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Shape 11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Shape 12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Shape 13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Shape 5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Shape 6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Shape 7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Shape 7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Shape 8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Shape 9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Shape 10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Shape 11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type="ctrTitle"/>
          </p:nvPr>
        </p:nvSpPr>
        <p:spPr>
          <a:xfrm>
            <a:off x="311708" y="744575"/>
            <a:ext cx="8520599" cy="2052599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/>
        </p:txBody>
      </p:sp>
      <p:sp>
        <p:nvSpPr>
          <p:cNvPr id="11" name="Shape 11"/>
          <p:cNvSpPr txBox="1"/>
          <p:nvPr>
            <p:ph idx="1" type="subTitle"/>
          </p:nvPr>
        </p:nvSpPr>
        <p:spPr>
          <a:xfrm>
            <a:off x="311700" y="2834125"/>
            <a:ext cx="8520599" cy="7926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/>
        </p:txBody>
      </p:sp>
      <p:sp>
        <p:nvSpPr>
          <p:cNvPr id="12" name="Shape 12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Big 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/>
          <p:nvPr>
            <p:ph type="title"/>
          </p:nvPr>
        </p:nvSpPr>
        <p:spPr>
          <a:xfrm>
            <a:off x="311700" y="1106125"/>
            <a:ext cx="8520599" cy="19635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12000"/>
            </a:lvl1pPr>
            <a:lvl2pPr lvl="1" algn="ctr">
              <a:spcBef>
                <a:spcPts val="0"/>
              </a:spcBef>
              <a:buSzPct val="100000"/>
              <a:defRPr sz="12000"/>
            </a:lvl2pPr>
            <a:lvl3pPr lvl="2" algn="ctr">
              <a:spcBef>
                <a:spcPts val="0"/>
              </a:spcBef>
              <a:buSzPct val="100000"/>
              <a:defRPr sz="12000"/>
            </a:lvl3pPr>
            <a:lvl4pPr lvl="3" algn="ctr">
              <a:spcBef>
                <a:spcPts val="0"/>
              </a:spcBef>
              <a:buSzPct val="100000"/>
              <a:defRPr sz="12000"/>
            </a:lvl4pPr>
            <a:lvl5pPr lvl="4" algn="ctr">
              <a:spcBef>
                <a:spcPts val="0"/>
              </a:spcBef>
              <a:buSzPct val="100000"/>
              <a:defRPr sz="12000"/>
            </a:lvl5pPr>
            <a:lvl6pPr lvl="5" algn="ctr">
              <a:spcBef>
                <a:spcPts val="0"/>
              </a:spcBef>
              <a:buSzPct val="100000"/>
              <a:defRPr sz="12000"/>
            </a:lvl6pPr>
            <a:lvl7pPr lvl="6" algn="ctr">
              <a:spcBef>
                <a:spcPts val="0"/>
              </a:spcBef>
              <a:buSzPct val="100000"/>
              <a:defRPr sz="12000"/>
            </a:lvl7pPr>
            <a:lvl8pPr lvl="7" algn="ctr">
              <a:spcBef>
                <a:spcPts val="0"/>
              </a:spcBef>
              <a:buSzPct val="100000"/>
              <a:defRPr sz="12000"/>
            </a:lvl8pPr>
            <a:lvl9pPr lvl="8" algn="ctr">
              <a:spcBef>
                <a:spcPts val="0"/>
              </a:spcBef>
              <a:buSzPct val="100000"/>
              <a:defRPr sz="12000"/>
            </a:lvl9pPr>
          </a:lstStyle>
          <a:p/>
        </p:txBody>
      </p:sp>
      <p:sp>
        <p:nvSpPr>
          <p:cNvPr id="46" name="Shape 46"/>
          <p:cNvSpPr txBox="1"/>
          <p:nvPr>
            <p:ph idx="1" type="body"/>
          </p:nvPr>
        </p:nvSpPr>
        <p:spPr>
          <a:xfrm>
            <a:off x="311700" y="3152225"/>
            <a:ext cx="8520599" cy="13008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/>
        </p:txBody>
      </p:sp>
      <p:sp>
        <p:nvSpPr>
          <p:cNvPr id="47" name="Shape 47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/>
          <p:nvPr>
            <p:ph type="title"/>
          </p:nvPr>
        </p:nvSpPr>
        <p:spPr>
          <a:xfrm>
            <a:off x="311700" y="2150850"/>
            <a:ext cx="8520599" cy="8418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 algn="ctr">
              <a:spcBef>
                <a:spcPts val="0"/>
              </a:spcBef>
              <a:buSzPct val="100000"/>
              <a:defRPr sz="3600"/>
            </a:lvl1pPr>
            <a:lvl2pPr lvl="1" algn="ctr">
              <a:spcBef>
                <a:spcPts val="0"/>
              </a:spcBef>
              <a:buSzPct val="100000"/>
              <a:defRPr sz="3600"/>
            </a:lvl2pPr>
            <a:lvl3pPr lvl="2" algn="ctr">
              <a:spcBef>
                <a:spcPts val="0"/>
              </a:spcBef>
              <a:buSzPct val="100000"/>
              <a:defRPr sz="3600"/>
            </a:lvl3pPr>
            <a:lvl4pPr lvl="3" algn="ctr">
              <a:spcBef>
                <a:spcPts val="0"/>
              </a:spcBef>
              <a:buSzPct val="100000"/>
              <a:defRPr sz="3600"/>
            </a:lvl4pPr>
            <a:lvl5pPr lvl="4" algn="ctr">
              <a:spcBef>
                <a:spcPts val="0"/>
              </a:spcBef>
              <a:buSzPct val="100000"/>
              <a:defRPr sz="3600"/>
            </a:lvl5pPr>
            <a:lvl6pPr lvl="5" algn="ctr">
              <a:spcBef>
                <a:spcPts val="0"/>
              </a:spcBef>
              <a:buSzPct val="100000"/>
              <a:defRPr sz="3600"/>
            </a:lvl6pPr>
            <a:lvl7pPr lvl="6" algn="ctr">
              <a:spcBef>
                <a:spcPts val="0"/>
              </a:spcBef>
              <a:buSzPct val="100000"/>
              <a:defRPr sz="3600"/>
            </a:lvl7pPr>
            <a:lvl8pPr lvl="7" algn="ctr">
              <a:spcBef>
                <a:spcPts val="0"/>
              </a:spcBef>
              <a:buSzPct val="100000"/>
              <a:defRPr sz="3600"/>
            </a:lvl8pPr>
            <a:lvl9pPr lvl="8" algn="ctr">
              <a:spcBef>
                <a:spcPts val="0"/>
              </a:spcBef>
              <a:buSzPct val="100000"/>
              <a:defRPr sz="3600"/>
            </a:lvl9pPr>
          </a:lstStyle>
          <a:p/>
        </p:txBody>
      </p:sp>
      <p:sp>
        <p:nvSpPr>
          <p:cNvPr id="15" name="Shape 15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18" name="Shape 18"/>
          <p:cNvSpPr txBox="1"/>
          <p:nvPr>
            <p:ph idx="1" type="body"/>
          </p:nvPr>
        </p:nvSpPr>
        <p:spPr>
          <a:xfrm>
            <a:off x="311700" y="1152475"/>
            <a:ext cx="8520599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19" name="Shape 19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2" name="Shape 22"/>
          <p:cNvSpPr txBox="1"/>
          <p:nvPr>
            <p:ph idx="1" type="body"/>
          </p:nvPr>
        </p:nvSpPr>
        <p:spPr>
          <a:xfrm>
            <a:off x="311700" y="1152475"/>
            <a:ext cx="3999899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3" name="Shape 23"/>
          <p:cNvSpPr txBox="1"/>
          <p:nvPr>
            <p:ph idx="2" type="body"/>
          </p:nvPr>
        </p:nvSpPr>
        <p:spPr>
          <a:xfrm>
            <a:off x="4832400" y="1152475"/>
            <a:ext cx="3999899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4" name="Shape 24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7" name="Shape 27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One column 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/>
          <p:nvPr>
            <p:ph type="title"/>
          </p:nvPr>
        </p:nvSpPr>
        <p:spPr>
          <a:xfrm>
            <a:off x="311700" y="555600"/>
            <a:ext cx="2807999" cy="755699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/>
        </p:txBody>
      </p:sp>
      <p:sp>
        <p:nvSpPr>
          <p:cNvPr id="30" name="Shape 30"/>
          <p:cNvSpPr txBox="1"/>
          <p:nvPr>
            <p:ph idx="1" type="body"/>
          </p:nvPr>
        </p:nvSpPr>
        <p:spPr>
          <a:xfrm>
            <a:off x="311700" y="1389600"/>
            <a:ext cx="2807999" cy="3179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31" name="Shape 31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Main 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spcBef>
                <a:spcPts val="0"/>
              </a:spcBef>
              <a:buSzPct val="100000"/>
              <a:defRPr sz="4800"/>
            </a:lvl1pPr>
            <a:lvl2pPr lvl="1">
              <a:spcBef>
                <a:spcPts val="0"/>
              </a:spcBef>
              <a:buSzPct val="100000"/>
              <a:defRPr sz="4800"/>
            </a:lvl2pPr>
            <a:lvl3pPr lvl="2">
              <a:spcBef>
                <a:spcPts val="0"/>
              </a:spcBef>
              <a:buSzPct val="100000"/>
              <a:defRPr sz="4800"/>
            </a:lvl3pPr>
            <a:lvl4pPr lvl="3">
              <a:spcBef>
                <a:spcPts val="0"/>
              </a:spcBef>
              <a:buSzPct val="100000"/>
              <a:defRPr sz="4800"/>
            </a:lvl4pPr>
            <a:lvl5pPr lvl="4">
              <a:spcBef>
                <a:spcPts val="0"/>
              </a:spcBef>
              <a:buSzPct val="100000"/>
              <a:defRPr sz="4800"/>
            </a:lvl5pPr>
            <a:lvl6pPr lvl="5">
              <a:spcBef>
                <a:spcPts val="0"/>
              </a:spcBef>
              <a:buSzPct val="100000"/>
              <a:defRPr sz="4800"/>
            </a:lvl6pPr>
            <a:lvl7pPr lvl="6">
              <a:spcBef>
                <a:spcPts val="0"/>
              </a:spcBef>
              <a:buSzPct val="100000"/>
              <a:defRPr sz="4800"/>
            </a:lvl7pPr>
            <a:lvl8pPr lvl="7">
              <a:spcBef>
                <a:spcPts val="0"/>
              </a:spcBef>
              <a:buSzPct val="100000"/>
              <a:defRPr sz="4800"/>
            </a:lvl8pPr>
            <a:lvl9pPr lvl="8">
              <a:spcBef>
                <a:spcPts val="0"/>
              </a:spcBef>
              <a:buSzPct val="100000"/>
              <a:defRPr sz="4800"/>
            </a:lvl9pPr>
          </a:lstStyle>
          <a:p/>
        </p:txBody>
      </p:sp>
      <p:sp>
        <p:nvSpPr>
          <p:cNvPr id="34" name="Shape 34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Section title and 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25"/>
            <a:ext cx="4572000" cy="5143499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7" name="Shape 37"/>
          <p:cNvSpPr txBox="1"/>
          <p:nvPr>
            <p:ph type="title"/>
          </p:nvPr>
        </p:nvSpPr>
        <p:spPr>
          <a:xfrm>
            <a:off x="265500" y="1233175"/>
            <a:ext cx="4045199" cy="14823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4200"/>
            </a:lvl1pPr>
            <a:lvl2pPr lvl="1" algn="ctr">
              <a:spcBef>
                <a:spcPts val="0"/>
              </a:spcBef>
              <a:buSzPct val="100000"/>
              <a:defRPr sz="4200"/>
            </a:lvl2pPr>
            <a:lvl3pPr lvl="2" algn="ctr">
              <a:spcBef>
                <a:spcPts val="0"/>
              </a:spcBef>
              <a:buSzPct val="100000"/>
              <a:defRPr sz="4200"/>
            </a:lvl3pPr>
            <a:lvl4pPr lvl="3" algn="ctr">
              <a:spcBef>
                <a:spcPts val="0"/>
              </a:spcBef>
              <a:buSzPct val="100000"/>
              <a:defRPr sz="4200"/>
            </a:lvl4pPr>
            <a:lvl5pPr lvl="4" algn="ctr">
              <a:spcBef>
                <a:spcPts val="0"/>
              </a:spcBef>
              <a:buSzPct val="100000"/>
              <a:defRPr sz="4200"/>
            </a:lvl5pPr>
            <a:lvl6pPr lvl="5" algn="ctr">
              <a:spcBef>
                <a:spcPts val="0"/>
              </a:spcBef>
              <a:buSzPct val="100000"/>
              <a:defRPr sz="4200"/>
            </a:lvl6pPr>
            <a:lvl7pPr lvl="6" algn="ctr">
              <a:spcBef>
                <a:spcPts val="0"/>
              </a:spcBef>
              <a:buSzPct val="100000"/>
              <a:defRPr sz="4200"/>
            </a:lvl7pPr>
            <a:lvl8pPr lvl="7" algn="ctr">
              <a:spcBef>
                <a:spcPts val="0"/>
              </a:spcBef>
              <a:buSzPct val="100000"/>
              <a:defRPr sz="4200"/>
            </a:lvl8pPr>
            <a:lvl9pPr lvl="8" algn="ctr">
              <a:spcBef>
                <a:spcPts val="0"/>
              </a:spcBef>
              <a:buSzPct val="100000"/>
              <a:defRPr sz="4200"/>
            </a:lvl9pPr>
          </a:lstStyle>
          <a:p/>
        </p:txBody>
      </p:sp>
      <p:sp>
        <p:nvSpPr>
          <p:cNvPr id="38" name="Shape 38"/>
          <p:cNvSpPr txBox="1"/>
          <p:nvPr>
            <p:ph idx="1" type="subTitle"/>
          </p:nvPr>
        </p:nvSpPr>
        <p:spPr>
          <a:xfrm>
            <a:off x="265500" y="2803075"/>
            <a:ext cx="4045199" cy="12351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/>
        </p:txBody>
      </p:sp>
      <p:sp>
        <p:nvSpPr>
          <p:cNvPr id="39" name="Shape 39"/>
          <p:cNvSpPr txBox="1"/>
          <p:nvPr>
            <p:ph idx="2" type="body"/>
          </p:nvPr>
        </p:nvSpPr>
        <p:spPr>
          <a:xfrm>
            <a:off x="4939500" y="724075"/>
            <a:ext cx="3837000" cy="3695099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40" name="Shape 40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/>
        </p:txBody>
      </p:sp>
      <p:sp>
        <p:nvSpPr>
          <p:cNvPr id="43" name="Shape 43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311700" y="1152475"/>
            <a:ext cx="8520599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" sz="1000">
                <a:solidFill>
                  <a:schemeClr val="dk2"/>
                </a:solidFill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08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08.png"/><Relationship Id="rId4" Type="http://schemas.openxmlformats.org/officeDocument/2006/relationships/image" Target="../media/image11.png"/><Relationship Id="rId5" Type="http://schemas.openxmlformats.org/officeDocument/2006/relationships/hyperlink" Target="http://www.space.com/15336-planetary-resources-space-exploration-announcement.html" TargetMode="External"/><Relationship Id="rId6" Type="http://schemas.openxmlformats.org/officeDocument/2006/relationships/image" Target="../media/image09.png"/><Relationship Id="rId7" Type="http://schemas.openxmlformats.org/officeDocument/2006/relationships/hyperlink" Target="http://www.gouvernement.lu/5653386" TargetMode="External"/><Relationship Id="rId8" Type="http://schemas.openxmlformats.org/officeDocument/2006/relationships/image" Target="../media/image10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08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08.png"/><Relationship Id="rId4" Type="http://schemas.openxmlformats.org/officeDocument/2006/relationships/hyperlink" Target="https://www.youtube.com/watch?v=TNtXgZqAvEs&amp;feature=player_embedded" TargetMode="External"/><Relationship Id="rId5" Type="http://schemas.openxmlformats.org/officeDocument/2006/relationships/image" Target="../media/image1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08.png"/><Relationship Id="rId4" Type="http://schemas.openxmlformats.org/officeDocument/2006/relationships/image" Target="../media/image0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08.png"/><Relationship Id="rId4" Type="http://schemas.openxmlformats.org/officeDocument/2006/relationships/image" Target="../media/image0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08.png"/><Relationship Id="rId4" Type="http://schemas.openxmlformats.org/officeDocument/2006/relationships/image" Target="../media/image00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08.png"/><Relationship Id="rId4" Type="http://schemas.openxmlformats.org/officeDocument/2006/relationships/image" Target="../media/image0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08.png"/><Relationship Id="rId4" Type="http://schemas.openxmlformats.org/officeDocument/2006/relationships/image" Target="../media/image04.png"/><Relationship Id="rId5" Type="http://schemas.openxmlformats.org/officeDocument/2006/relationships/image" Target="../media/image0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08.png"/><Relationship Id="rId4" Type="http://schemas.openxmlformats.org/officeDocument/2006/relationships/image" Target="../media/image06.png"/><Relationship Id="rId5" Type="http://schemas.openxmlformats.org/officeDocument/2006/relationships/image" Target="../media/image0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0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0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Shape 54"/>
          <p:cNvPicPr preferRelativeResize="0"/>
          <p:nvPr/>
        </p:nvPicPr>
        <p:blipFill>
          <a:blip r:embed="rId3">
            <a:alphaModFix amt="66000"/>
          </a:blip>
          <a:stretch>
            <a:fillRect/>
          </a:stretch>
        </p:blipFill>
        <p:spPr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Shape 55"/>
          <p:cNvSpPr txBox="1"/>
          <p:nvPr>
            <p:ph type="ctrTitle"/>
          </p:nvPr>
        </p:nvSpPr>
        <p:spPr>
          <a:xfrm>
            <a:off x="311708" y="744575"/>
            <a:ext cx="8520599" cy="2052599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Mining and the Environment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Shape 119"/>
          <p:cNvPicPr preferRelativeResize="0"/>
          <p:nvPr/>
        </p:nvPicPr>
        <p:blipFill>
          <a:blip r:embed="rId3">
            <a:alphaModFix amt="66000"/>
          </a:blip>
          <a:stretch>
            <a:fillRect/>
          </a:stretch>
        </p:blipFill>
        <p:spPr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Shape 120"/>
          <p:cNvSpPr txBox="1"/>
          <p:nvPr>
            <p:ph type="title"/>
          </p:nvPr>
        </p:nvSpPr>
        <p:spPr>
          <a:xfrm>
            <a:off x="311700" y="176325"/>
            <a:ext cx="8520599" cy="572699"/>
          </a:xfrm>
          <a:prstGeom prst="rect">
            <a:avLst/>
          </a:prstGeom>
          <a:solidFill>
            <a:srgbClr val="FFE599"/>
          </a:solidFill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b="1" lang="en"/>
              <a:t>One possibility...</a:t>
            </a:r>
          </a:p>
        </p:txBody>
      </p:sp>
      <p:sp>
        <p:nvSpPr>
          <p:cNvPr id="121" name="Shape 121"/>
          <p:cNvSpPr txBox="1"/>
          <p:nvPr>
            <p:ph idx="1" type="body"/>
          </p:nvPr>
        </p:nvSpPr>
        <p:spPr>
          <a:xfrm>
            <a:off x="311700" y="859050"/>
            <a:ext cx="2831700" cy="4081500"/>
          </a:xfrm>
          <a:prstGeom prst="rect">
            <a:avLst/>
          </a:prstGeom>
          <a:solidFill>
            <a:srgbClr val="FFE599"/>
          </a:solidFill>
        </p:spPr>
        <p:txBody>
          <a:bodyPr anchorCtr="0" anchor="t" bIns="91425" lIns="91425" rIns="91425" tIns="91425">
            <a:noAutofit/>
          </a:bodyPr>
          <a:lstStyle/>
          <a:p>
            <a:pPr indent="-34925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●"/>
            </a:pPr>
            <a:r>
              <a:rPr lang="en" sz="1900">
                <a:solidFill>
                  <a:schemeClr val="dk1"/>
                </a:solidFill>
              </a:rPr>
              <a:t>Asteroids in space contain many of the resources that we need and could be mined without harming Earth. 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>
              <a:solidFill>
                <a:schemeClr val="dk1"/>
              </a:solidFill>
            </a:endParaRPr>
          </a:p>
          <a:p>
            <a:pPr indent="-34925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●"/>
            </a:pPr>
            <a:r>
              <a:rPr lang="en" sz="1900">
                <a:solidFill>
                  <a:schemeClr val="dk1"/>
                </a:solidFill>
              </a:rPr>
              <a:t>Efforts are underway to begin asteroid mining! </a:t>
            </a:r>
          </a:p>
        </p:txBody>
      </p:sp>
      <p:pic>
        <p:nvPicPr>
          <p:cNvPr id="122" name="Shape 122"/>
          <p:cNvPicPr preferRelativeResize="0"/>
          <p:nvPr/>
        </p:nvPicPr>
        <p:blipFill rotWithShape="1">
          <a:blip r:embed="rId4">
            <a:alphaModFix/>
          </a:blip>
          <a:srcRect b="29322" l="0" r="0" t="26490"/>
          <a:stretch/>
        </p:blipFill>
        <p:spPr>
          <a:xfrm>
            <a:off x="3763725" y="1012050"/>
            <a:ext cx="3695700" cy="1035375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Shape 123"/>
          <p:cNvSpPr txBox="1"/>
          <p:nvPr/>
        </p:nvSpPr>
        <p:spPr>
          <a:xfrm>
            <a:off x="7558175" y="1067700"/>
            <a:ext cx="13581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u="sng">
                <a:solidFill>
                  <a:schemeClr val="hlink"/>
                </a:solidFill>
                <a:hlinkClick r:id="rId5"/>
              </a:rPr>
              <a:t>press release</a:t>
            </a:r>
          </a:p>
        </p:txBody>
      </p:sp>
      <p:pic>
        <p:nvPicPr>
          <p:cNvPr id="124" name="Shape 12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63725" y="2310437"/>
            <a:ext cx="2857500" cy="1019175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Shape 125"/>
          <p:cNvSpPr txBox="1"/>
          <p:nvPr/>
        </p:nvSpPr>
        <p:spPr>
          <a:xfrm>
            <a:off x="6233325" y="3928900"/>
            <a:ext cx="19149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u="sng">
                <a:solidFill>
                  <a:schemeClr val="hlink"/>
                </a:solidFill>
                <a:hlinkClick r:id="rId7"/>
              </a:rPr>
              <a:t>press release</a:t>
            </a:r>
          </a:p>
        </p:txBody>
      </p:sp>
      <p:pic>
        <p:nvPicPr>
          <p:cNvPr id="126" name="Shape 12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754912" y="3592650"/>
            <a:ext cx="1866900" cy="1143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Shape 131"/>
          <p:cNvPicPr preferRelativeResize="0"/>
          <p:nvPr/>
        </p:nvPicPr>
        <p:blipFill>
          <a:blip r:embed="rId3">
            <a:alphaModFix amt="66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Shape 132"/>
          <p:cNvSpPr txBox="1"/>
          <p:nvPr>
            <p:ph type="title"/>
          </p:nvPr>
        </p:nvSpPr>
        <p:spPr>
          <a:xfrm>
            <a:off x="311700" y="176325"/>
            <a:ext cx="8520600" cy="572700"/>
          </a:xfrm>
          <a:prstGeom prst="rect">
            <a:avLst/>
          </a:prstGeom>
          <a:solidFill>
            <a:srgbClr val="FFE599"/>
          </a:solidFill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n"/>
              <a:t>Asteroid Mining</a:t>
            </a:r>
          </a:p>
        </p:txBody>
      </p:sp>
      <p:sp>
        <p:nvSpPr>
          <p:cNvPr id="133" name="Shape 133"/>
          <p:cNvSpPr txBox="1"/>
          <p:nvPr>
            <p:ph idx="1" type="body"/>
          </p:nvPr>
        </p:nvSpPr>
        <p:spPr>
          <a:xfrm>
            <a:off x="311700" y="870200"/>
            <a:ext cx="8631900" cy="4081500"/>
          </a:xfrm>
          <a:prstGeom prst="rect">
            <a:avLst/>
          </a:prstGeom>
          <a:solidFill>
            <a:srgbClr val="FFE599"/>
          </a:solidFill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solidFill>
                  <a:schemeClr val="dk1"/>
                </a:solidFill>
              </a:rPr>
              <a:t>To successfully mine asteroids, we need to overcome a variety of technical challenges:</a:t>
            </a:r>
          </a:p>
          <a:p>
            <a:pPr indent="-349250" lvl="1" marL="9144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○"/>
            </a:pPr>
            <a:r>
              <a:rPr b="1" lang="en" sz="1900">
                <a:solidFill>
                  <a:schemeClr val="dk1"/>
                </a:solidFill>
              </a:rPr>
              <a:t>prospecting</a:t>
            </a:r>
            <a:r>
              <a:rPr lang="en" sz="1900">
                <a:solidFill>
                  <a:schemeClr val="dk1"/>
                </a:solidFill>
              </a:rPr>
              <a:t>: </a:t>
            </a:r>
            <a:r>
              <a:rPr lang="en" sz="1900">
                <a:solidFill>
                  <a:srgbClr val="E69138"/>
                </a:solidFill>
              </a:rPr>
              <a:t>choosing the right asteroids</a:t>
            </a:r>
          </a:p>
          <a:p>
            <a:pPr indent="-349250" lvl="1" marL="9144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○"/>
            </a:pPr>
            <a:r>
              <a:rPr b="1" lang="en" sz="1900">
                <a:solidFill>
                  <a:schemeClr val="dk1"/>
                </a:solidFill>
              </a:rPr>
              <a:t>harvesting</a:t>
            </a:r>
            <a:r>
              <a:rPr lang="en" sz="1900">
                <a:solidFill>
                  <a:schemeClr val="dk1"/>
                </a:solidFill>
              </a:rPr>
              <a:t>: </a:t>
            </a:r>
            <a:r>
              <a:rPr lang="en" sz="1900">
                <a:solidFill>
                  <a:srgbClr val="E69138"/>
                </a:solidFill>
              </a:rPr>
              <a:t>getting the raw material</a:t>
            </a:r>
          </a:p>
          <a:p>
            <a:pPr indent="-349250" lvl="1" marL="9144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○"/>
            </a:pPr>
            <a:r>
              <a:rPr b="1" lang="en" sz="1900">
                <a:solidFill>
                  <a:schemeClr val="dk1"/>
                </a:solidFill>
              </a:rPr>
              <a:t>processing</a:t>
            </a:r>
            <a:r>
              <a:rPr lang="en" sz="1900">
                <a:solidFill>
                  <a:schemeClr val="dk1"/>
                </a:solidFill>
              </a:rPr>
              <a:t>: </a:t>
            </a:r>
            <a:r>
              <a:rPr lang="en" sz="1900">
                <a:solidFill>
                  <a:srgbClr val="E69138"/>
                </a:solidFill>
              </a:rPr>
              <a:t>separating the valuable ore from the less valuable substrate</a:t>
            </a:r>
          </a:p>
          <a:p>
            <a:pPr indent="-349250" lvl="1" marL="9144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○"/>
            </a:pPr>
            <a:r>
              <a:rPr b="1" lang="en" sz="1900">
                <a:solidFill>
                  <a:schemeClr val="dk1"/>
                </a:solidFill>
              </a:rPr>
              <a:t>manufacturing</a:t>
            </a:r>
            <a:r>
              <a:rPr lang="en" sz="1900">
                <a:solidFill>
                  <a:schemeClr val="dk1"/>
                </a:solidFill>
              </a:rPr>
              <a:t>: </a:t>
            </a:r>
            <a:r>
              <a:rPr lang="en" sz="1900">
                <a:solidFill>
                  <a:srgbClr val="E69138"/>
                </a:solidFill>
              </a:rPr>
              <a:t>converting the ore into useful products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Shape 138"/>
          <p:cNvPicPr preferRelativeResize="0"/>
          <p:nvPr/>
        </p:nvPicPr>
        <p:blipFill>
          <a:blip r:embed="rId3">
            <a:alphaModFix amt="66000"/>
          </a:blip>
          <a:stretch>
            <a:fillRect/>
          </a:stretch>
        </p:blipFill>
        <p:spPr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Shape 139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  <a:solidFill>
            <a:srgbClr val="FFD966"/>
          </a:solidFill>
        </p:spPr>
        <p:txBody>
          <a:bodyPr anchorCtr="0" anchor="t" bIns="91425" lIns="91425" rIns="91425" tIns="91425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b="1" lang="en" sz="2400"/>
              <a:t>Neil DeGrasse Tyson on Asteroid Mining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40" name="Shape 140"/>
          <p:cNvSpPr txBox="1"/>
          <p:nvPr>
            <p:ph idx="1" type="body"/>
          </p:nvPr>
        </p:nvSpPr>
        <p:spPr>
          <a:xfrm>
            <a:off x="311700" y="4109150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u="sng">
                <a:solidFill>
                  <a:schemeClr val="hlink"/>
                </a:solidFill>
                <a:hlinkClick r:id="rId4"/>
              </a:rPr>
              <a:t>https://www.youtube.com/watch?v=TNtXgZqAvEs&amp;feature=player_embedded</a:t>
            </a:r>
            <a:r>
              <a:rPr lang="en"/>
              <a:t> </a:t>
            </a:r>
          </a:p>
        </p:txBody>
      </p:sp>
      <p:pic>
        <p:nvPicPr>
          <p:cNvPr id="141" name="Shape 14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76875" y="1212662"/>
            <a:ext cx="5369259" cy="27181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Shape 60"/>
          <p:cNvPicPr preferRelativeResize="0"/>
          <p:nvPr/>
        </p:nvPicPr>
        <p:blipFill>
          <a:blip r:embed="rId3">
            <a:alphaModFix amt="66000"/>
          </a:blip>
          <a:stretch>
            <a:fillRect/>
          </a:stretch>
        </p:blipFill>
        <p:spPr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Shape 6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4800" y="150025"/>
            <a:ext cx="8114396" cy="4993475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Shape 62"/>
          <p:cNvSpPr txBox="1"/>
          <p:nvPr>
            <p:ph type="title"/>
          </p:nvPr>
        </p:nvSpPr>
        <p:spPr>
          <a:xfrm>
            <a:off x="1654675" y="150025"/>
            <a:ext cx="7177499" cy="572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This was a mountain….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Shape 67"/>
          <p:cNvPicPr preferRelativeResize="0"/>
          <p:nvPr/>
        </p:nvPicPr>
        <p:blipFill>
          <a:blip r:embed="rId3">
            <a:alphaModFix amt="66000"/>
          </a:blip>
          <a:stretch>
            <a:fillRect/>
          </a:stretch>
        </p:blipFill>
        <p:spPr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Shape 6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5700" y="0"/>
            <a:ext cx="7912601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Shape 69"/>
          <p:cNvSpPr txBox="1"/>
          <p:nvPr>
            <p:ph type="title"/>
          </p:nvPr>
        </p:nvSpPr>
        <p:spPr>
          <a:xfrm>
            <a:off x="885050" y="175675"/>
            <a:ext cx="6952199" cy="572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and this an open prairie.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Shape 74"/>
          <p:cNvPicPr preferRelativeResize="0"/>
          <p:nvPr/>
        </p:nvPicPr>
        <p:blipFill>
          <a:blip r:embed="rId3">
            <a:alphaModFix amt="66000"/>
          </a:blip>
          <a:stretch>
            <a:fillRect/>
          </a:stretch>
        </p:blipFill>
        <p:spPr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Shape 7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4376" y="1"/>
            <a:ext cx="7715236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Shape 76"/>
          <p:cNvSpPr txBox="1"/>
          <p:nvPr>
            <p:ph type="title"/>
          </p:nvPr>
        </p:nvSpPr>
        <p:spPr>
          <a:xfrm>
            <a:off x="1795775" y="27425"/>
            <a:ext cx="7036499" cy="572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An entire ecosystem...gone.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Shape 81"/>
          <p:cNvPicPr preferRelativeResize="0"/>
          <p:nvPr/>
        </p:nvPicPr>
        <p:blipFill>
          <a:blip r:embed="rId3">
            <a:alphaModFix amt="66000"/>
          </a:blip>
          <a:stretch>
            <a:fillRect/>
          </a:stretch>
        </p:blipFill>
        <p:spPr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Shape 82"/>
          <p:cNvSpPr txBox="1"/>
          <p:nvPr>
            <p:ph type="title"/>
          </p:nvPr>
        </p:nvSpPr>
        <p:spPr>
          <a:xfrm>
            <a:off x="0" y="0"/>
            <a:ext cx="9144000" cy="949199"/>
          </a:xfrm>
          <a:prstGeom prst="rect">
            <a:avLst/>
          </a:prstGeom>
          <a:solidFill>
            <a:srgbClr val="FFF2CC"/>
          </a:solidFill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b="1" lang="en" sz="1800">
                <a:solidFill>
                  <a:srgbClr val="333333"/>
                </a:solidFill>
              </a:rPr>
              <a:t>Brazil's deadly mining disaster from the pollution spilled when the toxic dam burst. </a:t>
            </a:r>
            <a:r>
              <a:rPr b="1" lang="en" sz="1800">
                <a:solidFill>
                  <a:srgbClr val="404041"/>
                </a:solidFill>
              </a:rPr>
              <a:t>13 people were killed and six are still unaccounted for.   </a:t>
            </a:r>
            <a:r>
              <a:rPr b="1" lang="en" sz="1400">
                <a:solidFill>
                  <a:srgbClr val="333333"/>
                </a:solidFill>
              </a:rPr>
              <a:t>November 2015</a:t>
            </a:r>
          </a:p>
        </p:txBody>
      </p:sp>
      <p:sp>
        <p:nvSpPr>
          <p:cNvPr id="83" name="Shape 83"/>
          <p:cNvSpPr txBox="1"/>
          <p:nvPr>
            <p:ph idx="1" type="body"/>
          </p:nvPr>
        </p:nvSpPr>
        <p:spPr>
          <a:xfrm>
            <a:off x="311700" y="1152475"/>
            <a:ext cx="8520599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84" name="Shape 8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9575" y="949200"/>
            <a:ext cx="8284851" cy="41942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Shape 89"/>
          <p:cNvPicPr preferRelativeResize="0"/>
          <p:nvPr/>
        </p:nvPicPr>
        <p:blipFill>
          <a:blip r:embed="rId3">
            <a:alphaModFix amt="66000"/>
          </a:blip>
          <a:stretch>
            <a:fillRect/>
          </a:stretch>
        </p:blipFill>
        <p:spPr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Shape 90"/>
          <p:cNvSpPr txBox="1"/>
          <p:nvPr>
            <p:ph type="title"/>
          </p:nvPr>
        </p:nvSpPr>
        <p:spPr>
          <a:xfrm>
            <a:off x="76800" y="89700"/>
            <a:ext cx="2175900" cy="4938899"/>
          </a:xfrm>
          <a:prstGeom prst="rect">
            <a:avLst/>
          </a:prstGeom>
          <a:solidFill>
            <a:srgbClr val="FFE599"/>
          </a:solidFill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n" sz="1700">
                <a:solidFill>
                  <a:srgbClr val="333333"/>
                </a:solidFill>
              </a:rPr>
              <a:t>On August 4th, 2014, the massive tailings dam at the Imperial Metals Mount Polley gold and copper mine burst. 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b="1" sz="1700">
              <a:solidFill>
                <a:srgbClr val="333333"/>
              </a:solidFill>
            </a:endParaRPr>
          </a:p>
          <a:p>
            <a:pPr lvl="0">
              <a:spcBef>
                <a:spcPts val="0"/>
              </a:spcBef>
              <a:buNone/>
            </a:pPr>
            <a:r>
              <a:rPr b="1" lang="en" sz="1700">
                <a:solidFill>
                  <a:srgbClr val="333333"/>
                </a:solidFill>
              </a:rPr>
              <a:t>The broken dam unleashed 14.5 million m</a:t>
            </a:r>
            <a:r>
              <a:rPr b="1" baseline="30000" lang="en" sz="1700">
                <a:solidFill>
                  <a:srgbClr val="333333"/>
                </a:solidFill>
              </a:rPr>
              <a:t>3</a:t>
            </a:r>
            <a:r>
              <a:rPr b="1" lang="en" sz="1700">
                <a:solidFill>
                  <a:srgbClr val="333333"/>
                </a:solidFill>
              </a:rPr>
              <a:t> of toxic heavy metals and chemical-laden tailings, water, and sludge into Polley Lake, Canada.</a:t>
            </a:r>
          </a:p>
        </p:txBody>
      </p:sp>
      <p:sp>
        <p:nvSpPr>
          <p:cNvPr id="91" name="Shape 91"/>
          <p:cNvSpPr txBox="1"/>
          <p:nvPr>
            <p:ph idx="1" type="body"/>
          </p:nvPr>
        </p:nvSpPr>
        <p:spPr>
          <a:xfrm>
            <a:off x="3514550" y="4361225"/>
            <a:ext cx="5317800" cy="2076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92" name="Shape 9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52600" y="0"/>
            <a:ext cx="6842250" cy="5143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Shape 9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659350" y="263975"/>
            <a:ext cx="1248699" cy="1516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Shape 98"/>
          <p:cNvPicPr preferRelativeResize="0"/>
          <p:nvPr/>
        </p:nvPicPr>
        <p:blipFill>
          <a:blip r:embed="rId3">
            <a:alphaModFix amt="66000"/>
          </a:blip>
          <a:stretch>
            <a:fillRect/>
          </a:stretch>
        </p:blipFill>
        <p:spPr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Shape 99"/>
          <p:cNvSpPr txBox="1"/>
          <p:nvPr>
            <p:ph type="title"/>
          </p:nvPr>
        </p:nvSpPr>
        <p:spPr>
          <a:xfrm>
            <a:off x="0" y="77100"/>
            <a:ext cx="2688300" cy="3587700"/>
          </a:xfrm>
          <a:prstGeom prst="rect">
            <a:avLst/>
          </a:prstGeom>
          <a:solidFill>
            <a:srgbClr val="FFE599"/>
          </a:solidFill>
        </p:spPr>
        <p:txBody>
          <a:bodyPr anchorCtr="0" anchor="t" bIns="91425" lIns="91425" rIns="91425" tIns="91425">
            <a:noAutofit/>
          </a:bodyPr>
          <a:lstStyle/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rPr b="1" lang="en" sz="1800">
                <a:solidFill>
                  <a:srgbClr val="363636"/>
                </a:solidFill>
              </a:rPr>
              <a:t>Potash mine accident, November 2014 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t/>
            </a:r>
            <a:endParaRPr b="1" sz="1800">
              <a:solidFill>
                <a:srgbClr val="363636"/>
              </a:solidFill>
            </a:endParaRP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rPr b="1" lang="en" sz="1800">
                <a:solidFill>
                  <a:srgbClr val="363636"/>
                </a:solidFill>
              </a:rPr>
              <a:t>A sinkhole with a diameter of 30-40 meters opened up to the east of the Solikamsk-2 production site, at </a:t>
            </a:r>
            <a:br>
              <a:rPr b="1" lang="en" sz="1800">
                <a:solidFill>
                  <a:srgbClr val="363636"/>
                </a:solidFill>
              </a:rPr>
            </a:br>
            <a:r>
              <a:rPr b="1" lang="en" sz="1800">
                <a:solidFill>
                  <a:srgbClr val="363636"/>
                </a:solidFill>
              </a:rPr>
              <a:t>an area packed with summer cottages. </a:t>
            </a:r>
            <a:br>
              <a:rPr b="1" lang="en" sz="1800">
                <a:solidFill>
                  <a:srgbClr val="363636"/>
                </a:solidFill>
              </a:rPr>
            </a:br>
            <a:br>
              <a:rPr lang="en" sz="1800">
                <a:solidFill>
                  <a:srgbClr val="363636"/>
                </a:solidFill>
                <a:highlight>
                  <a:srgbClr val="FFFFFF"/>
                </a:highlight>
              </a:rPr>
            </a:b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100" name="Shape 10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521724" y="1265350"/>
            <a:ext cx="5755774" cy="3414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Shape 10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067275" y="227192"/>
            <a:ext cx="2768475" cy="1660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Shape 106"/>
          <p:cNvPicPr preferRelativeResize="0"/>
          <p:nvPr/>
        </p:nvPicPr>
        <p:blipFill>
          <a:blip r:embed="rId3">
            <a:alphaModFix amt="66000"/>
          </a:blip>
          <a:stretch>
            <a:fillRect/>
          </a:stretch>
        </p:blipFill>
        <p:spPr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Shape 107"/>
          <p:cNvSpPr txBox="1"/>
          <p:nvPr>
            <p:ph type="title"/>
          </p:nvPr>
        </p:nvSpPr>
        <p:spPr>
          <a:xfrm>
            <a:off x="311700" y="188500"/>
            <a:ext cx="8520599" cy="572699"/>
          </a:xfrm>
          <a:prstGeom prst="rect">
            <a:avLst/>
          </a:prstGeom>
          <a:solidFill>
            <a:srgbClr val="FFE599"/>
          </a:solidFill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b="1" lang="en"/>
              <a:t>Why this is happening…..</a:t>
            </a:r>
          </a:p>
        </p:txBody>
      </p:sp>
      <p:sp>
        <p:nvSpPr>
          <p:cNvPr id="108" name="Shape 108"/>
          <p:cNvSpPr txBox="1"/>
          <p:nvPr>
            <p:ph idx="1" type="body"/>
          </p:nvPr>
        </p:nvSpPr>
        <p:spPr>
          <a:xfrm>
            <a:off x="1223399" y="974975"/>
            <a:ext cx="7704000" cy="3937800"/>
          </a:xfrm>
          <a:prstGeom prst="rect">
            <a:avLst/>
          </a:prstGeom>
          <a:solidFill>
            <a:srgbClr val="FFE599"/>
          </a:solidFill>
        </p:spPr>
        <p:txBody>
          <a:bodyPr anchorCtr="0" anchor="t" bIns="91425" lIns="91425" rIns="91425" tIns="91425">
            <a:noAutofit/>
          </a:bodyPr>
          <a:lstStyle/>
          <a:p>
            <a:pPr indent="-3683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●"/>
            </a:pPr>
            <a:r>
              <a:rPr lang="en" sz="2200">
                <a:solidFill>
                  <a:schemeClr val="dk1"/>
                </a:solidFill>
              </a:rPr>
              <a:t>Our human population is growing faster than ever and with almost 8 billion people on the planet we need massive amounts of resources to meet everyone's needs. 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>
              <a:solidFill>
                <a:schemeClr val="dk1"/>
              </a:solidFill>
            </a:endParaRPr>
          </a:p>
          <a:p>
            <a:pPr indent="-3683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●"/>
            </a:pPr>
            <a:r>
              <a:rPr lang="en" sz="2200">
                <a:solidFill>
                  <a:schemeClr val="dk1"/>
                </a:solidFill>
              </a:rPr>
              <a:t>Resources on Earth are not infinite and we will eventually run out. 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>
              <a:solidFill>
                <a:schemeClr val="dk1"/>
              </a:solidFill>
            </a:endParaRPr>
          </a:p>
          <a:p>
            <a:pPr indent="-3683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●"/>
            </a:pPr>
            <a:r>
              <a:rPr lang="en" sz="2200">
                <a:solidFill>
                  <a:schemeClr val="dk1"/>
                </a:solidFill>
              </a:rPr>
              <a:t>Mining of those resources is often costly, hazardous to human life and devastating to the environment. We need a better solution.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5833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</a:endParaRPr>
          </a:p>
          <a:p>
            <a: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5833"/>
              <a:buFont typeface="Arial"/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Shape 113"/>
          <p:cNvPicPr preferRelativeResize="0"/>
          <p:nvPr/>
        </p:nvPicPr>
        <p:blipFill>
          <a:blip r:embed="rId3">
            <a:alphaModFix amt="66000"/>
          </a:blip>
          <a:stretch>
            <a:fillRect/>
          </a:stretch>
        </p:blipFill>
        <p:spPr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Shape 114"/>
          <p:cNvSpPr txBox="1"/>
          <p:nvPr>
            <p:ph type="title"/>
          </p:nvPr>
        </p:nvSpPr>
        <p:spPr>
          <a:xfrm>
            <a:off x="311700" y="1557875"/>
            <a:ext cx="8520600" cy="968400"/>
          </a:xfrm>
          <a:prstGeom prst="rect">
            <a:avLst/>
          </a:prstGeom>
          <a:solidFill>
            <a:srgbClr val="FFE599"/>
          </a:solidFill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b="1" lang="en" sz="4100"/>
              <a:t>What can we do about it?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