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7010400" cy="92964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BED3B79B-AE57-499E-813C-52DB4A0A366F}">
  <a:tblStyle styleId="{BED3B79B-AE57-499E-813C-52DB4A0A366F}"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p:nvPr>
            <p:ph idx="2" type="sldImg"/>
          </p:nvPr>
        </p:nvSpPr>
        <p:spPr>
          <a:xfrm>
            <a:off x="406400" y="696912"/>
            <a:ext cx="6199187"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701041" y="4415789"/>
            <a:ext cx="5608319" cy="4183379"/>
          </a:xfrm>
          <a:prstGeom prst="rect">
            <a:avLst/>
          </a:prstGeom>
          <a:noFill/>
          <a:ln>
            <a:noFill/>
          </a:ln>
        </p:spPr>
        <p:txBody>
          <a:bodyPr anchorCtr="0" anchor="t" bIns="91425" lIns="91425" rIns="91425" tIns="91425"/>
          <a:lstStyle>
            <a:lvl1pPr indent="0" lvl="0" marL="0" marR="0" rtl="0" algn="l">
              <a:spcBef>
                <a:spcPts val="0"/>
              </a:spcBef>
              <a:buNone/>
              <a:defRPr b="0" i="0" sz="1100" u="none" cap="none" strike="noStrike">
                <a:solidFill>
                  <a:schemeClr val="dk1"/>
                </a:solidFill>
                <a:latin typeface="Arial"/>
                <a:ea typeface="Arial"/>
                <a:cs typeface="Arial"/>
                <a:sym typeface="Arial"/>
              </a:defRPr>
            </a:lvl1pPr>
            <a:lvl2pPr indent="0" lvl="1" marL="457200" marR="0" rtl="0" algn="l">
              <a:spcBef>
                <a:spcPts val="0"/>
              </a:spcBef>
              <a:buNone/>
              <a:defRPr b="0" i="0" sz="1100" u="none" cap="none" strike="noStrike">
                <a:solidFill>
                  <a:schemeClr val="dk1"/>
                </a:solidFill>
                <a:latin typeface="Arial"/>
                <a:ea typeface="Arial"/>
                <a:cs typeface="Arial"/>
                <a:sym typeface="Arial"/>
              </a:defRPr>
            </a:lvl2pPr>
            <a:lvl3pPr indent="0" lvl="2" marL="914400" marR="0" rtl="0" algn="l">
              <a:spcBef>
                <a:spcPts val="0"/>
              </a:spcBef>
              <a:buNone/>
              <a:defRPr b="0" i="0" sz="1100" u="none" cap="none" strike="noStrike">
                <a:solidFill>
                  <a:schemeClr val="dk1"/>
                </a:solidFill>
                <a:latin typeface="Arial"/>
                <a:ea typeface="Arial"/>
                <a:cs typeface="Arial"/>
                <a:sym typeface="Arial"/>
              </a:defRPr>
            </a:lvl3pPr>
            <a:lvl4pPr indent="0" lvl="3" marL="1371600" marR="0" rtl="0" algn="l">
              <a:spcBef>
                <a:spcPts val="0"/>
              </a:spcBef>
              <a:buNone/>
              <a:defRPr b="0" i="0" sz="1100" u="none" cap="none" strike="noStrike">
                <a:solidFill>
                  <a:schemeClr val="dk1"/>
                </a:solidFill>
                <a:latin typeface="Arial"/>
                <a:ea typeface="Arial"/>
                <a:cs typeface="Arial"/>
                <a:sym typeface="Arial"/>
              </a:defRPr>
            </a:lvl4pPr>
            <a:lvl5pPr indent="0" lvl="4" marL="1828800" marR="0" rtl="0" algn="l">
              <a:spcBef>
                <a:spcPts val="0"/>
              </a:spcBef>
              <a:buNone/>
              <a:defRPr b="0" i="0" sz="1100" u="none" cap="none" strike="noStrike">
                <a:solidFill>
                  <a:schemeClr val="dk1"/>
                </a:solidFill>
                <a:latin typeface="Arial"/>
                <a:ea typeface="Arial"/>
                <a:cs typeface="Arial"/>
                <a:sym typeface="Arial"/>
              </a:defRPr>
            </a:lvl5pPr>
            <a:lvl6pPr indent="0" lvl="5" marL="2286000" marR="0" rtl="0" algn="l">
              <a:spcBef>
                <a:spcPts val="0"/>
              </a:spcBef>
              <a:buNone/>
              <a:defRPr b="0" i="0" sz="1100" u="none" cap="none" strike="noStrike">
                <a:solidFill>
                  <a:schemeClr val="dk1"/>
                </a:solidFill>
                <a:latin typeface="Arial"/>
                <a:ea typeface="Arial"/>
                <a:cs typeface="Arial"/>
                <a:sym typeface="Arial"/>
              </a:defRPr>
            </a:lvl6pPr>
            <a:lvl7pPr indent="0" lvl="6" marL="2743200" marR="0" rtl="0" algn="l">
              <a:spcBef>
                <a:spcPts val="0"/>
              </a:spcBef>
              <a:buNone/>
              <a:defRPr b="0" i="0" sz="1100" u="none" cap="none" strike="noStrike">
                <a:solidFill>
                  <a:schemeClr val="dk1"/>
                </a:solidFill>
                <a:latin typeface="Arial"/>
                <a:ea typeface="Arial"/>
                <a:cs typeface="Arial"/>
                <a:sym typeface="Arial"/>
              </a:defRPr>
            </a:lvl7pPr>
            <a:lvl8pPr indent="0" lvl="7" marL="3200400" marR="0" rtl="0" algn="l">
              <a:spcBef>
                <a:spcPts val="0"/>
              </a:spcBef>
              <a:buNone/>
              <a:defRPr b="0" i="0" sz="1100" u="none" cap="none" strike="noStrike">
                <a:solidFill>
                  <a:schemeClr val="dk1"/>
                </a:solidFill>
                <a:latin typeface="Arial"/>
                <a:ea typeface="Arial"/>
                <a:cs typeface="Arial"/>
                <a:sym typeface="Arial"/>
              </a:defRPr>
            </a:lvl8pPr>
            <a:lvl9pPr indent="0" lvl="8" marL="3657600" marR="0" rtl="0" algn="l">
              <a:spcBef>
                <a:spcPts val="0"/>
              </a:spcBef>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missionscience.nasa.gov/ems/emsVideo_01intro.html"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2" name="Shape 52"/>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3" name="Shape 123"/>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rPr b="0" i="0" lang="en" sz="1100" u="none" cap="none" strike="noStrike">
                <a:solidFill>
                  <a:schemeClr val="dk1"/>
                </a:solidFill>
                <a:latin typeface="Arial"/>
                <a:ea typeface="Arial"/>
                <a:cs typeface="Arial"/>
                <a:sym typeface="Arial"/>
              </a:rPr>
              <a:t>The surface composition of asteroids varies on average with respect to the distance of their orbit from the Sun. The more distant ones have more water and carbon on their observable surfaces. Asteroids whose orbits are closest to the Sun tend to be more stony-iron on the surface.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2" name="Shape 132"/>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rPr b="0" i="0" lang="en" sz="1100" u="none" cap="none" strike="noStrike">
                <a:solidFill>
                  <a:schemeClr val="dk1"/>
                </a:solidFill>
                <a:latin typeface="Arial"/>
                <a:ea typeface="Arial"/>
                <a:cs typeface="Arial"/>
                <a:sym typeface="Arial"/>
              </a:rPr>
              <a:t>If any meteorites are available this would be a great opportunity to pass them around for students to observe.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9" name="Shape 139"/>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6" name="Shape 146"/>
          <p:cNvSpPr txBox="1"/>
          <p:nvPr>
            <p:ph idx="1" type="body"/>
          </p:nvPr>
        </p:nvSpPr>
        <p:spPr>
          <a:xfrm>
            <a:off x="701039"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406400" y="696912"/>
            <a:ext cx="6199200" cy="3486300"/>
          </a:xfrm>
          <a:custGeom>
            <a:pathLst>
              <a:path extrusionOk="0" h="120000" w="120000">
                <a:moveTo>
                  <a:pt x="0" y="0"/>
                </a:moveTo>
                <a:lnTo>
                  <a:pt x="120000" y="0"/>
                </a:lnTo>
                <a:lnTo>
                  <a:pt x="120000" y="120000"/>
                </a:lnTo>
                <a:lnTo>
                  <a:pt x="0" y="120000"/>
                </a:lnTo>
                <a:close/>
              </a:path>
            </a:pathLst>
          </a:custGeom>
        </p:spPr>
      </p:sp>
      <p:sp>
        <p:nvSpPr>
          <p:cNvPr id="152" name="Shape 152"/>
          <p:cNvSpPr txBox="1"/>
          <p:nvPr>
            <p:ph idx="1" type="body"/>
          </p:nvPr>
        </p:nvSpPr>
        <p:spPr>
          <a:xfrm>
            <a:off x="701041" y="4415789"/>
            <a:ext cx="5608200" cy="41835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 name="Shape 57"/>
        <p:cNvGrpSpPr/>
        <p:nvPr/>
      </p:nvGrpSpPr>
      <p:grpSpPr>
        <a:xfrm>
          <a:off x="0" y="0"/>
          <a:ext cx="0" cy="0"/>
          <a:chOff x="0" y="0"/>
          <a:chExt cx="0" cy="0"/>
        </a:xfrm>
      </p:grpSpPr>
      <p:sp>
        <p:nvSpPr>
          <p:cNvPr id="58" name="Shape 58"/>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9" name="Shape 59"/>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6" name="Shape 66"/>
          <p:cNvSpPr txBox="1"/>
          <p:nvPr>
            <p:ph idx="1" type="body"/>
          </p:nvPr>
        </p:nvSpPr>
        <p:spPr>
          <a:xfrm>
            <a:off x="701039"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rPr b="0" i="0" lang="en" sz="1100" u="none" cap="none" strike="noStrike">
                <a:solidFill>
                  <a:schemeClr val="dk1"/>
                </a:solidFill>
                <a:latin typeface="Arial"/>
                <a:ea typeface="Arial"/>
                <a:cs typeface="Arial"/>
                <a:sym typeface="Arial"/>
              </a:rPr>
              <a:t>Video link is of asteroids orbiting the Sun inside the asteroid belt. 1 min 20 sec with no narration.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5" name="Shape 75"/>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rPr b="0" i="0" lang="en" sz="1100" u="none" cap="none" strike="noStrike">
                <a:solidFill>
                  <a:schemeClr val="dk1"/>
                </a:solidFill>
                <a:latin typeface="Arial"/>
                <a:ea typeface="Arial"/>
                <a:cs typeface="Arial"/>
                <a:sym typeface="Arial"/>
              </a:rPr>
              <a:t>Video link is of asteroids orbiting the Sun inside the asteroid belt. 1 min 20 sec with no narration.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5" name="Shape 85"/>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2" name="Shape 92"/>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spcAft>
                <a:spcPts val="0"/>
              </a:spcAft>
              <a:buSzPct val="25000"/>
              <a:buNone/>
            </a:pPr>
            <a:r>
              <a:rPr b="0" i="0" lang="en" sz="1100" u="none" cap="none" strike="noStrike">
                <a:solidFill>
                  <a:schemeClr val="dk1"/>
                </a:solidFill>
                <a:latin typeface="Arial"/>
                <a:ea typeface="Arial"/>
                <a:cs typeface="Arial"/>
                <a:sym typeface="Arial"/>
              </a:rPr>
              <a:t>Talk about the different wavelengths of light here...we can only see visible but there are many others that we cannot see. Ask students for examples of the different wavelengths in everyday life, ie. microwaves used to cook and for cell phone communication, infrared used to keep food warm and in night vision goggles, UV in tanning beds and x-rays to show broken bones. The following link can be shown or referenced for more information. </a:t>
            </a:r>
            <a:r>
              <a:rPr b="0" i="0" lang="en" sz="1100" u="sng" cap="none" strike="noStrike">
                <a:solidFill>
                  <a:schemeClr val="hlink"/>
                </a:solidFill>
                <a:latin typeface="Arial"/>
                <a:ea typeface="Arial"/>
                <a:cs typeface="Arial"/>
                <a:sym typeface="Arial"/>
                <a:hlinkClick r:id="rId2"/>
              </a:rPr>
              <a:t>http://missionscience.nasa.gov/ems/emsVideo_01intro.html</a:t>
            </a:r>
            <a:r>
              <a:rPr b="0" i="0" lang="en" sz="1100" u="none" cap="none" strike="noStrike">
                <a:solidFill>
                  <a:schemeClr val="dk1"/>
                </a:solidFill>
                <a:latin typeface="Arial"/>
                <a:ea typeface="Arial"/>
                <a:cs typeface="Arial"/>
                <a:sym typeface="Arial"/>
              </a:rPr>
              <a:t> </a:t>
            </a:r>
          </a:p>
          <a:p>
            <a:pPr indent="0" lvl="0" marL="0" marR="0" rtl="0" algn="l">
              <a:spcBef>
                <a:spcPts val="0"/>
              </a:spcBef>
              <a:buSzPct val="25000"/>
              <a:buNone/>
            </a:pPr>
            <a:r>
              <a:rPr b="0" i="0" lang="en" sz="1100" u="none" cap="none" strike="noStrike">
                <a:solidFill>
                  <a:schemeClr val="dk1"/>
                </a:solidFill>
                <a:latin typeface="Arial"/>
                <a:ea typeface="Arial"/>
                <a:cs typeface="Arial"/>
                <a:sym typeface="Arial"/>
              </a:rPr>
              <a:t>Hand out diffraction gratings to students to look at different light sources. The fluorescent bulbs in the classroom, incandescent bulb with classroom lights off, their phone screens and gas tubes of elements/compounds if available.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0" name="Shape 100"/>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rPr b="0" i="0" lang="en" sz="1100" u="none" cap="none" strike="noStrike">
                <a:solidFill>
                  <a:schemeClr val="dk1"/>
                </a:solidFill>
                <a:latin typeface="Arial"/>
                <a:ea typeface="Arial"/>
                <a:cs typeface="Arial"/>
                <a:sym typeface="Arial"/>
              </a:rPr>
              <a:t>Here again students can look through their diffraction gratings to determine which spectra are continuous, absorption and emission. A compact fluorescent bulb can be used in a dark room to simulate the absorption spectrum. Give students time to observe here as they are fascinated by the colors and patterns of light.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7" name="Shape 107"/>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406400" y="696912"/>
            <a:ext cx="6197600" cy="348615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5" name="Shape 115"/>
          <p:cNvSpPr txBox="1"/>
          <p:nvPr>
            <p:ph idx="1" type="body"/>
          </p:nvPr>
        </p:nvSpPr>
        <p:spPr>
          <a:xfrm>
            <a:off x="701041" y="4415789"/>
            <a:ext cx="5608319" cy="4183379"/>
          </a:xfrm>
          <a:prstGeom prst="rect">
            <a:avLst/>
          </a:prstGeom>
          <a:noFill/>
          <a:ln>
            <a:noFill/>
          </a:ln>
        </p:spPr>
        <p:txBody>
          <a:bodyPr anchorCtr="0" anchor="t" bIns="93150" lIns="93150" rIns="93150" tIns="93150">
            <a:noAutofit/>
          </a:bodyPr>
          <a:lstStyle/>
          <a:p>
            <a:pPr indent="0" lvl="0" marL="0" marR="0" rtl="0" algn="l">
              <a:spcBef>
                <a:spcPts val="0"/>
              </a:spcBef>
              <a:buSzPct val="25000"/>
              <a:buNone/>
            </a:pPr>
            <a:r>
              <a:rPr b="0" i="0" lang="en" sz="1100" u="none" cap="none" strike="noStrike">
                <a:solidFill>
                  <a:schemeClr val="dk1"/>
                </a:solidFill>
                <a:latin typeface="Arial"/>
                <a:ea typeface="Arial"/>
                <a:cs typeface="Arial"/>
                <a:sym typeface="Arial"/>
              </a:rPr>
              <a:t>By determining which wavelengths of the spectrum were absorbed, and how strongly each band was absorbed relative to other bands, we can get an indication of what mixture of materials are on the asteroid's surface. The more wavelengths we analyze, the greater our degree of confidence. However, this just tells us the surface composition.</a:t>
            </a:r>
            <a:br>
              <a:rPr b="0" i="0" lang="en" sz="1100" u="none" cap="none" strike="noStrike">
                <a:solidFill>
                  <a:schemeClr val="dk1"/>
                </a:solidFill>
                <a:latin typeface="Arial"/>
                <a:ea typeface="Arial"/>
                <a:cs typeface="Arial"/>
                <a:sym typeface="Arial"/>
              </a:rPr>
            </a: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599" cy="2052599"/>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52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5200">
                <a:solidFill>
                  <a:schemeClr val="dk1"/>
                </a:solidFill>
              </a:defRPr>
            </a:lvl2pPr>
            <a:lvl3pPr indent="0" lvl="2" algn="ctr">
              <a:spcBef>
                <a:spcPts val="0"/>
              </a:spcBef>
              <a:buClr>
                <a:schemeClr val="dk1"/>
              </a:buClr>
              <a:buFont typeface="Arial"/>
              <a:buNone/>
              <a:defRPr sz="5200">
                <a:solidFill>
                  <a:schemeClr val="dk1"/>
                </a:solidFill>
              </a:defRPr>
            </a:lvl3pPr>
            <a:lvl4pPr indent="0" lvl="3" algn="ctr">
              <a:spcBef>
                <a:spcPts val="0"/>
              </a:spcBef>
              <a:buClr>
                <a:schemeClr val="dk1"/>
              </a:buClr>
              <a:buFont typeface="Arial"/>
              <a:buNone/>
              <a:defRPr sz="5200">
                <a:solidFill>
                  <a:schemeClr val="dk1"/>
                </a:solidFill>
              </a:defRPr>
            </a:lvl4pPr>
            <a:lvl5pPr indent="0" lvl="4" algn="ctr">
              <a:spcBef>
                <a:spcPts val="0"/>
              </a:spcBef>
              <a:buClr>
                <a:schemeClr val="dk1"/>
              </a:buClr>
              <a:buFont typeface="Arial"/>
              <a:buNone/>
              <a:defRPr sz="5200">
                <a:solidFill>
                  <a:schemeClr val="dk1"/>
                </a:solidFill>
              </a:defRPr>
            </a:lvl5pPr>
            <a:lvl6pPr indent="0" lvl="5" algn="ctr">
              <a:spcBef>
                <a:spcPts val="0"/>
              </a:spcBef>
              <a:buClr>
                <a:schemeClr val="dk1"/>
              </a:buClr>
              <a:buFont typeface="Arial"/>
              <a:buNone/>
              <a:defRPr sz="5200">
                <a:solidFill>
                  <a:schemeClr val="dk1"/>
                </a:solidFill>
              </a:defRPr>
            </a:lvl6pPr>
            <a:lvl7pPr indent="0" lvl="6" algn="ctr">
              <a:spcBef>
                <a:spcPts val="0"/>
              </a:spcBef>
              <a:buClr>
                <a:schemeClr val="dk1"/>
              </a:buClr>
              <a:buFont typeface="Arial"/>
              <a:buNone/>
              <a:defRPr sz="5200">
                <a:solidFill>
                  <a:schemeClr val="dk1"/>
                </a:solidFill>
              </a:defRPr>
            </a:lvl7pPr>
            <a:lvl8pPr indent="0" lvl="7" algn="ctr">
              <a:spcBef>
                <a:spcPts val="0"/>
              </a:spcBef>
              <a:buClr>
                <a:schemeClr val="dk1"/>
              </a:buClr>
              <a:buFont typeface="Arial"/>
              <a:buNone/>
              <a:defRPr sz="5200">
                <a:solidFill>
                  <a:schemeClr val="dk1"/>
                </a:solidFill>
              </a:defRPr>
            </a:lvl8pPr>
            <a:lvl9pPr indent="0" lvl="8" algn="ctr">
              <a:spcBef>
                <a:spcPts val="0"/>
              </a:spcBef>
              <a:buClr>
                <a:schemeClr val="dk1"/>
              </a:buClr>
              <a:buFont typeface="Arial"/>
              <a:buNone/>
              <a:defRPr sz="5200">
                <a:solidFill>
                  <a:schemeClr val="dk1"/>
                </a:solidFill>
              </a:defRPr>
            </a:lvl9pPr>
          </a:lstStyle>
          <a:p/>
        </p:txBody>
      </p:sp>
      <p:sp>
        <p:nvSpPr>
          <p:cNvPr id="11" name="Shape 11"/>
          <p:cNvSpPr txBox="1"/>
          <p:nvPr>
            <p:ph idx="1" type="subTitle"/>
          </p:nvPr>
        </p:nvSpPr>
        <p:spPr>
          <a:xfrm>
            <a:off x="311700" y="2834125"/>
            <a:ext cx="8520599" cy="7926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1pPr>
            <a:lvl2pPr indent="0" lvl="1" marL="457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2pPr>
            <a:lvl3pPr indent="0" lvl="2" marL="914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3pPr>
            <a:lvl4pPr indent="0" lvl="3" marL="1371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4pPr>
            <a:lvl5pPr indent="0" lvl="4" marL="18288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9pPr>
          </a:lstStyle>
          <a:p/>
        </p:txBody>
      </p:sp>
      <p:sp>
        <p:nvSpPr>
          <p:cNvPr id="12" name="Shape 12"/>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599" cy="19635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120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12000">
                <a:solidFill>
                  <a:schemeClr val="dk1"/>
                </a:solidFill>
              </a:defRPr>
            </a:lvl2pPr>
            <a:lvl3pPr indent="0" lvl="2" algn="ctr">
              <a:spcBef>
                <a:spcPts val="0"/>
              </a:spcBef>
              <a:buClr>
                <a:schemeClr val="dk1"/>
              </a:buClr>
              <a:buFont typeface="Arial"/>
              <a:buNone/>
              <a:defRPr sz="12000">
                <a:solidFill>
                  <a:schemeClr val="dk1"/>
                </a:solidFill>
              </a:defRPr>
            </a:lvl3pPr>
            <a:lvl4pPr indent="0" lvl="3" algn="ctr">
              <a:spcBef>
                <a:spcPts val="0"/>
              </a:spcBef>
              <a:buClr>
                <a:schemeClr val="dk1"/>
              </a:buClr>
              <a:buFont typeface="Arial"/>
              <a:buNone/>
              <a:defRPr sz="12000">
                <a:solidFill>
                  <a:schemeClr val="dk1"/>
                </a:solidFill>
              </a:defRPr>
            </a:lvl4pPr>
            <a:lvl5pPr indent="0" lvl="4" algn="ctr">
              <a:spcBef>
                <a:spcPts val="0"/>
              </a:spcBef>
              <a:buClr>
                <a:schemeClr val="dk1"/>
              </a:buClr>
              <a:buFont typeface="Arial"/>
              <a:buNone/>
              <a:defRPr sz="12000">
                <a:solidFill>
                  <a:schemeClr val="dk1"/>
                </a:solidFill>
              </a:defRPr>
            </a:lvl5pPr>
            <a:lvl6pPr indent="0" lvl="5" algn="ctr">
              <a:spcBef>
                <a:spcPts val="0"/>
              </a:spcBef>
              <a:buClr>
                <a:schemeClr val="dk1"/>
              </a:buClr>
              <a:buFont typeface="Arial"/>
              <a:buNone/>
              <a:defRPr sz="12000">
                <a:solidFill>
                  <a:schemeClr val="dk1"/>
                </a:solidFill>
              </a:defRPr>
            </a:lvl6pPr>
            <a:lvl7pPr indent="0" lvl="6" algn="ctr">
              <a:spcBef>
                <a:spcPts val="0"/>
              </a:spcBef>
              <a:buClr>
                <a:schemeClr val="dk1"/>
              </a:buClr>
              <a:buFont typeface="Arial"/>
              <a:buNone/>
              <a:defRPr sz="12000">
                <a:solidFill>
                  <a:schemeClr val="dk1"/>
                </a:solidFill>
              </a:defRPr>
            </a:lvl7pPr>
            <a:lvl8pPr indent="0" lvl="7" algn="ctr">
              <a:spcBef>
                <a:spcPts val="0"/>
              </a:spcBef>
              <a:buClr>
                <a:schemeClr val="dk1"/>
              </a:buClr>
              <a:buFont typeface="Arial"/>
              <a:buNone/>
              <a:defRPr sz="12000">
                <a:solidFill>
                  <a:schemeClr val="dk1"/>
                </a:solidFill>
              </a:defRPr>
            </a:lvl8pPr>
            <a:lvl9pPr indent="0" lvl="8" algn="ctr">
              <a:spcBef>
                <a:spcPts val="0"/>
              </a:spcBef>
              <a:buClr>
                <a:schemeClr val="dk1"/>
              </a:buClr>
              <a:buFont typeface="Arial"/>
              <a:buNone/>
              <a:defRPr sz="12000">
                <a:solidFill>
                  <a:schemeClr val="dk1"/>
                </a:solidFill>
              </a:defRPr>
            </a:lvl9pPr>
          </a:lstStyle>
          <a:p/>
        </p:txBody>
      </p:sp>
      <p:sp>
        <p:nvSpPr>
          <p:cNvPr id="46" name="Shape 46"/>
          <p:cNvSpPr txBox="1"/>
          <p:nvPr>
            <p:ph idx="1" type="body"/>
          </p:nvPr>
        </p:nvSpPr>
        <p:spPr>
          <a:xfrm>
            <a:off x="311700" y="3152225"/>
            <a:ext cx="8520599" cy="1300800"/>
          </a:xfrm>
          <a:prstGeom prst="rect">
            <a:avLst/>
          </a:prstGeom>
          <a:noFill/>
          <a:ln>
            <a:noFill/>
          </a:ln>
        </p:spPr>
        <p:txBody>
          <a:bodyPr anchorCtr="0" anchor="t" bIns="91425" lIns="91425" rIns="91425" tIns="91425"/>
          <a:lstStyle>
            <a:lvl1pPr indent="0" lvl="0" marL="0" marR="0" rtl="0" algn="ctr">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7" name="Shape 4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x="0" y="0"/>
          <a:ext cx="0" cy="0"/>
          <a:chOff x="0" y="0"/>
          <a:chExt cx="0" cy="0"/>
        </a:xfrm>
      </p:grpSpPr>
      <p:sp>
        <p:nvSpPr>
          <p:cNvPr id="14" name="Shape 14"/>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15" name="Shape 15"/>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16" name="Shape 16"/>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7" name="Shape 17"/>
        <p:cNvGrpSpPr/>
        <p:nvPr/>
      </p:nvGrpSpPr>
      <p:grpSpPr>
        <a:xfrm>
          <a:off x="0" y="0"/>
          <a:ext cx="0" cy="0"/>
          <a:chOff x="0" y="0"/>
          <a:chExt cx="0" cy="0"/>
        </a:xfrm>
      </p:grpSpPr>
      <p:sp>
        <p:nvSpPr>
          <p:cNvPr id="18" name="Shape 18"/>
          <p:cNvSpPr txBox="1"/>
          <p:nvPr>
            <p:ph type="title"/>
          </p:nvPr>
        </p:nvSpPr>
        <p:spPr>
          <a:xfrm>
            <a:off x="311700" y="2150850"/>
            <a:ext cx="8520599" cy="8418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Arial"/>
              <a:buNone/>
              <a:defRPr b="0" i="0" sz="36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3600">
                <a:solidFill>
                  <a:schemeClr val="dk1"/>
                </a:solidFill>
              </a:defRPr>
            </a:lvl2pPr>
            <a:lvl3pPr indent="0" lvl="2" algn="ctr">
              <a:spcBef>
                <a:spcPts val="0"/>
              </a:spcBef>
              <a:buClr>
                <a:schemeClr val="dk1"/>
              </a:buClr>
              <a:buFont typeface="Arial"/>
              <a:buNone/>
              <a:defRPr sz="3600">
                <a:solidFill>
                  <a:schemeClr val="dk1"/>
                </a:solidFill>
              </a:defRPr>
            </a:lvl3pPr>
            <a:lvl4pPr indent="0" lvl="3" algn="ctr">
              <a:spcBef>
                <a:spcPts val="0"/>
              </a:spcBef>
              <a:buClr>
                <a:schemeClr val="dk1"/>
              </a:buClr>
              <a:buFont typeface="Arial"/>
              <a:buNone/>
              <a:defRPr sz="3600">
                <a:solidFill>
                  <a:schemeClr val="dk1"/>
                </a:solidFill>
              </a:defRPr>
            </a:lvl4pPr>
            <a:lvl5pPr indent="0" lvl="4" algn="ctr">
              <a:spcBef>
                <a:spcPts val="0"/>
              </a:spcBef>
              <a:buClr>
                <a:schemeClr val="dk1"/>
              </a:buClr>
              <a:buFont typeface="Arial"/>
              <a:buNone/>
              <a:defRPr sz="3600">
                <a:solidFill>
                  <a:schemeClr val="dk1"/>
                </a:solidFill>
              </a:defRPr>
            </a:lvl5pPr>
            <a:lvl6pPr indent="0" lvl="5" algn="ctr">
              <a:spcBef>
                <a:spcPts val="0"/>
              </a:spcBef>
              <a:buClr>
                <a:schemeClr val="dk1"/>
              </a:buClr>
              <a:buFont typeface="Arial"/>
              <a:buNone/>
              <a:defRPr sz="3600">
                <a:solidFill>
                  <a:schemeClr val="dk1"/>
                </a:solidFill>
              </a:defRPr>
            </a:lvl6pPr>
            <a:lvl7pPr indent="0" lvl="6" algn="ctr">
              <a:spcBef>
                <a:spcPts val="0"/>
              </a:spcBef>
              <a:buClr>
                <a:schemeClr val="dk1"/>
              </a:buClr>
              <a:buFont typeface="Arial"/>
              <a:buNone/>
              <a:defRPr sz="3600">
                <a:solidFill>
                  <a:schemeClr val="dk1"/>
                </a:solidFill>
              </a:defRPr>
            </a:lvl7pPr>
            <a:lvl8pPr indent="0" lvl="7" algn="ctr">
              <a:spcBef>
                <a:spcPts val="0"/>
              </a:spcBef>
              <a:buClr>
                <a:schemeClr val="dk1"/>
              </a:buClr>
              <a:buFont typeface="Arial"/>
              <a:buNone/>
              <a:defRPr sz="3600">
                <a:solidFill>
                  <a:schemeClr val="dk1"/>
                </a:solidFill>
              </a:defRPr>
            </a:lvl8pPr>
            <a:lvl9pPr indent="0" lvl="8" algn="ctr">
              <a:spcBef>
                <a:spcPts val="0"/>
              </a:spcBef>
              <a:buClr>
                <a:schemeClr val="dk1"/>
              </a:buClr>
              <a:buFont typeface="Arial"/>
              <a:buNone/>
              <a:defRPr sz="3600">
                <a:solidFill>
                  <a:schemeClr val="dk1"/>
                </a:solidFill>
              </a:defRPr>
            </a:lvl9pPr>
          </a:lstStyle>
          <a:p/>
        </p:txBody>
      </p:sp>
      <p:sp>
        <p:nvSpPr>
          <p:cNvPr id="19" name="Shape 19"/>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2" name="Shape 22"/>
          <p:cNvSpPr txBox="1"/>
          <p:nvPr>
            <p:ph idx="1" type="body"/>
          </p:nvPr>
        </p:nvSpPr>
        <p:spPr>
          <a:xfrm>
            <a:off x="311700" y="1152475"/>
            <a:ext cx="3999898"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23" name="Shape 23"/>
          <p:cNvSpPr txBox="1"/>
          <p:nvPr>
            <p:ph idx="2" type="body"/>
          </p:nvPr>
        </p:nvSpPr>
        <p:spPr>
          <a:xfrm>
            <a:off x="4832400" y="1152475"/>
            <a:ext cx="3999898"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24" name="Shape 24"/>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7" name="Shape 2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8"/>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Arial"/>
              <a:buNone/>
              <a:defRPr b="0" i="0" sz="24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400">
                <a:solidFill>
                  <a:schemeClr val="dk1"/>
                </a:solidFill>
              </a:defRPr>
            </a:lvl2pPr>
            <a:lvl3pPr indent="0" lvl="2">
              <a:spcBef>
                <a:spcPts val="0"/>
              </a:spcBef>
              <a:buClr>
                <a:schemeClr val="dk1"/>
              </a:buClr>
              <a:buFont typeface="Arial"/>
              <a:buNone/>
              <a:defRPr sz="2400">
                <a:solidFill>
                  <a:schemeClr val="dk1"/>
                </a:solidFill>
              </a:defRPr>
            </a:lvl3pPr>
            <a:lvl4pPr indent="0" lvl="3">
              <a:spcBef>
                <a:spcPts val="0"/>
              </a:spcBef>
              <a:buClr>
                <a:schemeClr val="dk1"/>
              </a:buClr>
              <a:buFont typeface="Arial"/>
              <a:buNone/>
              <a:defRPr sz="2400">
                <a:solidFill>
                  <a:schemeClr val="dk1"/>
                </a:solidFill>
              </a:defRPr>
            </a:lvl4pPr>
            <a:lvl5pPr indent="0" lvl="4">
              <a:spcBef>
                <a:spcPts val="0"/>
              </a:spcBef>
              <a:buClr>
                <a:schemeClr val="dk1"/>
              </a:buClr>
              <a:buFont typeface="Arial"/>
              <a:buNone/>
              <a:defRPr sz="2400">
                <a:solidFill>
                  <a:schemeClr val="dk1"/>
                </a:solidFill>
              </a:defRPr>
            </a:lvl5pPr>
            <a:lvl6pPr indent="0" lvl="5">
              <a:spcBef>
                <a:spcPts val="0"/>
              </a:spcBef>
              <a:buClr>
                <a:schemeClr val="dk1"/>
              </a:buClr>
              <a:buFont typeface="Arial"/>
              <a:buNone/>
              <a:defRPr sz="2400">
                <a:solidFill>
                  <a:schemeClr val="dk1"/>
                </a:solidFill>
              </a:defRPr>
            </a:lvl6pPr>
            <a:lvl7pPr indent="0" lvl="6">
              <a:spcBef>
                <a:spcPts val="0"/>
              </a:spcBef>
              <a:buClr>
                <a:schemeClr val="dk1"/>
              </a:buClr>
              <a:buFont typeface="Arial"/>
              <a:buNone/>
              <a:defRPr sz="2400">
                <a:solidFill>
                  <a:schemeClr val="dk1"/>
                </a:solidFill>
              </a:defRPr>
            </a:lvl7pPr>
            <a:lvl8pPr indent="0" lvl="7">
              <a:spcBef>
                <a:spcPts val="0"/>
              </a:spcBef>
              <a:buClr>
                <a:schemeClr val="dk1"/>
              </a:buClr>
              <a:buFont typeface="Arial"/>
              <a:buNone/>
              <a:defRPr sz="2400">
                <a:solidFill>
                  <a:schemeClr val="dk1"/>
                </a:solidFill>
              </a:defRPr>
            </a:lvl8pPr>
            <a:lvl9pPr indent="0" lvl="8">
              <a:spcBef>
                <a:spcPts val="0"/>
              </a:spcBef>
              <a:buClr>
                <a:schemeClr val="dk1"/>
              </a:buClr>
              <a:buFont typeface="Arial"/>
              <a:buNone/>
              <a:defRPr sz="2400">
                <a:solidFill>
                  <a:schemeClr val="dk1"/>
                </a:solidFill>
              </a:defRPr>
            </a:lvl9pPr>
          </a:lstStyle>
          <a:p/>
        </p:txBody>
      </p:sp>
      <p:sp>
        <p:nvSpPr>
          <p:cNvPr id="30" name="Shape 30"/>
          <p:cNvSpPr txBox="1"/>
          <p:nvPr>
            <p:ph idx="1" type="body"/>
          </p:nvPr>
        </p:nvSpPr>
        <p:spPr>
          <a:xfrm>
            <a:off x="311700" y="1389600"/>
            <a:ext cx="2807999" cy="3179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31" name="Shape 31"/>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1"/>
              </a:buClr>
              <a:buFont typeface="Arial"/>
              <a:buNone/>
              <a:defRPr b="0" i="0" sz="4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4800">
                <a:solidFill>
                  <a:schemeClr val="dk1"/>
                </a:solidFill>
              </a:defRPr>
            </a:lvl2pPr>
            <a:lvl3pPr indent="0" lvl="2">
              <a:spcBef>
                <a:spcPts val="0"/>
              </a:spcBef>
              <a:buClr>
                <a:schemeClr val="dk1"/>
              </a:buClr>
              <a:buFont typeface="Arial"/>
              <a:buNone/>
              <a:defRPr sz="4800">
                <a:solidFill>
                  <a:schemeClr val="dk1"/>
                </a:solidFill>
              </a:defRPr>
            </a:lvl3pPr>
            <a:lvl4pPr indent="0" lvl="3">
              <a:spcBef>
                <a:spcPts val="0"/>
              </a:spcBef>
              <a:buClr>
                <a:schemeClr val="dk1"/>
              </a:buClr>
              <a:buFont typeface="Arial"/>
              <a:buNone/>
              <a:defRPr sz="4800">
                <a:solidFill>
                  <a:schemeClr val="dk1"/>
                </a:solidFill>
              </a:defRPr>
            </a:lvl4pPr>
            <a:lvl5pPr indent="0" lvl="4">
              <a:spcBef>
                <a:spcPts val="0"/>
              </a:spcBef>
              <a:buClr>
                <a:schemeClr val="dk1"/>
              </a:buClr>
              <a:buFont typeface="Arial"/>
              <a:buNone/>
              <a:defRPr sz="4800">
                <a:solidFill>
                  <a:schemeClr val="dk1"/>
                </a:solidFill>
              </a:defRPr>
            </a:lvl5pPr>
            <a:lvl6pPr indent="0" lvl="5">
              <a:spcBef>
                <a:spcPts val="0"/>
              </a:spcBef>
              <a:buClr>
                <a:schemeClr val="dk1"/>
              </a:buClr>
              <a:buFont typeface="Arial"/>
              <a:buNone/>
              <a:defRPr sz="4800">
                <a:solidFill>
                  <a:schemeClr val="dk1"/>
                </a:solidFill>
              </a:defRPr>
            </a:lvl6pPr>
            <a:lvl7pPr indent="0" lvl="6">
              <a:spcBef>
                <a:spcPts val="0"/>
              </a:spcBef>
              <a:buClr>
                <a:schemeClr val="dk1"/>
              </a:buClr>
              <a:buFont typeface="Arial"/>
              <a:buNone/>
              <a:defRPr sz="4800">
                <a:solidFill>
                  <a:schemeClr val="dk1"/>
                </a:solidFill>
              </a:defRPr>
            </a:lvl7pPr>
            <a:lvl8pPr indent="0" lvl="7">
              <a:spcBef>
                <a:spcPts val="0"/>
              </a:spcBef>
              <a:buClr>
                <a:schemeClr val="dk1"/>
              </a:buClr>
              <a:buFont typeface="Arial"/>
              <a:buNone/>
              <a:defRPr sz="4800">
                <a:solidFill>
                  <a:schemeClr val="dk1"/>
                </a:solidFill>
              </a:defRPr>
            </a:lvl8pPr>
            <a:lvl9pPr indent="0" lvl="8">
              <a:spcBef>
                <a:spcPts val="0"/>
              </a:spcBef>
              <a:buClr>
                <a:schemeClr val="dk1"/>
              </a:buClr>
              <a:buFont typeface="Arial"/>
              <a:buNone/>
              <a:defRPr sz="4800">
                <a:solidFill>
                  <a:schemeClr val="dk1"/>
                </a:solidFill>
              </a:defRPr>
            </a:lvl9pPr>
          </a:lstStyle>
          <a:p/>
        </p:txBody>
      </p:sp>
      <p:sp>
        <p:nvSpPr>
          <p:cNvPr id="34" name="Shape 34"/>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7" name="Shape 37"/>
          <p:cNvSpPr txBox="1"/>
          <p:nvPr>
            <p:ph type="title"/>
          </p:nvPr>
        </p:nvSpPr>
        <p:spPr>
          <a:xfrm>
            <a:off x="265500" y="1233175"/>
            <a:ext cx="4045198" cy="14823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42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4200">
                <a:solidFill>
                  <a:schemeClr val="dk1"/>
                </a:solidFill>
              </a:defRPr>
            </a:lvl2pPr>
            <a:lvl3pPr indent="0" lvl="2" algn="ctr">
              <a:spcBef>
                <a:spcPts val="0"/>
              </a:spcBef>
              <a:buClr>
                <a:schemeClr val="dk1"/>
              </a:buClr>
              <a:buFont typeface="Arial"/>
              <a:buNone/>
              <a:defRPr sz="4200">
                <a:solidFill>
                  <a:schemeClr val="dk1"/>
                </a:solidFill>
              </a:defRPr>
            </a:lvl3pPr>
            <a:lvl4pPr indent="0" lvl="3" algn="ctr">
              <a:spcBef>
                <a:spcPts val="0"/>
              </a:spcBef>
              <a:buClr>
                <a:schemeClr val="dk1"/>
              </a:buClr>
              <a:buFont typeface="Arial"/>
              <a:buNone/>
              <a:defRPr sz="4200">
                <a:solidFill>
                  <a:schemeClr val="dk1"/>
                </a:solidFill>
              </a:defRPr>
            </a:lvl4pPr>
            <a:lvl5pPr indent="0" lvl="4" algn="ctr">
              <a:spcBef>
                <a:spcPts val="0"/>
              </a:spcBef>
              <a:buClr>
                <a:schemeClr val="dk1"/>
              </a:buClr>
              <a:buFont typeface="Arial"/>
              <a:buNone/>
              <a:defRPr sz="4200">
                <a:solidFill>
                  <a:schemeClr val="dk1"/>
                </a:solidFill>
              </a:defRPr>
            </a:lvl5pPr>
            <a:lvl6pPr indent="0" lvl="5" algn="ctr">
              <a:spcBef>
                <a:spcPts val="0"/>
              </a:spcBef>
              <a:buClr>
                <a:schemeClr val="dk1"/>
              </a:buClr>
              <a:buFont typeface="Arial"/>
              <a:buNone/>
              <a:defRPr sz="4200">
                <a:solidFill>
                  <a:schemeClr val="dk1"/>
                </a:solidFill>
              </a:defRPr>
            </a:lvl6pPr>
            <a:lvl7pPr indent="0" lvl="6" algn="ctr">
              <a:spcBef>
                <a:spcPts val="0"/>
              </a:spcBef>
              <a:buClr>
                <a:schemeClr val="dk1"/>
              </a:buClr>
              <a:buFont typeface="Arial"/>
              <a:buNone/>
              <a:defRPr sz="4200">
                <a:solidFill>
                  <a:schemeClr val="dk1"/>
                </a:solidFill>
              </a:defRPr>
            </a:lvl7pPr>
            <a:lvl8pPr indent="0" lvl="7" algn="ctr">
              <a:spcBef>
                <a:spcPts val="0"/>
              </a:spcBef>
              <a:buClr>
                <a:schemeClr val="dk1"/>
              </a:buClr>
              <a:buFont typeface="Arial"/>
              <a:buNone/>
              <a:defRPr sz="4200">
                <a:solidFill>
                  <a:schemeClr val="dk1"/>
                </a:solidFill>
              </a:defRPr>
            </a:lvl8pPr>
            <a:lvl9pPr indent="0" lvl="8" algn="ctr">
              <a:spcBef>
                <a:spcPts val="0"/>
              </a:spcBef>
              <a:buClr>
                <a:schemeClr val="dk1"/>
              </a:buClr>
              <a:buFont typeface="Arial"/>
              <a:buNone/>
              <a:defRPr sz="4200">
                <a:solidFill>
                  <a:schemeClr val="dk1"/>
                </a:solidFill>
              </a:defRPr>
            </a:lvl9pPr>
          </a:lstStyle>
          <a:p/>
        </p:txBody>
      </p:sp>
      <p:sp>
        <p:nvSpPr>
          <p:cNvPr id="38" name="Shape 38"/>
          <p:cNvSpPr txBox="1"/>
          <p:nvPr>
            <p:ph idx="1" type="subTitle"/>
          </p:nvPr>
        </p:nvSpPr>
        <p:spPr>
          <a:xfrm>
            <a:off x="265500" y="2803075"/>
            <a:ext cx="4045198" cy="12351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1pPr>
            <a:lvl2pPr indent="0" lvl="1" marL="457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2pPr>
            <a:lvl3pPr indent="0" lvl="2" marL="914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3pPr>
            <a:lvl4pPr indent="0" lvl="3" marL="1371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4pPr>
            <a:lvl5pPr indent="0" lvl="4" marL="18288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9pPr>
          </a:lstStyle>
          <a:p/>
        </p:txBody>
      </p:sp>
      <p:sp>
        <p:nvSpPr>
          <p:cNvPr id="39" name="Shape 39"/>
          <p:cNvSpPr txBox="1"/>
          <p:nvPr>
            <p:ph idx="2" type="body"/>
          </p:nvPr>
        </p:nvSpPr>
        <p:spPr>
          <a:xfrm>
            <a:off x="4939500" y="724075"/>
            <a:ext cx="3837000" cy="3695099"/>
          </a:xfrm>
          <a:prstGeom prst="rect">
            <a:avLst/>
          </a:prstGeom>
          <a:noFill/>
          <a:ln>
            <a:noFill/>
          </a:ln>
        </p:spPr>
        <p:txBody>
          <a:bodyPr anchorCtr="0" anchor="ctr"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0" name="Shape 40"/>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3" name="Shape 43"/>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chemeClr val="dk2"/>
              </a:buClr>
              <a:buSzPct val="25000"/>
              <a:buFont typeface="Arial"/>
              <a:buNone/>
            </a:pPr>
            <a:fld id="{00000000-1234-1234-1234-123412341234}" type="slidenum">
              <a:rPr b="0" i="0" lang="en" sz="1000" u="none" cap="none" strike="noStrike">
                <a:solidFill>
                  <a:schemeClr val="dk2"/>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9.jpg"/><Relationship Id="rId4" Type="http://schemas.openxmlformats.org/officeDocument/2006/relationships/image" Target="../media/image13.jpg"/><Relationship Id="rId5"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1.png"/><Relationship Id="rId4" Type="http://schemas.openxmlformats.org/officeDocument/2006/relationships/hyperlink" Target="https://www.youtube.com/watch?v=gEDD-86BD-0%20" TargetMode="External"/><Relationship Id="rId5" Type="http://schemas.openxmlformats.org/officeDocument/2006/relationships/image" Target="../media/image0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1.png"/><Relationship Id="rId4" Type="http://schemas.openxmlformats.org/officeDocument/2006/relationships/image" Target="../media/image05.png"/><Relationship Id="rId5" Type="http://schemas.openxmlformats.org/officeDocument/2006/relationships/image" Target="../media/image0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8.png"/><Relationship Id="rId4" Type="http://schemas.openxmlformats.org/officeDocument/2006/relationships/image" Target="../media/image0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7.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4.png"/><Relationship Id="rId4" Type="http://schemas.openxmlformats.org/officeDocument/2006/relationships/image" Target="../media/image0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rotWithShape="1">
          <a:blip r:embed="rId3">
            <a:alphaModFix amt="36000"/>
          </a:blip>
          <a:srcRect b="0" l="0" r="0" t="0"/>
          <a:stretch/>
        </p:blipFill>
        <p:spPr>
          <a:xfrm>
            <a:off x="0" y="0"/>
            <a:ext cx="9143998" cy="5143499"/>
          </a:xfrm>
          <a:prstGeom prst="rect">
            <a:avLst/>
          </a:prstGeom>
          <a:noFill/>
          <a:ln>
            <a:noFill/>
          </a:ln>
        </p:spPr>
      </p:pic>
      <p:sp>
        <p:nvSpPr>
          <p:cNvPr id="55" name="Shape 55"/>
          <p:cNvSpPr txBox="1"/>
          <p:nvPr>
            <p:ph type="ctrTitle"/>
          </p:nvPr>
        </p:nvSpPr>
        <p:spPr>
          <a:xfrm>
            <a:off x="1442400" y="687800"/>
            <a:ext cx="6259200" cy="1188898"/>
          </a:xfrm>
          <a:prstGeom prst="rect">
            <a:avLst/>
          </a:prstGeom>
          <a:noFill/>
          <a:ln>
            <a:noFill/>
          </a:ln>
        </p:spPr>
        <p:txBody>
          <a:bodyPr anchorCtr="0" anchor="b"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en" sz="5200" u="none" cap="none" strike="noStrike">
                <a:solidFill>
                  <a:schemeClr val="dk1"/>
                </a:solidFill>
                <a:latin typeface="Arial"/>
                <a:ea typeface="Arial"/>
                <a:cs typeface="Arial"/>
                <a:sym typeface="Arial"/>
              </a:rPr>
              <a:t>Asteroids</a:t>
            </a:r>
          </a:p>
        </p:txBody>
      </p:sp>
      <p:sp>
        <p:nvSpPr>
          <p:cNvPr id="56" name="Shape 56"/>
          <p:cNvSpPr txBox="1"/>
          <p:nvPr>
            <p:ph idx="1" type="subTitle"/>
          </p:nvPr>
        </p:nvSpPr>
        <p:spPr>
          <a:xfrm>
            <a:off x="1506750" y="2339450"/>
            <a:ext cx="6130499" cy="792600"/>
          </a:xfrm>
          <a:prstGeom prst="rect">
            <a:avLst/>
          </a:prstGeom>
          <a:no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2"/>
              </a:buClr>
              <a:buSzPct val="25000"/>
              <a:buFont typeface="Arial"/>
              <a:buNone/>
            </a:pPr>
            <a:r>
              <a:rPr b="1" i="0" lang="en" sz="2800" u="none" cap="none" strike="noStrike">
                <a:solidFill>
                  <a:srgbClr val="000000"/>
                </a:solidFill>
                <a:latin typeface="Arial"/>
                <a:ea typeface="Arial"/>
                <a:cs typeface="Arial"/>
                <a:sym typeface="Arial"/>
              </a:rPr>
              <a:t>Why and how will we use them?</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title"/>
          </p:nvPr>
        </p:nvSpPr>
        <p:spPr>
          <a:xfrm>
            <a:off x="311700" y="16367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What we know about asteroids today...</a:t>
            </a:r>
          </a:p>
        </p:txBody>
      </p:sp>
      <p:sp>
        <p:nvSpPr>
          <p:cNvPr id="126" name="Shape 126"/>
          <p:cNvSpPr txBox="1"/>
          <p:nvPr>
            <p:ph idx="1" type="body"/>
          </p:nvPr>
        </p:nvSpPr>
        <p:spPr>
          <a:xfrm>
            <a:off x="311700" y="787850"/>
            <a:ext cx="5070299" cy="4186799"/>
          </a:xfrm>
          <a:prstGeom prst="rect">
            <a:avLst/>
          </a:prstGeom>
          <a:noFill/>
          <a:ln>
            <a:noFill/>
          </a:ln>
        </p:spPr>
        <p:txBody>
          <a:bodyPr anchorCtr="0" anchor="t" bIns="91425" lIns="91425" rIns="91425" tIns="91425">
            <a:noAutofit/>
          </a:bodyPr>
          <a:lstStyle/>
          <a:p>
            <a:pPr indent="0" lvl="0" marL="0" marR="0" rtl="0" algn="l">
              <a:lnSpc>
                <a:spcPct val="130000"/>
              </a:lnSpc>
              <a:spcBef>
                <a:spcPts val="0"/>
              </a:spcBef>
              <a:spcAft>
                <a:spcPts val="0"/>
              </a:spcAft>
              <a:buClr>
                <a:schemeClr val="dk1"/>
              </a:buClr>
              <a:buSzPct val="25000"/>
              <a:buFont typeface="Arial"/>
              <a:buNone/>
            </a:pPr>
            <a:r>
              <a:rPr b="0" i="0" lang="en" sz="1800" u="none" cap="none" strike="noStrike">
                <a:solidFill>
                  <a:schemeClr val="dk1"/>
                </a:solidFill>
                <a:highlight>
                  <a:srgbClr val="FFFFFF"/>
                </a:highlight>
                <a:latin typeface="Arial"/>
                <a:ea typeface="Arial"/>
                <a:cs typeface="Arial"/>
                <a:sym typeface="Arial"/>
              </a:rPr>
              <a:t>Starting in 1975, a system was adopted categorizing asteroids into 3 types according to the telescopic spectroscopy:</a:t>
            </a:r>
          </a:p>
          <a:p>
            <a:pPr indent="-342900" lvl="0" marL="1295400" marR="0" rtl="0" algn="l">
              <a:lnSpc>
                <a:spcPct val="130000"/>
              </a:lnSpc>
              <a:spcBef>
                <a:spcPts val="1600"/>
              </a:spcBef>
              <a:spcAft>
                <a:spcPts val="0"/>
              </a:spcAft>
              <a:buClr>
                <a:schemeClr val="dk1"/>
              </a:buClr>
              <a:buSzPct val="25000"/>
              <a:buFont typeface="Arial"/>
              <a:buNone/>
            </a:pPr>
            <a:r>
              <a:rPr b="1" i="0" lang="en" sz="1800" u="none" cap="none" strike="noStrike">
                <a:solidFill>
                  <a:schemeClr val="dk1"/>
                </a:solidFill>
                <a:highlight>
                  <a:srgbClr val="FFFFFF"/>
                </a:highlight>
                <a:latin typeface="Arial"/>
                <a:ea typeface="Arial"/>
                <a:cs typeface="Arial"/>
                <a:sym typeface="Arial"/>
              </a:rPr>
              <a:t>C types</a:t>
            </a:r>
            <a:r>
              <a:rPr b="0" i="0" lang="en" sz="1800" u="none" cap="none" strike="noStrike">
                <a:solidFill>
                  <a:schemeClr val="dk1"/>
                </a:solidFill>
                <a:highlight>
                  <a:srgbClr val="FFFFFF"/>
                </a:highlight>
                <a:latin typeface="Arial"/>
                <a:ea typeface="Arial"/>
                <a:cs typeface="Arial"/>
                <a:sym typeface="Arial"/>
              </a:rPr>
              <a:t> for dark, probably carbon rich asteroids, approximately 75% of known types</a:t>
            </a:r>
          </a:p>
          <a:p>
            <a:pPr indent="-342900" lvl="0" marL="1295400" marR="0" rtl="0" algn="l">
              <a:lnSpc>
                <a:spcPct val="130000"/>
              </a:lnSpc>
              <a:spcBef>
                <a:spcPts val="1600"/>
              </a:spcBef>
              <a:spcAft>
                <a:spcPts val="0"/>
              </a:spcAft>
              <a:buClr>
                <a:schemeClr val="dk1"/>
              </a:buClr>
              <a:buSzPct val="25000"/>
              <a:buFont typeface="Arial"/>
              <a:buNone/>
            </a:pPr>
            <a:r>
              <a:rPr b="1" i="0" lang="en" sz="1800" u="none" cap="none" strike="noStrike">
                <a:solidFill>
                  <a:schemeClr val="dk1"/>
                </a:solidFill>
                <a:highlight>
                  <a:srgbClr val="FFFFFF"/>
                </a:highlight>
                <a:latin typeface="Arial"/>
                <a:ea typeface="Arial"/>
                <a:cs typeface="Arial"/>
                <a:sym typeface="Arial"/>
              </a:rPr>
              <a:t>S types</a:t>
            </a:r>
            <a:r>
              <a:rPr b="0" i="0" lang="en" sz="1800" u="none" cap="none" strike="noStrike">
                <a:solidFill>
                  <a:schemeClr val="dk1"/>
                </a:solidFill>
                <a:highlight>
                  <a:srgbClr val="FFFFFF"/>
                </a:highlight>
                <a:latin typeface="Arial"/>
                <a:ea typeface="Arial"/>
                <a:cs typeface="Arial"/>
                <a:sym typeface="Arial"/>
              </a:rPr>
              <a:t> for stony, silicate based asteroids, approximately 17%</a:t>
            </a:r>
          </a:p>
          <a:p>
            <a:pPr indent="-342900" lvl="0" marL="1295400" marR="0" rtl="0" algn="l">
              <a:lnSpc>
                <a:spcPct val="130000"/>
              </a:lnSpc>
              <a:spcBef>
                <a:spcPts val="1600"/>
              </a:spcBef>
              <a:spcAft>
                <a:spcPts val="0"/>
              </a:spcAft>
              <a:buClr>
                <a:schemeClr val="dk1"/>
              </a:buClr>
              <a:buSzPct val="25000"/>
              <a:buFont typeface="Arial"/>
              <a:buNone/>
            </a:pPr>
            <a:r>
              <a:rPr b="1" i="0" lang="en" sz="1800" u="none" cap="none" strike="noStrike">
                <a:solidFill>
                  <a:schemeClr val="dk1"/>
                </a:solidFill>
                <a:highlight>
                  <a:srgbClr val="FFFFFF"/>
                </a:highlight>
                <a:latin typeface="Arial"/>
                <a:ea typeface="Arial"/>
                <a:cs typeface="Arial"/>
                <a:sym typeface="Arial"/>
              </a:rPr>
              <a:t>X types</a:t>
            </a:r>
            <a:r>
              <a:rPr b="0" i="0" lang="en" sz="1800" u="none" cap="none" strike="noStrike">
                <a:solidFill>
                  <a:schemeClr val="dk1"/>
                </a:solidFill>
                <a:highlight>
                  <a:srgbClr val="FFFFFF"/>
                </a:highlight>
                <a:latin typeface="Arial"/>
                <a:ea typeface="Arial"/>
                <a:cs typeface="Arial"/>
                <a:sym typeface="Arial"/>
              </a:rPr>
              <a:t>, for others, about 8%, which is mostly the </a:t>
            </a:r>
            <a:r>
              <a:rPr b="1" i="0" lang="en" sz="1800" u="none" cap="none" strike="noStrike">
                <a:solidFill>
                  <a:schemeClr val="dk1"/>
                </a:solidFill>
                <a:highlight>
                  <a:srgbClr val="FFFFFF"/>
                </a:highlight>
                <a:latin typeface="Arial"/>
                <a:ea typeface="Arial"/>
                <a:cs typeface="Arial"/>
                <a:sym typeface="Arial"/>
              </a:rPr>
              <a:t>metallic M subtype</a:t>
            </a:r>
          </a:p>
          <a:p>
            <a:pPr indent="0" lvl="0" marL="0" marR="0" rtl="0" algn="l">
              <a:lnSpc>
                <a:spcPct val="115000"/>
              </a:lnSpc>
              <a:spcBef>
                <a:spcPts val="80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127" name="Shape 127"/>
          <p:cNvPicPr preferRelativeResize="0"/>
          <p:nvPr/>
        </p:nvPicPr>
        <p:blipFill rotWithShape="1">
          <a:blip r:embed="rId3">
            <a:alphaModFix/>
          </a:blip>
          <a:srcRect b="0" l="0" r="0" t="0"/>
          <a:stretch/>
        </p:blipFill>
        <p:spPr>
          <a:xfrm>
            <a:off x="5811546" y="2411948"/>
            <a:ext cx="2295279" cy="1201124"/>
          </a:xfrm>
          <a:prstGeom prst="rect">
            <a:avLst/>
          </a:prstGeom>
          <a:noFill/>
          <a:ln>
            <a:noFill/>
          </a:ln>
        </p:spPr>
      </p:pic>
      <p:pic>
        <p:nvPicPr>
          <p:cNvPr id="128" name="Shape 128"/>
          <p:cNvPicPr preferRelativeResize="0"/>
          <p:nvPr/>
        </p:nvPicPr>
        <p:blipFill rotWithShape="1">
          <a:blip r:embed="rId4">
            <a:alphaModFix/>
          </a:blip>
          <a:srcRect b="0" l="0" r="0" t="0"/>
          <a:stretch/>
        </p:blipFill>
        <p:spPr>
          <a:xfrm>
            <a:off x="5821303" y="3765462"/>
            <a:ext cx="2285521" cy="1285398"/>
          </a:xfrm>
          <a:prstGeom prst="rect">
            <a:avLst/>
          </a:prstGeom>
          <a:noFill/>
          <a:ln>
            <a:noFill/>
          </a:ln>
        </p:spPr>
      </p:pic>
      <p:pic>
        <p:nvPicPr>
          <p:cNvPr id="129" name="Shape 129"/>
          <p:cNvPicPr preferRelativeResize="0"/>
          <p:nvPr/>
        </p:nvPicPr>
        <p:blipFill rotWithShape="1">
          <a:blip r:embed="rId5">
            <a:alphaModFix/>
          </a:blip>
          <a:srcRect b="0" l="0" r="0" t="0"/>
          <a:stretch/>
        </p:blipFill>
        <p:spPr>
          <a:xfrm>
            <a:off x="5821300" y="979612"/>
            <a:ext cx="2285524" cy="121321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135" name="Shape 135"/>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136" name="Shape 136"/>
          <p:cNvPicPr preferRelativeResize="0"/>
          <p:nvPr/>
        </p:nvPicPr>
        <p:blipFill rotWithShape="1">
          <a:blip r:embed="rId3">
            <a:alphaModFix/>
          </a:blip>
          <a:srcRect b="0" l="0" r="0" t="0"/>
          <a:stretch/>
        </p:blipFill>
        <p:spPr>
          <a:xfrm>
            <a:off x="311700" y="0"/>
            <a:ext cx="8520599" cy="514349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311700" y="1925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Probe Technology</a:t>
            </a:r>
          </a:p>
        </p:txBody>
      </p:sp>
      <p:sp>
        <p:nvSpPr>
          <p:cNvPr id="142" name="Shape 142"/>
          <p:cNvSpPr txBox="1"/>
          <p:nvPr>
            <p:ph idx="1" type="body"/>
          </p:nvPr>
        </p:nvSpPr>
        <p:spPr>
          <a:xfrm>
            <a:off x="240100" y="822450"/>
            <a:ext cx="8820600" cy="41409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800" u="none" cap="none" strike="noStrike">
                <a:solidFill>
                  <a:schemeClr val="dk1"/>
                </a:solidFill>
                <a:highlight>
                  <a:srgbClr val="FFFFFF"/>
                </a:highlight>
                <a:latin typeface="Arial"/>
                <a:ea typeface="Arial"/>
                <a:cs typeface="Arial"/>
                <a:sym typeface="Arial"/>
              </a:rPr>
              <a:t>We can only study asteroids surfaces </a:t>
            </a:r>
            <a:br>
              <a:rPr b="0" i="0" lang="en" sz="1800" u="none" cap="none" strike="noStrike">
                <a:solidFill>
                  <a:schemeClr val="dk1"/>
                </a:solidFill>
                <a:highlight>
                  <a:srgbClr val="FFFFFF"/>
                </a:highlight>
                <a:latin typeface="Arial"/>
                <a:ea typeface="Arial"/>
                <a:cs typeface="Arial"/>
                <a:sym typeface="Arial"/>
              </a:rPr>
            </a:br>
            <a:r>
              <a:rPr b="0" i="0" lang="en" sz="1800" u="none" cap="none" strike="noStrike">
                <a:solidFill>
                  <a:schemeClr val="dk1"/>
                </a:solidFill>
                <a:highlight>
                  <a:srgbClr val="FFFFFF"/>
                </a:highlight>
                <a:latin typeface="Arial"/>
                <a:ea typeface="Arial"/>
                <a:cs typeface="Arial"/>
                <a:sym typeface="Arial"/>
              </a:rPr>
              <a:t>from the ground and Earth orbit by </a:t>
            </a:r>
            <a:br>
              <a:rPr b="0" i="0" lang="en" sz="1800" u="none" cap="none" strike="noStrike">
                <a:solidFill>
                  <a:schemeClr val="dk1"/>
                </a:solidFill>
                <a:highlight>
                  <a:srgbClr val="FFFFFF"/>
                </a:highlight>
                <a:latin typeface="Arial"/>
                <a:ea typeface="Arial"/>
                <a:cs typeface="Arial"/>
                <a:sym typeface="Arial"/>
              </a:rPr>
            </a:br>
            <a:r>
              <a:rPr b="0" i="0" lang="en" sz="1800" u="none" cap="none" strike="noStrike">
                <a:solidFill>
                  <a:schemeClr val="dk1"/>
                </a:solidFill>
                <a:highlight>
                  <a:srgbClr val="FFFFFF"/>
                </a:highlight>
                <a:latin typeface="Arial"/>
                <a:ea typeface="Arial"/>
                <a:cs typeface="Arial"/>
                <a:sym typeface="Arial"/>
              </a:rPr>
              <a:t>telescopes. To get a general idea about </a:t>
            </a:r>
            <a:br>
              <a:rPr b="0" i="0" lang="en" sz="1800" u="none" cap="none" strike="noStrike">
                <a:solidFill>
                  <a:schemeClr val="dk1"/>
                </a:solidFill>
                <a:highlight>
                  <a:srgbClr val="FFFFFF"/>
                </a:highlight>
                <a:latin typeface="Arial"/>
                <a:ea typeface="Arial"/>
                <a:cs typeface="Arial"/>
                <a:sym typeface="Arial"/>
              </a:rPr>
            </a:br>
            <a:r>
              <a:rPr b="0" i="0" lang="en" sz="1800" u="none" cap="none" strike="noStrike">
                <a:solidFill>
                  <a:schemeClr val="dk1"/>
                </a:solidFill>
                <a:highlight>
                  <a:srgbClr val="FFFFFF"/>
                </a:highlight>
                <a:latin typeface="Arial"/>
                <a:ea typeface="Arial"/>
                <a:cs typeface="Arial"/>
                <a:sym typeface="Arial"/>
              </a:rPr>
              <a:t>the interior composition, probes must </a:t>
            </a:r>
            <a:br>
              <a:rPr b="0" i="0" lang="en" sz="1800" u="none" cap="none" strike="noStrike">
                <a:solidFill>
                  <a:schemeClr val="dk1"/>
                </a:solidFill>
                <a:highlight>
                  <a:srgbClr val="FFFFFF"/>
                </a:highlight>
                <a:latin typeface="Arial"/>
                <a:ea typeface="Arial"/>
                <a:cs typeface="Arial"/>
                <a:sym typeface="Arial"/>
              </a:rPr>
            </a:br>
            <a:r>
              <a:rPr b="0" i="0" lang="en" sz="1800" u="none" cap="none" strike="noStrike">
                <a:solidFill>
                  <a:schemeClr val="dk1"/>
                </a:solidFill>
                <a:highlight>
                  <a:srgbClr val="FFFFFF"/>
                </a:highlight>
                <a:latin typeface="Arial"/>
                <a:ea typeface="Arial"/>
                <a:cs typeface="Arial"/>
                <a:sym typeface="Arial"/>
              </a:rPr>
              <a:t>be sent to individual asteroids.</a:t>
            </a:r>
          </a:p>
          <a:p>
            <a:pPr indent="0" lvl="0" marL="0" marR="0" rtl="0" algn="l">
              <a:lnSpc>
                <a:spcPct val="115000"/>
              </a:lnSpc>
              <a:spcBef>
                <a:spcPts val="1600"/>
              </a:spcBef>
              <a:spcAft>
                <a:spcPts val="0"/>
              </a:spcAft>
              <a:buClr>
                <a:schemeClr val="dk2"/>
              </a:buClr>
              <a:buSzPct val="25000"/>
              <a:buFont typeface="Arial"/>
              <a:buNone/>
            </a:pPr>
            <a:r>
              <a:rPr b="0" i="0" lang="en" sz="1800" u="none" cap="none" strike="noStrike">
                <a:solidFill>
                  <a:schemeClr val="dk1"/>
                </a:solidFill>
                <a:highlight>
                  <a:srgbClr val="FFFFFF"/>
                </a:highlight>
                <a:latin typeface="Arial"/>
                <a:ea typeface="Arial"/>
                <a:cs typeface="Arial"/>
                <a:sym typeface="Arial"/>
              </a:rPr>
              <a:t>By landing a probe on the surface, a more </a:t>
            </a:r>
            <a:br>
              <a:rPr b="0" i="0" lang="en" sz="1800" u="none" cap="none" strike="noStrike">
                <a:solidFill>
                  <a:schemeClr val="dk1"/>
                </a:solidFill>
                <a:highlight>
                  <a:srgbClr val="FFFFFF"/>
                </a:highlight>
                <a:latin typeface="Arial"/>
                <a:ea typeface="Arial"/>
                <a:cs typeface="Arial"/>
                <a:sym typeface="Arial"/>
              </a:rPr>
            </a:br>
            <a:r>
              <a:rPr b="0" i="0" lang="en" sz="1800" u="none" cap="none" strike="noStrike">
                <a:solidFill>
                  <a:schemeClr val="dk1"/>
                </a:solidFill>
                <a:highlight>
                  <a:srgbClr val="FFFFFF"/>
                </a:highlight>
                <a:latin typeface="Arial"/>
                <a:ea typeface="Arial"/>
                <a:cs typeface="Arial"/>
                <a:sym typeface="Arial"/>
              </a:rPr>
              <a:t>detailed analysis of the asteroids composition </a:t>
            </a:r>
            <a:br>
              <a:rPr b="0" i="0" lang="en" sz="1800" u="none" cap="none" strike="noStrike">
                <a:solidFill>
                  <a:schemeClr val="dk1"/>
                </a:solidFill>
                <a:highlight>
                  <a:srgbClr val="FFFFFF"/>
                </a:highlight>
                <a:latin typeface="Arial"/>
                <a:ea typeface="Arial"/>
                <a:cs typeface="Arial"/>
                <a:sym typeface="Arial"/>
              </a:rPr>
            </a:br>
            <a:r>
              <a:rPr b="0" i="0" lang="en" sz="1800" u="none" cap="none" strike="noStrike">
                <a:solidFill>
                  <a:schemeClr val="dk1"/>
                </a:solidFill>
                <a:highlight>
                  <a:srgbClr val="FFFFFF"/>
                </a:highlight>
                <a:latin typeface="Arial"/>
                <a:ea typeface="Arial"/>
                <a:cs typeface="Arial"/>
                <a:sym typeface="Arial"/>
              </a:rPr>
              <a:t>can be made.</a:t>
            </a:r>
          </a:p>
          <a:p>
            <a:pPr indent="0" lvl="0" marL="0" marR="0" rtl="0" algn="l">
              <a:lnSpc>
                <a:spcPct val="115000"/>
              </a:lnSpc>
              <a:spcBef>
                <a:spcPts val="1600"/>
              </a:spcBef>
              <a:spcAft>
                <a:spcPts val="0"/>
              </a:spcAft>
              <a:buClr>
                <a:schemeClr val="dk2"/>
              </a:buClr>
              <a:buSzPct val="25000"/>
              <a:buFont typeface="Arial"/>
              <a:buNone/>
            </a:pPr>
            <a:r>
              <a:rPr b="0" i="0" lang="en" sz="1800" u="none" cap="none" strike="noStrike">
                <a:solidFill>
                  <a:schemeClr val="dk1"/>
                </a:solidFill>
                <a:highlight>
                  <a:srgbClr val="FFFFFF"/>
                </a:highlight>
                <a:latin typeface="Arial"/>
                <a:ea typeface="Arial"/>
                <a:cs typeface="Arial"/>
                <a:sym typeface="Arial"/>
              </a:rPr>
              <a:t>This method is more costly and time consuming as it takes time for probes to reach the asteroid and send the info back. If designed appropriately and if there are no complications, probes can be reused. </a:t>
            </a:r>
          </a:p>
        </p:txBody>
      </p:sp>
      <p:pic>
        <p:nvPicPr>
          <p:cNvPr id="143" name="Shape 143"/>
          <p:cNvPicPr preferRelativeResize="0"/>
          <p:nvPr/>
        </p:nvPicPr>
        <p:blipFill rotWithShape="1">
          <a:blip r:embed="rId3">
            <a:alphaModFix/>
          </a:blip>
          <a:srcRect b="0" l="0" r="0" t="0"/>
          <a:stretch/>
        </p:blipFill>
        <p:spPr>
          <a:xfrm>
            <a:off x="5010025" y="637650"/>
            <a:ext cx="3822274" cy="23930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In our model...</a:t>
            </a:r>
          </a:p>
        </p:txBody>
      </p:sp>
      <p:graphicFrame>
        <p:nvGraphicFramePr>
          <p:cNvPr id="149" name="Shape 149"/>
          <p:cNvGraphicFramePr/>
          <p:nvPr/>
        </p:nvGraphicFramePr>
        <p:xfrm>
          <a:off x="425350" y="1236550"/>
          <a:ext cx="3000000" cy="3000000"/>
        </p:xfrm>
        <a:graphic>
          <a:graphicData uri="http://schemas.openxmlformats.org/drawingml/2006/table">
            <a:tbl>
              <a:tblPr>
                <a:noFill/>
                <a:tableStyleId>{BED3B79B-AE57-499E-813C-52DB4A0A366F}</a:tableStyleId>
              </a:tblPr>
              <a:tblGrid>
                <a:gridCol w="1293475"/>
                <a:gridCol w="2541525"/>
                <a:gridCol w="2676350"/>
                <a:gridCol w="1527200"/>
              </a:tblGrid>
              <a:tr h="381000">
                <a:tc>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Method</a:t>
                      </a:r>
                    </a:p>
                  </a:txBody>
                  <a:tcPr marT="91425" marB="91425" marR="91425" marL="91425">
                    <a:solidFill>
                      <a:srgbClr val="FFE599"/>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Description</a:t>
                      </a:r>
                    </a:p>
                  </a:txBody>
                  <a:tcPr marT="91425" marB="91425" marR="91425" marL="91425">
                    <a:solidFill>
                      <a:srgbClr val="FFE599"/>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When harvesting….</a:t>
                      </a:r>
                    </a:p>
                  </a:txBody>
                  <a:tcPr marT="91425" marB="91425" marR="91425" marL="91425">
                    <a:solidFill>
                      <a:srgbClr val="FFE599"/>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b="1" lang="en" sz="1400" u="none" cap="none" strike="noStrike"/>
                        <a:t>Cost</a:t>
                      </a:r>
                    </a:p>
                  </a:txBody>
                  <a:tcPr marT="91425" marB="91425" marR="91425" marL="91425">
                    <a:solidFill>
                      <a:srgbClr val="FFE599"/>
                    </a:solidFill>
                  </a:tcPr>
                </a:tc>
              </a:tr>
              <a:tr h="381000">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400" u="none" cap="none" strike="noStrike"/>
                        <a:t>Map</a:t>
                      </a:r>
                    </a:p>
                  </a:txBody>
                  <a:tcPr marT="91425" marB="91425" marR="91425" marL="91425">
                    <a:solidFill>
                      <a:srgbClr val="FFE599"/>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The team receives a detailed list of compositions of 15 of 20 asteroids.</a:t>
                      </a:r>
                    </a:p>
                  </a:txBody>
                  <a:tcPr marT="91425" marB="91425" marR="91425" marL="91425"/>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This prospecting method is fastest.  If chosen, the team will be allowed three scoops from their asteroid.</a:t>
                      </a:r>
                    </a:p>
                  </a:txBody>
                  <a:tcPr marT="91425" marB="91425" marR="91425" marL="91425"/>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$60 M</a:t>
                      </a:r>
                    </a:p>
                  </a:txBody>
                  <a:tcPr marT="91425" marB="91425" marR="91425" marL="91425"/>
                </a:tc>
              </a:tr>
              <a:tr h="381000">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400" u="none" cap="none" strike="noStrike"/>
                        <a:t>Spectroscopy</a:t>
                      </a:r>
                    </a:p>
                  </a:txBody>
                  <a:tcPr marT="91425" marB="91425" marR="91425" marL="91425">
                    <a:solidFill>
                      <a:srgbClr val="FFE599"/>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One representative from the team may examine the surface of 7 of 20 asteroids</a:t>
                      </a:r>
                    </a:p>
                  </a:txBody>
                  <a:tcPr marT="91425" marB="91425" marR="91425" marL="91425"/>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This prospecting method is reasonably quick.  If chosen, the team will be allowed two scoops from their asteroid.</a:t>
                      </a:r>
                    </a:p>
                  </a:txBody>
                  <a:tcPr marT="91425" marB="91425" marR="91425" marL="91425"/>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$30 M</a:t>
                      </a:r>
                    </a:p>
                  </a:txBody>
                  <a:tcPr marT="91425" marB="91425" marR="91425" marL="91425"/>
                </a:tc>
              </a:tr>
              <a:tr h="381000">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400" u="none" cap="none" strike="noStrike"/>
                        <a:t>Probe</a:t>
                      </a:r>
                    </a:p>
                  </a:txBody>
                  <a:tcPr marT="91425" marB="91425" marR="91425" marL="91425">
                    <a:solidFill>
                      <a:srgbClr val="FFE599"/>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For each $10M, one representative from the team may take one scoop from an asteroid of his/her choice and analyze the results before returning the material to the asteroid.</a:t>
                      </a:r>
                    </a:p>
                  </a:txBody>
                  <a:tcPr marT="91425" marB="91425" marR="91425" marL="91425"/>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This method is reasonably slow.  If chosen, the team will be allowed one scoop from their asteroid.</a:t>
                      </a:r>
                    </a:p>
                  </a:txBody>
                  <a:tcPr marT="91425" marB="91425" marR="91425" marL="91425"/>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lang="en" sz="1200" u="none" cap="none" strike="noStrike"/>
                        <a:t>$10 M / scoop</a:t>
                      </a:r>
                    </a:p>
                  </a:txBody>
                  <a:tcPr marT="91425" marB="91425" marR="91425" marL="91425"/>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Prospecting Questions</a:t>
            </a:r>
          </a:p>
        </p:txBody>
      </p:sp>
      <p:sp>
        <p:nvSpPr>
          <p:cNvPr id="155" name="Shape 155"/>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42900" lvl="0" marL="457200" rtl="0">
              <a:lnSpc>
                <a:spcPct val="115000"/>
              </a:lnSpc>
              <a:spcBef>
                <a:spcPts val="0"/>
              </a:spcBef>
              <a:spcAft>
                <a:spcPts val="0"/>
              </a:spcAft>
              <a:buClr>
                <a:schemeClr val="dk1"/>
              </a:buClr>
              <a:buSzPct val="100000"/>
              <a:buAutoNum type="arabicPeriod"/>
            </a:pPr>
            <a:r>
              <a:rPr lang="en">
                <a:solidFill>
                  <a:schemeClr val="dk1"/>
                </a:solidFill>
              </a:rPr>
              <a:t>Briefly describe how asteroids form and explain why it may be easier to find rare metals on asteroids than on Earth.</a:t>
            </a:r>
          </a:p>
          <a:p>
            <a:pPr indent="-342900" lvl="0" marL="457200" rtl="0">
              <a:lnSpc>
                <a:spcPct val="115000"/>
              </a:lnSpc>
              <a:spcBef>
                <a:spcPts val="0"/>
              </a:spcBef>
              <a:spcAft>
                <a:spcPts val="0"/>
              </a:spcAft>
              <a:buClr>
                <a:schemeClr val="dk1"/>
              </a:buClr>
              <a:buSzPct val="100000"/>
              <a:buAutoNum type="arabicPeriod"/>
            </a:pPr>
            <a:r>
              <a:rPr lang="en">
                <a:solidFill>
                  <a:schemeClr val="dk1"/>
                </a:solidFill>
              </a:rPr>
              <a:t>The light reflecting off far-away asteroids give scientists clues about what those asteroids are made of.  Briefly explain how. </a:t>
            </a:r>
          </a:p>
          <a:p>
            <a:pPr indent="-342900" lvl="0" marL="457200" rtl="0">
              <a:lnSpc>
                <a:spcPct val="115000"/>
              </a:lnSpc>
              <a:spcBef>
                <a:spcPts val="0"/>
              </a:spcBef>
              <a:spcAft>
                <a:spcPts val="0"/>
              </a:spcAft>
              <a:buClr>
                <a:schemeClr val="dk1"/>
              </a:buClr>
              <a:buSzPct val="100000"/>
              <a:buAutoNum type="arabicPeriod"/>
            </a:pPr>
            <a:r>
              <a:rPr lang="en">
                <a:solidFill>
                  <a:schemeClr val="dk1"/>
                </a:solidFill>
              </a:rPr>
              <a:t>In our model, which type of prospecting method is most expensive?  How is this like real life?</a:t>
            </a:r>
          </a:p>
          <a:p>
            <a:pPr indent="-342900" lvl="0" marL="457200" rtl="0">
              <a:lnSpc>
                <a:spcPct val="115000"/>
              </a:lnSpc>
              <a:spcBef>
                <a:spcPts val="0"/>
              </a:spcBef>
              <a:spcAft>
                <a:spcPts val="0"/>
              </a:spcAft>
              <a:buClr>
                <a:schemeClr val="dk1"/>
              </a:buClr>
              <a:buSzPct val="100000"/>
              <a:buAutoNum type="arabicPeriod"/>
            </a:pPr>
            <a:r>
              <a:rPr lang="en">
                <a:solidFill>
                  <a:schemeClr val="dk1"/>
                </a:solidFill>
              </a:rPr>
              <a:t>In our model, which type of prospecting method is least expensive?  How is this like real life?</a:t>
            </a:r>
          </a:p>
          <a:p>
            <a:pPr indent="-342900" lvl="0" marL="457200" rtl="0">
              <a:lnSpc>
                <a:spcPct val="115000"/>
              </a:lnSpc>
              <a:spcBef>
                <a:spcPts val="0"/>
              </a:spcBef>
              <a:spcAft>
                <a:spcPts val="0"/>
              </a:spcAft>
              <a:buClr>
                <a:schemeClr val="dk1"/>
              </a:buClr>
              <a:buSzPct val="100000"/>
              <a:buAutoNum type="arabicPeriod"/>
            </a:pPr>
            <a:r>
              <a:rPr lang="en">
                <a:solidFill>
                  <a:schemeClr val="dk1"/>
                </a:solidFill>
              </a:rPr>
              <a:t>Summarize the potential risks of each method of prospecting.</a:t>
            </a:r>
          </a:p>
          <a:p>
            <a:pPr indent="-342900" lvl="0" marL="457200" rtl="0">
              <a:lnSpc>
                <a:spcPct val="115000"/>
              </a:lnSpc>
              <a:spcBef>
                <a:spcPts val="0"/>
              </a:spcBef>
              <a:spcAft>
                <a:spcPts val="0"/>
              </a:spcAft>
              <a:buClr>
                <a:schemeClr val="dk1"/>
              </a:buClr>
              <a:buSzPct val="100000"/>
              <a:buAutoNum type="arabicPeriod"/>
            </a:pPr>
            <a:r>
              <a:rPr lang="en">
                <a:solidFill>
                  <a:schemeClr val="dk1"/>
                </a:solidFill>
              </a:rPr>
              <a:t>Which prospecting method  do you prefer and why?</a:t>
            </a:r>
          </a:p>
          <a:p>
            <a:pPr lvl="0" rtl="0">
              <a:lnSpc>
                <a:spcPct val="115000"/>
              </a:lnSpc>
              <a:spcBef>
                <a:spcPts val="0"/>
              </a:spcBef>
              <a:spcAft>
                <a:spcPts val="0"/>
              </a:spcAft>
              <a:buNone/>
            </a:pPr>
            <a:r>
              <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x="0" y="0"/>
          <a:ext cx="0" cy="0"/>
          <a:chOff x="0" y="0"/>
          <a:chExt cx="0" cy="0"/>
        </a:xfrm>
      </p:grpSpPr>
      <p:pic>
        <p:nvPicPr>
          <p:cNvPr id="61" name="Shape 61"/>
          <p:cNvPicPr preferRelativeResize="0"/>
          <p:nvPr/>
        </p:nvPicPr>
        <p:blipFill rotWithShape="1">
          <a:blip r:embed="rId3">
            <a:alphaModFix amt="21000"/>
          </a:blip>
          <a:srcRect b="0" l="0" r="0" t="0"/>
          <a:stretch/>
        </p:blipFill>
        <p:spPr>
          <a:xfrm>
            <a:off x="0" y="0"/>
            <a:ext cx="9143998" cy="5143499"/>
          </a:xfrm>
          <a:prstGeom prst="rect">
            <a:avLst/>
          </a:prstGeom>
          <a:noFill/>
          <a:ln>
            <a:noFill/>
          </a:ln>
        </p:spPr>
      </p:pic>
      <p:sp>
        <p:nvSpPr>
          <p:cNvPr id="62" name="Shape 62"/>
          <p:cNvSpPr txBox="1"/>
          <p:nvPr>
            <p:ph type="title"/>
          </p:nvPr>
        </p:nvSpPr>
        <p:spPr>
          <a:xfrm>
            <a:off x="2297250" y="416025"/>
            <a:ext cx="4549498"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What is an Asteroid?</a:t>
            </a:r>
          </a:p>
        </p:txBody>
      </p:sp>
      <p:sp>
        <p:nvSpPr>
          <p:cNvPr id="63" name="Shape 63"/>
          <p:cNvSpPr txBox="1"/>
          <p:nvPr>
            <p:ph idx="1" type="body"/>
          </p:nvPr>
        </p:nvSpPr>
        <p:spPr>
          <a:xfrm>
            <a:off x="311700" y="1152475"/>
            <a:ext cx="7148699" cy="3773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900" u="none" cap="none" strike="noStrike">
                <a:solidFill>
                  <a:srgbClr val="000000"/>
                </a:solidFill>
                <a:latin typeface="Arial"/>
                <a:ea typeface="Arial"/>
                <a:cs typeface="Arial"/>
                <a:sym typeface="Arial"/>
              </a:rPr>
              <a:t>Small rocky bodies revolving around the sun </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too small and too misshapen to be called planets. </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mass of all the asteroids &lt; mass of Earth's moon. </a:t>
            </a:r>
          </a:p>
          <a:p>
            <a:pPr indent="0" lvl="0" marL="0" marR="0" rtl="0" algn="l">
              <a:lnSpc>
                <a:spcPct val="115000"/>
              </a:lnSpc>
              <a:spcBef>
                <a:spcPts val="1600"/>
              </a:spcBef>
              <a:spcAft>
                <a:spcPts val="0"/>
              </a:spcAft>
              <a:buClr>
                <a:schemeClr val="dk2"/>
              </a:buClr>
              <a:buSzPct val="25000"/>
              <a:buFont typeface="Arial"/>
              <a:buNone/>
            </a:pPr>
            <a:r>
              <a:rPr b="0" i="0" lang="en" sz="1900" u="none" cap="none" strike="noStrike">
                <a:solidFill>
                  <a:srgbClr val="000000"/>
                </a:solidFill>
                <a:latin typeface="Arial"/>
                <a:ea typeface="Arial"/>
                <a:cs typeface="Arial"/>
                <a:sym typeface="Arial"/>
              </a:rPr>
              <a:t>Asteroids are leftovers from the formation of our solar system </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Jupiter’s large size and strong gravitational field prevented any planetary bodies from forming in the gap between Mars and Jupiter</a:t>
            </a:r>
          </a:p>
          <a:p>
            <a:pPr indent="-355600" lvl="0" marL="457200" marR="0" rtl="0" algn="l">
              <a:lnSpc>
                <a:spcPct val="115000"/>
              </a:lnSpc>
              <a:spcBef>
                <a:spcPts val="1600"/>
              </a:spcBef>
              <a:spcAft>
                <a:spcPts val="0"/>
              </a:spcAft>
              <a:buClr>
                <a:srgbClr val="000000"/>
              </a:buClr>
              <a:buSzPct val="100000"/>
              <a:buFont typeface="Arial"/>
              <a:buChar char="●"/>
            </a:pPr>
            <a:r>
              <a:rPr b="0" i="0" lang="en" sz="1900" u="none" cap="none" strike="noStrike">
                <a:solidFill>
                  <a:srgbClr val="000000"/>
                </a:solidFill>
                <a:latin typeface="Arial"/>
                <a:ea typeface="Arial"/>
                <a:cs typeface="Arial"/>
                <a:sym typeface="Arial"/>
              </a:rPr>
              <a:t>Small objects collided with each other and fragmented into the asteroids seen today.</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pic>
        <p:nvPicPr>
          <p:cNvPr id="68" name="Shape 68"/>
          <p:cNvPicPr preferRelativeResize="0"/>
          <p:nvPr/>
        </p:nvPicPr>
        <p:blipFill rotWithShape="1">
          <a:blip r:embed="rId3">
            <a:alphaModFix amt="20000"/>
          </a:blip>
          <a:srcRect b="0" l="0" r="0" t="0"/>
          <a:stretch/>
        </p:blipFill>
        <p:spPr>
          <a:xfrm>
            <a:off x="0" y="0"/>
            <a:ext cx="9144000" cy="5143499"/>
          </a:xfrm>
          <a:prstGeom prst="rect">
            <a:avLst/>
          </a:prstGeom>
          <a:noFill/>
          <a:ln>
            <a:noFill/>
          </a:ln>
        </p:spPr>
      </p:pic>
      <p:sp>
        <p:nvSpPr>
          <p:cNvPr id="69" name="Shape 69"/>
          <p:cNvSpPr txBox="1"/>
          <p:nvPr>
            <p:ph type="title"/>
          </p:nvPr>
        </p:nvSpPr>
        <p:spPr>
          <a:xfrm>
            <a:off x="311700" y="213200"/>
            <a:ext cx="8520599" cy="572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1"/>
              </a:buClr>
              <a:buSzPct val="25000"/>
              <a:buFont typeface="Arial"/>
              <a:buNone/>
            </a:pPr>
            <a:r>
              <a:rPr b="1" i="0" lang="en" sz="2400" u="none" cap="none" strike="noStrike">
                <a:solidFill>
                  <a:schemeClr val="dk1"/>
                </a:solidFill>
                <a:latin typeface="Arial"/>
                <a:ea typeface="Arial"/>
                <a:cs typeface="Arial"/>
                <a:sym typeface="Arial"/>
              </a:rPr>
              <a:t>Asteroid Belt</a:t>
            </a:r>
          </a:p>
        </p:txBody>
      </p:sp>
      <p:sp>
        <p:nvSpPr>
          <p:cNvPr id="70" name="Shape 70"/>
          <p:cNvSpPr txBox="1"/>
          <p:nvPr>
            <p:ph idx="1" type="body"/>
          </p:nvPr>
        </p:nvSpPr>
        <p:spPr>
          <a:xfrm>
            <a:off x="311700" y="927275"/>
            <a:ext cx="3473699" cy="38106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Millions of asteroids are in distant orbits in the asteroid belt between Mars and Jupiter. </a:t>
            </a:r>
          </a:p>
          <a:p>
            <a:pPr indent="0" lvl="0" marL="0" marR="0" rtl="0" algn="l">
              <a:lnSpc>
                <a:spcPct val="115000"/>
              </a:lnSpc>
              <a:spcBef>
                <a:spcPts val="1600"/>
              </a:spcBef>
              <a:spcAft>
                <a:spcPts val="0"/>
              </a:spcAft>
              <a:buClr>
                <a:schemeClr val="dk2"/>
              </a:buClr>
              <a:buSzPct val="25000"/>
              <a:buFont typeface="Arial"/>
              <a:buNone/>
            </a:pPr>
            <a:r>
              <a:rPr b="0" i="0" lang="en" sz="1500" u="none" cap="none" strike="noStrike">
                <a:solidFill>
                  <a:srgbClr val="000000"/>
                </a:solidFill>
                <a:latin typeface="Arial"/>
                <a:ea typeface="Arial"/>
                <a:cs typeface="Arial"/>
                <a:sym typeface="Arial"/>
              </a:rPr>
              <a:t>Check </a:t>
            </a:r>
            <a:r>
              <a:rPr b="0" i="0" lang="en" sz="1500" u="sng" cap="none" strike="noStrike">
                <a:solidFill>
                  <a:schemeClr val="hlink"/>
                </a:solidFill>
                <a:latin typeface="Arial"/>
                <a:ea typeface="Arial"/>
                <a:cs typeface="Arial"/>
                <a:sym typeface="Arial"/>
                <a:hlinkClick r:id="rId4"/>
              </a:rPr>
              <a:t>this simulation</a:t>
            </a:r>
            <a:r>
              <a:rPr b="0" i="0" lang="en" sz="1500" u="none" cap="none" strike="noStrike">
                <a:solidFill>
                  <a:srgbClr val="000000"/>
                </a:solidFill>
                <a:latin typeface="Arial"/>
                <a:ea typeface="Arial"/>
                <a:cs typeface="Arial"/>
                <a:sym typeface="Arial"/>
              </a:rPr>
              <a:t> to see what that looks like .</a:t>
            </a:r>
            <a:r>
              <a:rPr b="0" i="0" lang="en" sz="1800" u="none" cap="none" strike="noStrike">
                <a:solidFill>
                  <a:srgbClr val="000000"/>
                </a:solidFill>
                <a:latin typeface="Arial"/>
                <a:ea typeface="Arial"/>
                <a:cs typeface="Arial"/>
                <a:sym typeface="Arial"/>
              </a:rPr>
              <a:t> </a:t>
            </a:r>
          </a:p>
          <a:p>
            <a:pPr indent="0" lvl="0" marL="0" marR="0" rtl="0" algn="l">
              <a:lnSpc>
                <a:spcPct val="115000"/>
              </a:lnSpc>
              <a:spcBef>
                <a:spcPts val="160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Many asteroids are very far away and not economically attractive in a near-term program.</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p:txBody>
      </p:sp>
      <p:sp>
        <p:nvSpPr>
          <p:cNvPr id="71" name="Shape 71"/>
          <p:cNvSpPr txBox="1"/>
          <p:nvPr/>
        </p:nvSpPr>
        <p:spPr>
          <a:xfrm>
            <a:off x="376725" y="4650875"/>
            <a:ext cx="6664800" cy="3333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000" u="none" cap="none" strike="noStrike">
                <a:solidFill>
                  <a:srgbClr val="000000"/>
                </a:solidFill>
                <a:latin typeface="Arial"/>
                <a:ea typeface="Arial"/>
                <a:cs typeface="Arial"/>
                <a:sym typeface="Arial"/>
              </a:rPr>
              <a:t>Source: http://www.permanent.com/near-earth-asteroids-overview.html</a:t>
            </a:r>
          </a:p>
        </p:txBody>
      </p:sp>
      <p:pic>
        <p:nvPicPr>
          <p:cNvPr id="72" name="Shape 72"/>
          <p:cNvPicPr preferRelativeResize="0"/>
          <p:nvPr/>
        </p:nvPicPr>
        <p:blipFill rotWithShape="1">
          <a:blip r:embed="rId5">
            <a:alphaModFix/>
          </a:blip>
          <a:srcRect b="0" l="0" r="0" t="0"/>
          <a:stretch/>
        </p:blipFill>
        <p:spPr>
          <a:xfrm>
            <a:off x="3852950" y="1028200"/>
            <a:ext cx="4979349" cy="29128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pic>
        <p:nvPicPr>
          <p:cNvPr id="77" name="Shape 77"/>
          <p:cNvPicPr preferRelativeResize="0"/>
          <p:nvPr/>
        </p:nvPicPr>
        <p:blipFill rotWithShape="1">
          <a:blip r:embed="rId3">
            <a:alphaModFix amt="20000"/>
          </a:blip>
          <a:srcRect b="0" l="0" r="0" t="0"/>
          <a:stretch/>
        </p:blipFill>
        <p:spPr>
          <a:xfrm>
            <a:off x="0" y="0"/>
            <a:ext cx="9143998" cy="5143499"/>
          </a:xfrm>
          <a:prstGeom prst="rect">
            <a:avLst/>
          </a:prstGeom>
          <a:noFill/>
          <a:ln>
            <a:noFill/>
          </a:ln>
        </p:spPr>
      </p:pic>
      <p:sp>
        <p:nvSpPr>
          <p:cNvPr id="78" name="Shape 78"/>
          <p:cNvSpPr txBox="1"/>
          <p:nvPr>
            <p:ph type="title"/>
          </p:nvPr>
        </p:nvSpPr>
        <p:spPr>
          <a:xfrm>
            <a:off x="311700" y="213200"/>
            <a:ext cx="8520599" cy="572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1"/>
              </a:buClr>
              <a:buSzPct val="25000"/>
              <a:buFont typeface="Arial"/>
              <a:buNone/>
            </a:pPr>
            <a:r>
              <a:rPr b="1" i="0" lang="en" sz="2400" u="none" cap="none" strike="noStrike">
                <a:solidFill>
                  <a:schemeClr val="dk1"/>
                </a:solidFill>
                <a:latin typeface="Arial"/>
                <a:ea typeface="Arial"/>
                <a:cs typeface="Arial"/>
                <a:sym typeface="Arial"/>
              </a:rPr>
              <a:t>What are "Near Earth Asteroids"?</a:t>
            </a:r>
          </a:p>
        </p:txBody>
      </p:sp>
      <p:sp>
        <p:nvSpPr>
          <p:cNvPr id="79" name="Shape 79"/>
          <p:cNvSpPr txBox="1"/>
          <p:nvPr>
            <p:ph idx="1" type="body"/>
          </p:nvPr>
        </p:nvSpPr>
        <p:spPr>
          <a:xfrm>
            <a:off x="311700" y="927275"/>
            <a:ext cx="4204199" cy="3810600"/>
          </a:xfrm>
          <a:prstGeom prst="rect">
            <a:avLst/>
          </a:prstGeom>
          <a:noFill/>
          <a:ln>
            <a:noFill/>
          </a:ln>
        </p:spPr>
        <p:txBody>
          <a:bodyPr anchorCtr="0" anchor="t" bIns="91425" lIns="91425" rIns="91425" tIns="91425">
            <a:noAutofit/>
          </a:bodyPr>
          <a:lstStyle/>
          <a:p>
            <a:pPr indent="0" lvl="0" marL="0" marR="0" rtl="0" algn="l">
              <a:lnSpc>
                <a:spcPct val="130000"/>
              </a:lnSpc>
              <a:spcBef>
                <a:spcPts val="0"/>
              </a:spcBef>
              <a:spcAft>
                <a:spcPts val="0"/>
              </a:spcAft>
              <a:buClr>
                <a:schemeClr val="dk1"/>
              </a:buClr>
              <a:buSzPct val="25000"/>
              <a:buFont typeface="Arial"/>
              <a:buNone/>
            </a:pPr>
            <a:r>
              <a:rPr b="0" i="0" lang="en" sz="1600" u="none" cap="none" strike="noStrike">
                <a:solidFill>
                  <a:srgbClr val="000000"/>
                </a:solidFill>
                <a:latin typeface="Arial"/>
                <a:ea typeface="Arial"/>
                <a:cs typeface="Arial"/>
                <a:sym typeface="Arial"/>
              </a:rPr>
              <a:t>"Near Earth Asteroids" are asteroids whose orbits either cross Earth's orbit around the Sun or approach Earth's orbit. There are about 200,000 Near Earth Asteroids of size 100 meters diameter and larger. </a:t>
            </a:r>
          </a:p>
          <a:p>
            <a:pPr indent="0" lvl="0" marL="0" marR="0" rtl="0" algn="l">
              <a:lnSpc>
                <a:spcPct val="130000"/>
              </a:lnSpc>
              <a:spcBef>
                <a:spcPts val="1600"/>
              </a:spcBef>
              <a:spcAft>
                <a:spcPts val="0"/>
              </a:spcAft>
              <a:buClr>
                <a:schemeClr val="dk1"/>
              </a:buClr>
              <a:buSzPct val="250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30000"/>
              </a:lnSpc>
              <a:spcBef>
                <a:spcPts val="1600"/>
              </a:spcBef>
              <a:spcAft>
                <a:spcPts val="0"/>
              </a:spcAft>
              <a:buClr>
                <a:schemeClr val="dk1"/>
              </a:buClr>
              <a:buSzPct val="25000"/>
              <a:buFont typeface="Arial"/>
              <a:buNone/>
            </a:pPr>
            <a:r>
              <a:rPr b="0" i="0" lang="en" sz="1400" u="none" cap="none" strike="noStrike">
                <a:solidFill>
                  <a:srgbClr val="000000"/>
                </a:solidFill>
                <a:latin typeface="Arial"/>
                <a:ea typeface="Arial"/>
                <a:cs typeface="Arial"/>
                <a:sym typeface="Arial"/>
              </a:rPr>
              <a:t>A asteroid with a diameter of 100 meters has about 3 million tons tons of material.</a:t>
            </a:r>
          </a:p>
          <a:p>
            <a:pPr indent="0" lvl="0" marL="0" marR="0" rtl="0" algn="l">
              <a:lnSpc>
                <a:spcPct val="115000"/>
              </a:lnSpc>
              <a:spcBef>
                <a:spcPts val="8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p:txBody>
      </p:sp>
      <p:sp>
        <p:nvSpPr>
          <p:cNvPr id="80" name="Shape 80"/>
          <p:cNvSpPr txBox="1"/>
          <p:nvPr/>
        </p:nvSpPr>
        <p:spPr>
          <a:xfrm>
            <a:off x="376725" y="4650875"/>
            <a:ext cx="6664800" cy="3333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000" u="none" cap="none" strike="noStrike">
                <a:solidFill>
                  <a:srgbClr val="000000"/>
                </a:solidFill>
                <a:latin typeface="Arial"/>
                <a:ea typeface="Arial"/>
                <a:cs typeface="Arial"/>
                <a:sym typeface="Arial"/>
              </a:rPr>
              <a:t>Source: http://www.permanent.com/near-earth-asteroids-overview.html</a:t>
            </a:r>
          </a:p>
        </p:txBody>
      </p:sp>
      <p:pic>
        <p:nvPicPr>
          <p:cNvPr id="81" name="Shape 81"/>
          <p:cNvPicPr preferRelativeResize="0"/>
          <p:nvPr/>
        </p:nvPicPr>
        <p:blipFill rotWithShape="1">
          <a:blip r:embed="rId4">
            <a:alphaModFix/>
          </a:blip>
          <a:srcRect b="0" l="0" r="0" t="0"/>
          <a:stretch/>
        </p:blipFill>
        <p:spPr>
          <a:xfrm>
            <a:off x="5955875" y="585100"/>
            <a:ext cx="2596524" cy="2587849"/>
          </a:xfrm>
          <a:prstGeom prst="rect">
            <a:avLst/>
          </a:prstGeom>
          <a:noFill/>
          <a:ln>
            <a:noFill/>
          </a:ln>
        </p:spPr>
      </p:pic>
      <p:pic>
        <p:nvPicPr>
          <p:cNvPr id="82" name="Shape 82"/>
          <p:cNvPicPr preferRelativeResize="0"/>
          <p:nvPr/>
        </p:nvPicPr>
        <p:blipFill rotWithShape="1">
          <a:blip r:embed="rId5">
            <a:alphaModFix/>
          </a:blip>
          <a:srcRect b="0" l="0" r="0" t="0"/>
          <a:stretch/>
        </p:blipFill>
        <p:spPr>
          <a:xfrm>
            <a:off x="4744800" y="3138774"/>
            <a:ext cx="2361724" cy="1703149"/>
          </a:xfrm>
          <a:prstGeom prst="rect">
            <a:avLst/>
          </a:prstGeom>
          <a:noFill/>
          <a:ln cap="flat" cmpd="sng" w="114300">
            <a:solidFill>
              <a:srgbClr val="FFFFFF"/>
            </a:solidFill>
            <a:prstDash val="solid"/>
            <a:round/>
            <a:headEnd len="med" w="med" type="none"/>
            <a:tailEnd len="med" w="med"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pic>
        <p:nvPicPr>
          <p:cNvPr id="87" name="Shape 87"/>
          <p:cNvPicPr preferRelativeResize="0"/>
          <p:nvPr/>
        </p:nvPicPr>
        <p:blipFill rotWithShape="1">
          <a:blip r:embed="rId3">
            <a:alphaModFix amt="60000"/>
          </a:blip>
          <a:srcRect b="0" l="0" r="0" t="0"/>
          <a:stretch/>
        </p:blipFill>
        <p:spPr>
          <a:xfrm>
            <a:off x="0" y="0"/>
            <a:ext cx="9143998" cy="5143499"/>
          </a:xfrm>
          <a:prstGeom prst="rect">
            <a:avLst/>
          </a:prstGeom>
          <a:noFill/>
          <a:ln>
            <a:noFill/>
          </a:ln>
        </p:spPr>
      </p:pic>
      <p:sp>
        <p:nvSpPr>
          <p:cNvPr id="88" name="Shape 88"/>
          <p:cNvSpPr txBox="1"/>
          <p:nvPr>
            <p:ph type="ctrTitle"/>
          </p:nvPr>
        </p:nvSpPr>
        <p:spPr>
          <a:xfrm>
            <a:off x="434275" y="242075"/>
            <a:ext cx="5589000" cy="8535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5200" u="none" cap="none" strike="noStrike">
                <a:solidFill>
                  <a:srgbClr val="FFFFFF"/>
                </a:solidFill>
                <a:latin typeface="Arial"/>
                <a:ea typeface="Arial"/>
                <a:cs typeface="Arial"/>
                <a:sym typeface="Arial"/>
              </a:rPr>
              <a:t>Spectroscopy</a:t>
            </a:r>
          </a:p>
        </p:txBody>
      </p:sp>
      <p:sp>
        <p:nvSpPr>
          <p:cNvPr id="89" name="Shape 89"/>
          <p:cNvSpPr txBox="1"/>
          <p:nvPr>
            <p:ph idx="1" type="subTitle"/>
          </p:nvPr>
        </p:nvSpPr>
        <p:spPr>
          <a:xfrm>
            <a:off x="311700" y="3835800"/>
            <a:ext cx="4048799" cy="792600"/>
          </a:xfrm>
          <a:prstGeom prst="rect">
            <a:avLst/>
          </a:prstGeom>
          <a:no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2"/>
              </a:buClr>
              <a:buSzPct val="25000"/>
              <a:buFont typeface="Arial"/>
              <a:buNone/>
            </a:pPr>
            <a:r>
              <a:rPr b="1" i="0" lang="en" sz="2800" u="none" cap="none" strike="noStrike">
                <a:solidFill>
                  <a:srgbClr val="FFFFFF"/>
                </a:solidFill>
                <a:latin typeface="Arial"/>
                <a:ea typeface="Arial"/>
                <a:cs typeface="Arial"/>
                <a:sym typeface="Arial"/>
              </a:rPr>
              <a:t>Hunting for Asteroids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pic>
        <p:nvPicPr>
          <p:cNvPr id="94" name="Shape 94"/>
          <p:cNvPicPr preferRelativeResize="0"/>
          <p:nvPr/>
        </p:nvPicPr>
        <p:blipFill rotWithShape="1">
          <a:blip r:embed="rId3">
            <a:alphaModFix/>
          </a:blip>
          <a:srcRect b="0" l="0" r="0" t="0"/>
          <a:stretch/>
        </p:blipFill>
        <p:spPr>
          <a:xfrm>
            <a:off x="4154450" y="2464825"/>
            <a:ext cx="4930549" cy="2321749"/>
          </a:xfrm>
          <a:prstGeom prst="rect">
            <a:avLst/>
          </a:prstGeom>
          <a:noFill/>
          <a:ln>
            <a:noFill/>
          </a:ln>
        </p:spPr>
      </p:pic>
      <p:pic>
        <p:nvPicPr>
          <p:cNvPr id="95" name="Shape 95"/>
          <p:cNvPicPr preferRelativeResize="0"/>
          <p:nvPr/>
        </p:nvPicPr>
        <p:blipFill rotWithShape="1">
          <a:blip r:embed="rId4">
            <a:alphaModFix/>
          </a:blip>
          <a:srcRect b="0" l="0" r="0" t="0"/>
          <a:stretch/>
        </p:blipFill>
        <p:spPr>
          <a:xfrm>
            <a:off x="5644098" y="402875"/>
            <a:ext cx="3440899" cy="2061949"/>
          </a:xfrm>
          <a:prstGeom prst="rect">
            <a:avLst/>
          </a:prstGeom>
          <a:noFill/>
          <a:ln>
            <a:noFill/>
          </a:ln>
        </p:spPr>
      </p:pic>
      <p:sp>
        <p:nvSpPr>
          <p:cNvPr id="96" name="Shape 96"/>
          <p:cNvSpPr txBox="1"/>
          <p:nvPr>
            <p:ph type="title"/>
          </p:nvPr>
        </p:nvSpPr>
        <p:spPr>
          <a:xfrm>
            <a:off x="311700" y="23117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3000" u="none" cap="none" strike="noStrike">
                <a:solidFill>
                  <a:srgbClr val="252525"/>
                </a:solidFill>
                <a:highlight>
                  <a:srgbClr val="FFFFFF"/>
                </a:highlight>
                <a:latin typeface="Arial"/>
                <a:ea typeface="Arial"/>
                <a:cs typeface="Arial"/>
                <a:sym typeface="Arial"/>
              </a:rPr>
              <a:t>What is spectroscopy?</a:t>
            </a:r>
          </a:p>
        </p:txBody>
      </p:sp>
      <p:sp>
        <p:nvSpPr>
          <p:cNvPr id="97" name="Shape 97"/>
          <p:cNvSpPr txBox="1"/>
          <p:nvPr>
            <p:ph idx="1" type="body"/>
          </p:nvPr>
        </p:nvSpPr>
        <p:spPr>
          <a:xfrm>
            <a:off x="311700" y="1039925"/>
            <a:ext cx="3707100"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2300" u="none" cap="none" strike="noStrike">
                <a:solidFill>
                  <a:srgbClr val="252525"/>
                </a:solidFill>
                <a:highlight>
                  <a:srgbClr val="FFFFFF"/>
                </a:highlight>
                <a:latin typeface="Arial"/>
                <a:ea typeface="Arial"/>
                <a:cs typeface="Arial"/>
                <a:sym typeface="Arial"/>
              </a:rPr>
              <a:t>When light passes through a prism, it is split (or </a:t>
            </a:r>
            <a:r>
              <a:rPr b="1" i="0" lang="en" sz="2300" u="none" cap="none" strike="noStrike">
                <a:solidFill>
                  <a:srgbClr val="252525"/>
                </a:solidFill>
                <a:highlight>
                  <a:srgbClr val="FFFFFF"/>
                </a:highlight>
                <a:latin typeface="Arial"/>
                <a:ea typeface="Arial"/>
                <a:cs typeface="Arial"/>
                <a:sym typeface="Arial"/>
              </a:rPr>
              <a:t>dispersed</a:t>
            </a:r>
            <a:r>
              <a:rPr b="0" i="0" lang="en" sz="2300" u="none" cap="none" strike="noStrike">
                <a:solidFill>
                  <a:srgbClr val="252525"/>
                </a:solidFill>
                <a:highlight>
                  <a:srgbClr val="FFFFFF"/>
                </a:highlight>
                <a:latin typeface="Arial"/>
                <a:ea typeface="Arial"/>
                <a:cs typeface="Arial"/>
                <a:sym typeface="Arial"/>
              </a:rPr>
              <a:t>) into its component parts.</a:t>
            </a:r>
          </a:p>
          <a:p>
            <a:pPr indent="0" lvl="0" marL="0" marR="0" rtl="0" algn="l">
              <a:lnSpc>
                <a:spcPct val="115000"/>
              </a:lnSpc>
              <a:spcBef>
                <a:spcPts val="1600"/>
              </a:spcBef>
              <a:spcAft>
                <a:spcPts val="0"/>
              </a:spcAft>
              <a:buClr>
                <a:schemeClr val="dk2"/>
              </a:buClr>
              <a:buSzPct val="25000"/>
              <a:buFont typeface="Arial"/>
              <a:buNone/>
            </a:pPr>
            <a:r>
              <a:rPr b="1" i="0" lang="en" sz="2300" u="none" cap="none" strike="noStrike">
                <a:solidFill>
                  <a:srgbClr val="252525"/>
                </a:solidFill>
                <a:highlight>
                  <a:srgbClr val="FFFFFF"/>
                </a:highlight>
                <a:latin typeface="Arial"/>
                <a:ea typeface="Arial"/>
                <a:cs typeface="Arial"/>
                <a:sym typeface="Arial"/>
              </a:rPr>
              <a:t>Spectroscopy </a:t>
            </a:r>
            <a:r>
              <a:rPr b="0" i="0" lang="en" sz="2300" u="none" cap="none" strike="noStrike">
                <a:solidFill>
                  <a:srgbClr val="252525"/>
                </a:solidFill>
                <a:highlight>
                  <a:srgbClr val="FFFFFF"/>
                </a:highlight>
                <a:latin typeface="Arial"/>
                <a:ea typeface="Arial"/>
                <a:cs typeface="Arial"/>
                <a:sym typeface="Arial"/>
              </a:rPr>
              <a:t>involves studying the dispersed light for clues about the nature of stars, planets, and asteroids.</a:t>
            </a:r>
            <a:br>
              <a:rPr b="0" i="0" lang="en" sz="2300" u="none" cap="none" strike="noStrike">
                <a:solidFill>
                  <a:srgbClr val="252525"/>
                </a:solidFill>
                <a:highlight>
                  <a:srgbClr val="FFFFFF"/>
                </a:highlight>
                <a:latin typeface="Arial"/>
                <a:ea typeface="Arial"/>
                <a:cs typeface="Arial"/>
                <a:sym typeface="Arial"/>
              </a:rPr>
            </a:br>
          </a:p>
          <a:p>
            <a:pPr indent="0" lvl="0" marL="0" marR="0" rtl="0" algn="l">
              <a:lnSpc>
                <a:spcPct val="115000"/>
              </a:lnSpc>
              <a:spcBef>
                <a:spcPts val="1600"/>
              </a:spcBef>
              <a:spcAft>
                <a:spcPts val="0"/>
              </a:spcAft>
              <a:buClr>
                <a:schemeClr val="dk2"/>
              </a:buClr>
              <a:buSzPct val="25000"/>
              <a:buFont typeface="Arial"/>
              <a:buNone/>
            </a:pPr>
            <a:r>
              <a:t/>
            </a:r>
            <a:endParaRPr b="0" i="0" sz="2300" u="none" cap="none" strike="noStrike">
              <a:solidFill>
                <a:srgbClr val="252525"/>
              </a:solidFill>
              <a:highlight>
                <a:srgbClr val="FFFFFF"/>
              </a:highlight>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pic>
        <p:nvPicPr>
          <p:cNvPr id="102" name="Shape 102"/>
          <p:cNvPicPr preferRelativeResize="0"/>
          <p:nvPr/>
        </p:nvPicPr>
        <p:blipFill rotWithShape="1">
          <a:blip r:embed="rId3">
            <a:alphaModFix/>
          </a:blip>
          <a:srcRect b="66227" l="0" r="0" t="0"/>
          <a:stretch/>
        </p:blipFill>
        <p:spPr>
          <a:xfrm>
            <a:off x="3167375" y="928675"/>
            <a:ext cx="5976625" cy="1345625"/>
          </a:xfrm>
          <a:prstGeom prst="rect">
            <a:avLst/>
          </a:prstGeom>
          <a:noFill/>
          <a:ln>
            <a:noFill/>
          </a:ln>
        </p:spPr>
      </p:pic>
      <p:sp>
        <p:nvSpPr>
          <p:cNvPr id="103" name="Shape 103"/>
          <p:cNvSpPr txBox="1"/>
          <p:nvPr>
            <p:ph type="title"/>
          </p:nvPr>
        </p:nvSpPr>
        <p:spPr>
          <a:xfrm>
            <a:off x="311700" y="152250"/>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How does it work?</a:t>
            </a:r>
          </a:p>
        </p:txBody>
      </p:sp>
      <p:sp>
        <p:nvSpPr>
          <p:cNvPr id="104" name="Shape 104"/>
          <p:cNvSpPr txBox="1"/>
          <p:nvPr>
            <p:ph idx="1" type="body"/>
          </p:nvPr>
        </p:nvSpPr>
        <p:spPr>
          <a:xfrm>
            <a:off x="279600" y="724950"/>
            <a:ext cx="3227100" cy="41877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When dense gases (e.g., stars) or solid objects (e.g., you) radiate thermal energy in the form of light, a continuous </a:t>
            </a:r>
            <a:r>
              <a:rPr b="1" i="0" lang="en" sz="1800" u="none" cap="none" strike="noStrike">
                <a:solidFill>
                  <a:srgbClr val="000000"/>
                </a:solidFill>
                <a:latin typeface="Arial"/>
                <a:ea typeface="Arial"/>
                <a:cs typeface="Arial"/>
                <a:sym typeface="Arial"/>
              </a:rPr>
              <a:t>spectrum</a:t>
            </a:r>
            <a:r>
              <a:rPr b="0" i="0" lang="en" sz="1800" u="none" cap="none" strike="noStrike">
                <a:solidFill>
                  <a:srgbClr val="000000"/>
                </a:solidFill>
                <a:latin typeface="Arial"/>
                <a:ea typeface="Arial"/>
                <a:cs typeface="Arial"/>
                <a:sym typeface="Arial"/>
              </a:rPr>
              <a:t> results, </a:t>
            </a:r>
            <a:r>
              <a:rPr b="0" i="0" lang="en" sz="1600" u="none" cap="none" strike="noStrike">
                <a:solidFill>
                  <a:srgbClr val="000000"/>
                </a:solidFill>
                <a:latin typeface="Arial"/>
                <a:ea typeface="Arial"/>
                <a:cs typeface="Arial"/>
                <a:sym typeface="Arial"/>
              </a:rPr>
              <a:t>i.e., all the colors are can be seen, though some are more pronounced than others. </a:t>
            </a:r>
            <a:r>
              <a:rPr b="0" i="0" lang="en" sz="1800" u="none" cap="none" strike="noStrike">
                <a:solidFill>
                  <a:srgbClr val="000000"/>
                </a:solidFill>
                <a:latin typeface="Arial"/>
                <a:ea typeface="Arial"/>
                <a:cs typeface="Arial"/>
                <a:sym typeface="Arial"/>
              </a:rPr>
              <a:t> </a:t>
            </a:r>
          </a:p>
          <a:p>
            <a:pPr indent="-228600" lvl="0" marL="457200" marR="0" rtl="0" algn="l">
              <a:lnSpc>
                <a:spcPct val="115000"/>
              </a:lnSpc>
              <a:spcBef>
                <a:spcPts val="1600"/>
              </a:spcBef>
              <a:spcAft>
                <a:spcPts val="0"/>
              </a:spcAft>
              <a:buClr>
                <a:srgbClr val="000000"/>
              </a:buClr>
              <a:buSzPct val="100000"/>
              <a:buFont typeface="Arial"/>
              <a:buChar char="●"/>
            </a:pPr>
            <a:r>
              <a:rPr b="0" i="0" lang="en" sz="1800" u="none" cap="none" strike="noStrike">
                <a:solidFill>
                  <a:srgbClr val="000000"/>
                </a:solidFill>
                <a:latin typeface="Arial"/>
                <a:ea typeface="Arial"/>
                <a:cs typeface="Arial"/>
                <a:sym typeface="Arial"/>
              </a:rPr>
              <a:t>The sun emits mostly yellow light</a:t>
            </a:r>
          </a:p>
          <a:p>
            <a:pPr indent="-228600" lvl="0" marL="457200" marR="0" rtl="0" algn="l">
              <a:lnSpc>
                <a:spcPct val="115000"/>
              </a:lnSpc>
              <a:spcBef>
                <a:spcPts val="1600"/>
              </a:spcBef>
              <a:spcAft>
                <a:spcPts val="0"/>
              </a:spcAft>
              <a:buClr>
                <a:srgbClr val="000000"/>
              </a:buClr>
              <a:buSzPct val="100000"/>
              <a:buFont typeface="Arial"/>
              <a:buChar char="●"/>
            </a:pPr>
            <a:r>
              <a:rPr b="0" i="0" lang="en" sz="1800" u="none" cap="none" strike="noStrike">
                <a:solidFill>
                  <a:srgbClr val="000000"/>
                </a:solidFill>
                <a:latin typeface="Arial"/>
                <a:ea typeface="Arial"/>
                <a:cs typeface="Arial"/>
                <a:sym typeface="Arial"/>
              </a:rPr>
              <a:t>You emit mostly infrared light.</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Spectral fingerprints</a:t>
            </a:r>
          </a:p>
        </p:txBody>
      </p:sp>
      <p:sp>
        <p:nvSpPr>
          <p:cNvPr id="110" name="Shape 110"/>
          <p:cNvSpPr txBox="1"/>
          <p:nvPr>
            <p:ph idx="1" type="body"/>
          </p:nvPr>
        </p:nvSpPr>
        <p:spPr>
          <a:xfrm>
            <a:off x="279600" y="1418300"/>
            <a:ext cx="2986200" cy="3533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600" u="none" cap="none" strike="noStrike">
                <a:solidFill>
                  <a:schemeClr val="dk1"/>
                </a:solidFill>
                <a:highlight>
                  <a:srgbClr val="FFFFFF"/>
                </a:highlight>
                <a:latin typeface="Arial"/>
                <a:ea typeface="Arial"/>
                <a:cs typeface="Arial"/>
                <a:sym typeface="Arial"/>
              </a:rPr>
              <a:t>Every chemical element and compound produces a unique spectrum. This provides a "fingerprint" which can confirm the presence of that chemical.</a:t>
            </a:r>
          </a:p>
          <a:p>
            <a:pPr indent="0" lvl="0" marL="0" marR="0" rtl="0" algn="l">
              <a:lnSpc>
                <a:spcPct val="115000"/>
              </a:lnSpc>
              <a:spcBef>
                <a:spcPts val="1600"/>
              </a:spcBef>
              <a:spcAft>
                <a:spcPts val="0"/>
              </a:spcAft>
              <a:buClr>
                <a:schemeClr val="dk2"/>
              </a:buClr>
              <a:buSzPct val="25000"/>
              <a:buFont typeface="Arial"/>
              <a:buNone/>
            </a:pPr>
            <a:r>
              <a:rPr b="0" i="0" lang="en" sz="1600" u="none" cap="none" strike="noStrike">
                <a:solidFill>
                  <a:schemeClr val="dk1"/>
                </a:solidFill>
                <a:highlight>
                  <a:srgbClr val="FFFFFF"/>
                </a:highlight>
                <a:latin typeface="Arial"/>
                <a:ea typeface="Arial"/>
                <a:cs typeface="Arial"/>
                <a:sym typeface="Arial"/>
              </a:rPr>
              <a:t>If we were to graph the intensity of light vs. the wavelength, we see unique patterns for different chemicals. </a:t>
            </a:r>
          </a:p>
        </p:txBody>
      </p:sp>
      <p:pic>
        <p:nvPicPr>
          <p:cNvPr id="111" name="Shape 111"/>
          <p:cNvPicPr preferRelativeResize="0"/>
          <p:nvPr/>
        </p:nvPicPr>
        <p:blipFill rotWithShape="1">
          <a:blip r:embed="rId3">
            <a:alphaModFix/>
          </a:blip>
          <a:srcRect b="0" l="0" r="0" t="31945"/>
          <a:stretch/>
        </p:blipFill>
        <p:spPr>
          <a:xfrm>
            <a:off x="3818450" y="1140650"/>
            <a:ext cx="4728400" cy="2145274"/>
          </a:xfrm>
          <a:prstGeom prst="rect">
            <a:avLst/>
          </a:prstGeom>
          <a:noFill/>
          <a:ln>
            <a:noFill/>
          </a:ln>
        </p:spPr>
      </p:pic>
      <p:pic>
        <p:nvPicPr>
          <p:cNvPr id="112" name="Shape 112"/>
          <p:cNvPicPr preferRelativeResize="0"/>
          <p:nvPr/>
        </p:nvPicPr>
        <p:blipFill rotWithShape="1">
          <a:blip r:embed="rId4">
            <a:alphaModFix/>
          </a:blip>
          <a:srcRect b="0" l="0" r="0" t="0"/>
          <a:stretch/>
        </p:blipFill>
        <p:spPr>
          <a:xfrm>
            <a:off x="4267400" y="3087100"/>
            <a:ext cx="2486549" cy="186489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174925"/>
            <a:ext cx="8520599" cy="5726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1"/>
              </a:buClr>
              <a:buSzPct val="25000"/>
              <a:buFont typeface="Arial"/>
              <a:buNone/>
            </a:pPr>
            <a:r>
              <a:rPr b="1" i="0" lang="en" sz="3000" u="none" cap="none" strike="noStrike">
                <a:solidFill>
                  <a:schemeClr val="dk1"/>
                </a:solidFill>
                <a:highlight>
                  <a:srgbClr val="FFFFFF"/>
                </a:highlight>
                <a:latin typeface="Arial"/>
                <a:ea typeface="Arial"/>
                <a:cs typeface="Arial"/>
                <a:sym typeface="Arial"/>
              </a:rPr>
              <a:t>Reflection Spectroscopy</a:t>
            </a:r>
          </a:p>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118" name="Shape 118"/>
          <p:cNvSpPr txBox="1"/>
          <p:nvPr>
            <p:ph idx="1" type="body"/>
          </p:nvPr>
        </p:nvSpPr>
        <p:spPr>
          <a:xfrm>
            <a:off x="413700" y="818325"/>
            <a:ext cx="4222800" cy="4201799"/>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rPr b="0" i="0" lang="en" sz="1800" u="none" cap="none" strike="noStrike">
                <a:solidFill>
                  <a:schemeClr val="dk1"/>
                </a:solidFill>
                <a:highlight>
                  <a:srgbClr val="FFFFFF"/>
                </a:highlight>
                <a:latin typeface="Arial"/>
                <a:ea typeface="Arial"/>
                <a:cs typeface="Arial"/>
                <a:sym typeface="Arial"/>
              </a:rPr>
              <a:t>When light is reflected off an asteroid, its spectrum changes. </a:t>
            </a:r>
          </a:p>
          <a:p>
            <a:pPr indent="-228600" lvl="0" marL="457200" marR="0" rtl="0" algn="l">
              <a:lnSpc>
                <a:spcPct val="115000"/>
              </a:lnSpc>
              <a:spcBef>
                <a:spcPts val="1600"/>
              </a:spcBef>
              <a:spcAft>
                <a:spcPts val="0"/>
              </a:spcAft>
              <a:buClr>
                <a:schemeClr val="dk1"/>
              </a:buClr>
              <a:buSzPct val="100000"/>
              <a:buFont typeface="Arial"/>
              <a:buChar char="●"/>
            </a:pPr>
            <a:r>
              <a:rPr b="0" i="0" lang="en" sz="1800" u="none" cap="none" strike="noStrike">
                <a:solidFill>
                  <a:schemeClr val="dk1"/>
                </a:solidFill>
                <a:highlight>
                  <a:srgbClr val="FFFFFF"/>
                </a:highlight>
                <a:latin typeface="Arial"/>
                <a:ea typeface="Arial"/>
                <a:cs typeface="Arial"/>
                <a:sym typeface="Arial"/>
              </a:rPr>
              <a:t>The surface absorbs some parts of the spectrum and reflects other parts</a:t>
            </a:r>
          </a:p>
          <a:p>
            <a:pPr indent="-228600" lvl="0" marL="457200" marR="0" rtl="0" algn="l">
              <a:lnSpc>
                <a:spcPct val="115000"/>
              </a:lnSpc>
              <a:spcBef>
                <a:spcPts val="1600"/>
              </a:spcBef>
              <a:spcAft>
                <a:spcPts val="0"/>
              </a:spcAft>
              <a:buClr>
                <a:schemeClr val="dk1"/>
              </a:buClr>
              <a:buSzPct val="100000"/>
              <a:buFont typeface="Arial"/>
              <a:buChar char="●"/>
            </a:pPr>
            <a:r>
              <a:rPr b="0" i="0" lang="en" sz="1800" u="none" cap="none" strike="noStrike">
                <a:solidFill>
                  <a:schemeClr val="dk1"/>
                </a:solidFill>
                <a:highlight>
                  <a:srgbClr val="FFFFFF"/>
                </a:highlight>
                <a:latin typeface="Arial"/>
                <a:ea typeface="Arial"/>
                <a:cs typeface="Arial"/>
                <a:sym typeface="Arial"/>
              </a:rPr>
              <a:t>The light that is reflected depends on the chemical composition of the surface.</a:t>
            </a:r>
          </a:p>
          <a:p>
            <a:pPr indent="0" lvl="0" marL="0" marR="0" rtl="0" algn="l">
              <a:lnSpc>
                <a:spcPct val="115000"/>
              </a:lnSpc>
              <a:spcBef>
                <a:spcPts val="1600"/>
              </a:spcBef>
              <a:spcAft>
                <a:spcPts val="0"/>
              </a:spcAft>
              <a:buClr>
                <a:schemeClr val="dk2"/>
              </a:buClr>
              <a:buSzPct val="25000"/>
              <a:buFont typeface="Arial"/>
              <a:buNone/>
            </a:pPr>
            <a:r>
              <a:rPr b="1" i="0" lang="en" sz="1800" u="none" cap="none" strike="noStrike">
                <a:solidFill>
                  <a:schemeClr val="dk1"/>
                </a:solidFill>
                <a:latin typeface="Arial"/>
                <a:ea typeface="Arial"/>
                <a:cs typeface="Arial"/>
                <a:sym typeface="Arial"/>
              </a:rPr>
              <a:t>Reflection spectroscopy</a:t>
            </a:r>
            <a:r>
              <a:rPr b="0" i="0" lang="en" sz="1800" u="none" cap="none" strike="noStrike">
                <a:solidFill>
                  <a:schemeClr val="dk1"/>
                </a:solidFill>
                <a:latin typeface="Arial"/>
                <a:ea typeface="Arial"/>
                <a:cs typeface="Arial"/>
                <a:sym typeface="Arial"/>
              </a:rPr>
              <a:t> analyzes sunlight reflected off the surfaces of asteroids.  </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chemeClr val="dk1"/>
              </a:solidFill>
              <a:highlight>
                <a:srgbClr val="FFFFFF"/>
              </a:highlight>
              <a:latin typeface="Arial"/>
              <a:ea typeface="Arial"/>
              <a:cs typeface="Arial"/>
              <a:sym typeface="Arial"/>
            </a:endParaRPr>
          </a:p>
        </p:txBody>
      </p:sp>
      <p:pic>
        <p:nvPicPr>
          <p:cNvPr id="119" name="Shape 119"/>
          <p:cNvPicPr preferRelativeResize="0"/>
          <p:nvPr/>
        </p:nvPicPr>
        <p:blipFill rotWithShape="1">
          <a:blip r:embed="rId3">
            <a:alphaModFix/>
          </a:blip>
          <a:srcRect b="0" l="0" r="0" t="0"/>
          <a:stretch/>
        </p:blipFill>
        <p:spPr>
          <a:xfrm>
            <a:off x="5152175" y="747625"/>
            <a:ext cx="2903225" cy="2133849"/>
          </a:xfrm>
          <a:prstGeom prst="rect">
            <a:avLst/>
          </a:prstGeom>
          <a:noFill/>
          <a:ln>
            <a:noFill/>
          </a:ln>
        </p:spPr>
      </p:pic>
      <p:pic>
        <p:nvPicPr>
          <p:cNvPr id="120" name="Shape 120"/>
          <p:cNvPicPr preferRelativeResize="0"/>
          <p:nvPr/>
        </p:nvPicPr>
        <p:blipFill rotWithShape="1">
          <a:blip r:embed="rId4">
            <a:alphaModFix/>
          </a:blip>
          <a:srcRect b="0" l="0" r="0" t="0"/>
          <a:stretch/>
        </p:blipFill>
        <p:spPr>
          <a:xfrm>
            <a:off x="4926300" y="3019550"/>
            <a:ext cx="3906000" cy="20440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