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E032567B-B6D6-4D82-A969-1E7EEB3C173E}">
  <a:tblStyle styleId="{E032567B-B6D6-4D82-A969-1E7EEB3C173E}" styleName="Table_0">
    <a:wholeTbl>
      <a:tcTxStyle/>
      <a:tcStyle>
        <a:tcBdr>
          <a:left>
            <a:ln cap="flat" cmpd="sng">
              <a:solidFill>
                <a:srgbClr val="000000"/>
              </a:solidFill>
              <a:prstDash val="solid"/>
              <a:round/>
              <a:headEnd len="med" w="med" type="none"/>
              <a:tailEnd len="med" w="med" type="none"/>
            </a:ln>
          </a:left>
          <a:right>
            <a:ln cap="flat" cmpd="sng">
              <a:solidFill>
                <a:srgbClr val="000000"/>
              </a:solidFill>
              <a:prstDash val="solid"/>
              <a:round/>
              <a:headEnd len="med" w="med" type="none"/>
              <a:tailEnd len="med" w="med" type="none"/>
            </a:ln>
          </a:right>
          <a:top>
            <a:ln cap="flat" cmpd="sng">
              <a:solidFill>
                <a:srgbClr val="000000"/>
              </a:solidFill>
              <a:prstDash val="solid"/>
              <a:round/>
              <a:headEnd len="med" w="med" type="none"/>
              <a:tailEnd len="med" w="med" type="none"/>
            </a:ln>
          </a:top>
          <a:bottom>
            <a:ln cap="flat" cmpd="sng">
              <a:solidFill>
                <a:srgbClr val="000000"/>
              </a:solidFill>
              <a:prstDash val="solid"/>
              <a:round/>
              <a:headEnd len="med" w="med" type="none"/>
              <a:tailEnd len="med" w="med" type="none"/>
            </a:ln>
          </a:bottom>
          <a:insideH>
            <a:ln cap="flat" cmpd="sng">
              <a:solidFill>
                <a:srgbClr val="000000"/>
              </a:solidFill>
              <a:prstDash val="solid"/>
              <a:round/>
              <a:headEnd len="med" w="med" type="none"/>
              <a:tailEnd len="med" w="med" type="none"/>
            </a:ln>
          </a:insideH>
          <a:insideV>
            <a:ln cap="flat" cmpd="sng">
              <a:solidFill>
                <a:srgbClr val="000000"/>
              </a:solidFill>
              <a:prstDash val="solid"/>
              <a:round/>
              <a:headEnd len="med" w="med" type="none"/>
              <a:tailEnd len="med" w="med" type="none"/>
            </a:ln>
          </a:insideV>
        </a:tcBdr>
      </a:tcStyle>
    </a:wholeTbl>
  </a:tblStyle>
  <a:tblStyle styleId="{0EEAE4DD-FEAA-41C6-A2DF-F9AD06D1E79D}" styleName="Table_1">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100" u="none" cap="none" strike="noStrike">
                <a:solidFill>
                  <a:schemeClr val="dk1"/>
                </a:solidFill>
                <a:latin typeface="Arial"/>
                <a:ea typeface="Arial"/>
                <a:cs typeface="Arial"/>
                <a:sym typeface="Arial"/>
              </a:defRPr>
            </a:lvl1pPr>
            <a:lvl2pPr indent="0" lvl="1" marL="457200" marR="0" rtl="0" algn="l">
              <a:spcBef>
                <a:spcPts val="0"/>
              </a:spcBef>
              <a:buNone/>
              <a:defRPr b="0" i="0" sz="1100" u="none" cap="none" strike="noStrike">
                <a:solidFill>
                  <a:schemeClr val="dk1"/>
                </a:solidFill>
                <a:latin typeface="Arial"/>
                <a:ea typeface="Arial"/>
                <a:cs typeface="Arial"/>
                <a:sym typeface="Arial"/>
              </a:defRPr>
            </a:lvl2pPr>
            <a:lvl3pPr indent="0" lvl="2" marL="914400" marR="0" rtl="0" algn="l">
              <a:spcBef>
                <a:spcPts val="0"/>
              </a:spcBef>
              <a:buNone/>
              <a:defRPr b="0" i="0" sz="1100" u="none" cap="none" strike="noStrike">
                <a:solidFill>
                  <a:schemeClr val="dk1"/>
                </a:solidFill>
                <a:latin typeface="Arial"/>
                <a:ea typeface="Arial"/>
                <a:cs typeface="Arial"/>
                <a:sym typeface="Arial"/>
              </a:defRPr>
            </a:lvl3pPr>
            <a:lvl4pPr indent="0" lvl="3" marL="1371600" marR="0" rtl="0" algn="l">
              <a:spcBef>
                <a:spcPts val="0"/>
              </a:spcBef>
              <a:buNone/>
              <a:defRPr b="0" i="0" sz="1100" u="none" cap="none" strike="noStrike">
                <a:solidFill>
                  <a:schemeClr val="dk1"/>
                </a:solidFill>
                <a:latin typeface="Arial"/>
                <a:ea typeface="Arial"/>
                <a:cs typeface="Arial"/>
                <a:sym typeface="Arial"/>
              </a:defRPr>
            </a:lvl4pPr>
            <a:lvl5pPr indent="0" lvl="4" marL="1828800" marR="0" rtl="0" algn="l">
              <a:spcBef>
                <a:spcPts val="0"/>
              </a:spcBef>
              <a:buNone/>
              <a:defRPr b="0" i="0" sz="1100" u="none" cap="none" strike="noStrike">
                <a:solidFill>
                  <a:schemeClr val="dk1"/>
                </a:solidFill>
                <a:latin typeface="Arial"/>
                <a:ea typeface="Arial"/>
                <a:cs typeface="Arial"/>
                <a:sym typeface="Arial"/>
              </a:defRPr>
            </a:lvl5pPr>
            <a:lvl6pPr indent="0" lvl="5" marL="2286000" marR="0" rtl="0" algn="l">
              <a:spcBef>
                <a:spcPts val="0"/>
              </a:spcBef>
              <a:buNone/>
              <a:defRPr b="0" i="0" sz="1100" u="none" cap="none" strike="noStrike">
                <a:solidFill>
                  <a:schemeClr val="dk1"/>
                </a:solidFill>
                <a:latin typeface="Arial"/>
                <a:ea typeface="Arial"/>
                <a:cs typeface="Arial"/>
                <a:sym typeface="Arial"/>
              </a:defRPr>
            </a:lvl6pPr>
            <a:lvl7pPr indent="0" lvl="6" marL="2743200" marR="0" rtl="0" algn="l">
              <a:spcBef>
                <a:spcPts val="0"/>
              </a:spcBef>
              <a:buNone/>
              <a:defRPr b="0" i="0" sz="1100" u="none" cap="none" strike="noStrike">
                <a:solidFill>
                  <a:schemeClr val="dk1"/>
                </a:solidFill>
                <a:latin typeface="Arial"/>
                <a:ea typeface="Arial"/>
                <a:cs typeface="Arial"/>
                <a:sym typeface="Arial"/>
              </a:defRPr>
            </a:lvl7pPr>
            <a:lvl8pPr indent="0" lvl="7" marL="3200400" marR="0" rtl="0" algn="l">
              <a:spcBef>
                <a:spcPts val="0"/>
              </a:spcBef>
              <a:buNone/>
              <a:defRPr b="0" i="0" sz="1100" u="none" cap="none" strike="noStrike">
                <a:solidFill>
                  <a:schemeClr val="dk1"/>
                </a:solidFill>
                <a:latin typeface="Arial"/>
                <a:ea typeface="Arial"/>
                <a:cs typeface="Arial"/>
                <a:sym typeface="Arial"/>
              </a:defRPr>
            </a:lvl8pPr>
            <a:lvl9pPr indent="0" lvl="8" marL="3657600" marR="0" rtl="0" algn="l">
              <a:spcBef>
                <a:spcPts val="0"/>
              </a:spcBef>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2" name="Shape 52"/>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9" name="Shape 12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7" name="Shape 13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4" name="Shape 154"/>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1" name="Shape 16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7" name="Shape 16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9" name="Shape 5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6" name="Shape 66"/>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rPr b="0" i="0" lang="en" sz="1100" u="none" cap="none" strike="noStrike">
                <a:solidFill>
                  <a:schemeClr val="dk1"/>
                </a:solidFill>
                <a:latin typeface="Arial"/>
                <a:ea typeface="Arial"/>
                <a:cs typeface="Arial"/>
                <a:sym typeface="Arial"/>
              </a:rPr>
              <a:t>Video link is of asteroids orbiting the Sun inside the asteroid belt. 1 min 20 sec with no narration.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5" name="Shape 75"/>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rPr b="0" i="0" lang="en" sz="1100" u="none" cap="none" strike="noStrike">
                <a:solidFill>
                  <a:schemeClr val="dk1"/>
                </a:solidFill>
                <a:latin typeface="Arial"/>
                <a:ea typeface="Arial"/>
                <a:cs typeface="Arial"/>
                <a:sym typeface="Arial"/>
              </a:rPr>
              <a:t>Video link is of asteroids orbiting the Sun inside the asteroid belt. 1 min 20 sec with no narration.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3" name="Shape 103"/>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52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5200">
                <a:solidFill>
                  <a:schemeClr val="dk1"/>
                </a:solidFill>
              </a:defRPr>
            </a:lvl2pPr>
            <a:lvl3pPr indent="0" lvl="2" algn="ctr">
              <a:spcBef>
                <a:spcPts val="0"/>
              </a:spcBef>
              <a:buClr>
                <a:schemeClr val="dk1"/>
              </a:buClr>
              <a:buFont typeface="Arial"/>
              <a:buNone/>
              <a:defRPr sz="5200">
                <a:solidFill>
                  <a:schemeClr val="dk1"/>
                </a:solidFill>
              </a:defRPr>
            </a:lvl3pPr>
            <a:lvl4pPr indent="0" lvl="3" algn="ctr">
              <a:spcBef>
                <a:spcPts val="0"/>
              </a:spcBef>
              <a:buClr>
                <a:schemeClr val="dk1"/>
              </a:buClr>
              <a:buFont typeface="Arial"/>
              <a:buNone/>
              <a:defRPr sz="5200">
                <a:solidFill>
                  <a:schemeClr val="dk1"/>
                </a:solidFill>
              </a:defRPr>
            </a:lvl4pPr>
            <a:lvl5pPr indent="0" lvl="4" algn="ctr">
              <a:spcBef>
                <a:spcPts val="0"/>
              </a:spcBef>
              <a:buClr>
                <a:schemeClr val="dk1"/>
              </a:buClr>
              <a:buFont typeface="Arial"/>
              <a:buNone/>
              <a:defRPr sz="5200">
                <a:solidFill>
                  <a:schemeClr val="dk1"/>
                </a:solidFill>
              </a:defRPr>
            </a:lvl5pPr>
            <a:lvl6pPr indent="0" lvl="5" algn="ctr">
              <a:spcBef>
                <a:spcPts val="0"/>
              </a:spcBef>
              <a:buClr>
                <a:schemeClr val="dk1"/>
              </a:buClr>
              <a:buFont typeface="Arial"/>
              <a:buNone/>
              <a:defRPr sz="5200">
                <a:solidFill>
                  <a:schemeClr val="dk1"/>
                </a:solidFill>
              </a:defRPr>
            </a:lvl6pPr>
            <a:lvl7pPr indent="0" lvl="6" algn="ctr">
              <a:spcBef>
                <a:spcPts val="0"/>
              </a:spcBef>
              <a:buClr>
                <a:schemeClr val="dk1"/>
              </a:buClr>
              <a:buFont typeface="Arial"/>
              <a:buNone/>
              <a:defRPr sz="5200">
                <a:solidFill>
                  <a:schemeClr val="dk1"/>
                </a:solidFill>
              </a:defRPr>
            </a:lvl7pPr>
            <a:lvl8pPr indent="0" lvl="7" algn="ctr">
              <a:spcBef>
                <a:spcPts val="0"/>
              </a:spcBef>
              <a:buClr>
                <a:schemeClr val="dk1"/>
              </a:buClr>
              <a:buFont typeface="Arial"/>
              <a:buNone/>
              <a:defRPr sz="5200">
                <a:solidFill>
                  <a:schemeClr val="dk1"/>
                </a:solidFill>
              </a:defRPr>
            </a:lvl8pPr>
            <a:lvl9pPr indent="0" lvl="8" algn="ctr">
              <a:spcBef>
                <a:spcPts val="0"/>
              </a:spcBef>
              <a:buClr>
                <a:schemeClr val="dk1"/>
              </a:buClr>
              <a:buFont typeface="Arial"/>
              <a:buNone/>
              <a:defRPr sz="5200">
                <a:solidFill>
                  <a:schemeClr val="dk1"/>
                </a:solidFill>
              </a:defRPr>
            </a:lvl9pPr>
          </a:lstStyle>
          <a:p/>
        </p:txBody>
      </p:sp>
      <p:sp>
        <p:nvSpPr>
          <p:cNvPr id="11" name="Shape 11"/>
          <p:cNvSpPr txBox="1"/>
          <p:nvPr>
            <p:ph idx="1" type="subTitle"/>
          </p:nvPr>
        </p:nvSpPr>
        <p:spPr>
          <a:xfrm>
            <a:off x="311700" y="2834125"/>
            <a:ext cx="8520599" cy="7926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9pPr>
          </a:lstStyle>
          <a:p/>
        </p:txBody>
      </p:sp>
      <p:sp>
        <p:nvSpPr>
          <p:cNvPr id="12" name="Shape 12"/>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120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12000">
                <a:solidFill>
                  <a:schemeClr val="dk1"/>
                </a:solidFill>
              </a:defRPr>
            </a:lvl2pPr>
            <a:lvl3pPr indent="0" lvl="2" algn="ctr">
              <a:spcBef>
                <a:spcPts val="0"/>
              </a:spcBef>
              <a:buClr>
                <a:schemeClr val="dk1"/>
              </a:buClr>
              <a:buFont typeface="Arial"/>
              <a:buNone/>
              <a:defRPr sz="12000">
                <a:solidFill>
                  <a:schemeClr val="dk1"/>
                </a:solidFill>
              </a:defRPr>
            </a:lvl3pPr>
            <a:lvl4pPr indent="0" lvl="3" algn="ctr">
              <a:spcBef>
                <a:spcPts val="0"/>
              </a:spcBef>
              <a:buClr>
                <a:schemeClr val="dk1"/>
              </a:buClr>
              <a:buFont typeface="Arial"/>
              <a:buNone/>
              <a:defRPr sz="12000">
                <a:solidFill>
                  <a:schemeClr val="dk1"/>
                </a:solidFill>
              </a:defRPr>
            </a:lvl4pPr>
            <a:lvl5pPr indent="0" lvl="4" algn="ctr">
              <a:spcBef>
                <a:spcPts val="0"/>
              </a:spcBef>
              <a:buClr>
                <a:schemeClr val="dk1"/>
              </a:buClr>
              <a:buFont typeface="Arial"/>
              <a:buNone/>
              <a:defRPr sz="12000">
                <a:solidFill>
                  <a:schemeClr val="dk1"/>
                </a:solidFill>
              </a:defRPr>
            </a:lvl5pPr>
            <a:lvl6pPr indent="0" lvl="5" algn="ctr">
              <a:spcBef>
                <a:spcPts val="0"/>
              </a:spcBef>
              <a:buClr>
                <a:schemeClr val="dk1"/>
              </a:buClr>
              <a:buFont typeface="Arial"/>
              <a:buNone/>
              <a:defRPr sz="12000">
                <a:solidFill>
                  <a:schemeClr val="dk1"/>
                </a:solidFill>
              </a:defRPr>
            </a:lvl6pPr>
            <a:lvl7pPr indent="0" lvl="6" algn="ctr">
              <a:spcBef>
                <a:spcPts val="0"/>
              </a:spcBef>
              <a:buClr>
                <a:schemeClr val="dk1"/>
              </a:buClr>
              <a:buFont typeface="Arial"/>
              <a:buNone/>
              <a:defRPr sz="12000">
                <a:solidFill>
                  <a:schemeClr val="dk1"/>
                </a:solidFill>
              </a:defRPr>
            </a:lvl7pPr>
            <a:lvl8pPr indent="0" lvl="7" algn="ctr">
              <a:spcBef>
                <a:spcPts val="0"/>
              </a:spcBef>
              <a:buClr>
                <a:schemeClr val="dk1"/>
              </a:buClr>
              <a:buFont typeface="Arial"/>
              <a:buNone/>
              <a:defRPr sz="12000">
                <a:solidFill>
                  <a:schemeClr val="dk1"/>
                </a:solidFill>
              </a:defRPr>
            </a:lvl8pPr>
            <a:lvl9pPr indent="0" lvl="8" algn="ctr">
              <a:spcBef>
                <a:spcPts val="0"/>
              </a:spcBef>
              <a:buClr>
                <a:schemeClr val="dk1"/>
              </a:buClr>
              <a:buFont typeface="Arial"/>
              <a:buNone/>
              <a:defRPr sz="12000">
                <a:solidFill>
                  <a:schemeClr val="dk1"/>
                </a:solidFill>
              </a:defRPr>
            </a:lvl9pPr>
          </a:lstStyle>
          <a:p/>
        </p:txBody>
      </p:sp>
      <p:sp>
        <p:nvSpPr>
          <p:cNvPr id="46" name="Shape 46"/>
          <p:cNvSpPr txBox="1"/>
          <p:nvPr>
            <p:ph idx="1" type="body"/>
          </p:nvPr>
        </p:nvSpPr>
        <p:spPr>
          <a:xfrm>
            <a:off x="311700" y="3152225"/>
            <a:ext cx="8520599" cy="1300800"/>
          </a:xfrm>
          <a:prstGeom prst="rect">
            <a:avLst/>
          </a:prstGeom>
          <a:noFill/>
          <a:ln>
            <a:noFill/>
          </a:ln>
        </p:spPr>
        <p:txBody>
          <a:bodyPr anchorCtr="0" anchor="t" bIns="91425" lIns="91425" rIns="91425" tIns="91425"/>
          <a:lstStyle>
            <a:lvl1pPr indent="0" lvl="0" marL="0" marR="0" rtl="0" algn="ctr">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7" name="Shape 4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x="0" y="0"/>
          <a:ext cx="0" cy="0"/>
          <a:chOff x="0" y="0"/>
          <a:chExt cx="0" cy="0"/>
        </a:xfrm>
      </p:grpSpPr>
      <p:sp>
        <p:nvSpPr>
          <p:cNvPr id="14" name="Shape 14"/>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15" name="Shape 15"/>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16" name="Shape 16"/>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7" name="Shape 17"/>
        <p:cNvGrpSpPr/>
        <p:nvPr/>
      </p:nvGrpSpPr>
      <p:grpSpPr>
        <a:xfrm>
          <a:off x="0" y="0"/>
          <a:ext cx="0" cy="0"/>
          <a:chOff x="0" y="0"/>
          <a:chExt cx="0" cy="0"/>
        </a:xfrm>
      </p:grpSpPr>
      <p:sp>
        <p:nvSpPr>
          <p:cNvPr id="18" name="Shape 18"/>
          <p:cNvSpPr txBox="1"/>
          <p:nvPr>
            <p:ph type="title"/>
          </p:nvPr>
        </p:nvSpPr>
        <p:spPr>
          <a:xfrm>
            <a:off x="311700" y="2150850"/>
            <a:ext cx="8520599" cy="8418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Arial"/>
              <a:buNone/>
              <a:defRPr b="0" i="0" sz="36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3600">
                <a:solidFill>
                  <a:schemeClr val="dk1"/>
                </a:solidFill>
              </a:defRPr>
            </a:lvl2pPr>
            <a:lvl3pPr indent="0" lvl="2" algn="ctr">
              <a:spcBef>
                <a:spcPts val="0"/>
              </a:spcBef>
              <a:buClr>
                <a:schemeClr val="dk1"/>
              </a:buClr>
              <a:buFont typeface="Arial"/>
              <a:buNone/>
              <a:defRPr sz="3600">
                <a:solidFill>
                  <a:schemeClr val="dk1"/>
                </a:solidFill>
              </a:defRPr>
            </a:lvl3pPr>
            <a:lvl4pPr indent="0" lvl="3" algn="ctr">
              <a:spcBef>
                <a:spcPts val="0"/>
              </a:spcBef>
              <a:buClr>
                <a:schemeClr val="dk1"/>
              </a:buClr>
              <a:buFont typeface="Arial"/>
              <a:buNone/>
              <a:defRPr sz="3600">
                <a:solidFill>
                  <a:schemeClr val="dk1"/>
                </a:solidFill>
              </a:defRPr>
            </a:lvl4pPr>
            <a:lvl5pPr indent="0" lvl="4" algn="ctr">
              <a:spcBef>
                <a:spcPts val="0"/>
              </a:spcBef>
              <a:buClr>
                <a:schemeClr val="dk1"/>
              </a:buClr>
              <a:buFont typeface="Arial"/>
              <a:buNone/>
              <a:defRPr sz="3600">
                <a:solidFill>
                  <a:schemeClr val="dk1"/>
                </a:solidFill>
              </a:defRPr>
            </a:lvl5pPr>
            <a:lvl6pPr indent="0" lvl="5" algn="ctr">
              <a:spcBef>
                <a:spcPts val="0"/>
              </a:spcBef>
              <a:buClr>
                <a:schemeClr val="dk1"/>
              </a:buClr>
              <a:buFont typeface="Arial"/>
              <a:buNone/>
              <a:defRPr sz="3600">
                <a:solidFill>
                  <a:schemeClr val="dk1"/>
                </a:solidFill>
              </a:defRPr>
            </a:lvl6pPr>
            <a:lvl7pPr indent="0" lvl="6" algn="ctr">
              <a:spcBef>
                <a:spcPts val="0"/>
              </a:spcBef>
              <a:buClr>
                <a:schemeClr val="dk1"/>
              </a:buClr>
              <a:buFont typeface="Arial"/>
              <a:buNone/>
              <a:defRPr sz="3600">
                <a:solidFill>
                  <a:schemeClr val="dk1"/>
                </a:solidFill>
              </a:defRPr>
            </a:lvl7pPr>
            <a:lvl8pPr indent="0" lvl="7" algn="ctr">
              <a:spcBef>
                <a:spcPts val="0"/>
              </a:spcBef>
              <a:buClr>
                <a:schemeClr val="dk1"/>
              </a:buClr>
              <a:buFont typeface="Arial"/>
              <a:buNone/>
              <a:defRPr sz="3600">
                <a:solidFill>
                  <a:schemeClr val="dk1"/>
                </a:solidFill>
              </a:defRPr>
            </a:lvl8pPr>
            <a:lvl9pPr indent="0" lvl="8" algn="ctr">
              <a:spcBef>
                <a:spcPts val="0"/>
              </a:spcBef>
              <a:buClr>
                <a:schemeClr val="dk1"/>
              </a:buClr>
              <a:buFont typeface="Arial"/>
              <a:buNone/>
              <a:defRPr sz="3600">
                <a:solidFill>
                  <a:schemeClr val="dk1"/>
                </a:solidFill>
              </a:defRPr>
            </a:lvl9pPr>
          </a:lstStyle>
          <a:p/>
        </p:txBody>
      </p:sp>
      <p:sp>
        <p:nvSpPr>
          <p:cNvPr id="19" name="Shape 19"/>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2" name="Shape 22"/>
          <p:cNvSpPr txBox="1"/>
          <p:nvPr>
            <p:ph idx="1" type="body"/>
          </p:nvPr>
        </p:nvSpPr>
        <p:spPr>
          <a:xfrm>
            <a:off x="311700" y="1152475"/>
            <a:ext cx="3999898"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23" name="Shape 23"/>
          <p:cNvSpPr txBox="1"/>
          <p:nvPr>
            <p:ph idx="2" type="body"/>
          </p:nvPr>
        </p:nvSpPr>
        <p:spPr>
          <a:xfrm>
            <a:off x="4832400" y="1152475"/>
            <a:ext cx="3999898"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24" name="Shape 24"/>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7" name="Shape 2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8"/>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24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400">
                <a:solidFill>
                  <a:schemeClr val="dk1"/>
                </a:solidFill>
              </a:defRPr>
            </a:lvl2pPr>
            <a:lvl3pPr indent="0" lvl="2">
              <a:spcBef>
                <a:spcPts val="0"/>
              </a:spcBef>
              <a:buClr>
                <a:schemeClr val="dk1"/>
              </a:buClr>
              <a:buFont typeface="Arial"/>
              <a:buNone/>
              <a:defRPr sz="2400">
                <a:solidFill>
                  <a:schemeClr val="dk1"/>
                </a:solidFill>
              </a:defRPr>
            </a:lvl3pPr>
            <a:lvl4pPr indent="0" lvl="3">
              <a:spcBef>
                <a:spcPts val="0"/>
              </a:spcBef>
              <a:buClr>
                <a:schemeClr val="dk1"/>
              </a:buClr>
              <a:buFont typeface="Arial"/>
              <a:buNone/>
              <a:defRPr sz="2400">
                <a:solidFill>
                  <a:schemeClr val="dk1"/>
                </a:solidFill>
              </a:defRPr>
            </a:lvl4pPr>
            <a:lvl5pPr indent="0" lvl="4">
              <a:spcBef>
                <a:spcPts val="0"/>
              </a:spcBef>
              <a:buClr>
                <a:schemeClr val="dk1"/>
              </a:buClr>
              <a:buFont typeface="Arial"/>
              <a:buNone/>
              <a:defRPr sz="2400">
                <a:solidFill>
                  <a:schemeClr val="dk1"/>
                </a:solidFill>
              </a:defRPr>
            </a:lvl5pPr>
            <a:lvl6pPr indent="0" lvl="5">
              <a:spcBef>
                <a:spcPts val="0"/>
              </a:spcBef>
              <a:buClr>
                <a:schemeClr val="dk1"/>
              </a:buClr>
              <a:buFont typeface="Arial"/>
              <a:buNone/>
              <a:defRPr sz="2400">
                <a:solidFill>
                  <a:schemeClr val="dk1"/>
                </a:solidFill>
              </a:defRPr>
            </a:lvl6pPr>
            <a:lvl7pPr indent="0" lvl="6">
              <a:spcBef>
                <a:spcPts val="0"/>
              </a:spcBef>
              <a:buClr>
                <a:schemeClr val="dk1"/>
              </a:buClr>
              <a:buFont typeface="Arial"/>
              <a:buNone/>
              <a:defRPr sz="2400">
                <a:solidFill>
                  <a:schemeClr val="dk1"/>
                </a:solidFill>
              </a:defRPr>
            </a:lvl7pPr>
            <a:lvl8pPr indent="0" lvl="7">
              <a:spcBef>
                <a:spcPts val="0"/>
              </a:spcBef>
              <a:buClr>
                <a:schemeClr val="dk1"/>
              </a:buClr>
              <a:buFont typeface="Arial"/>
              <a:buNone/>
              <a:defRPr sz="2400">
                <a:solidFill>
                  <a:schemeClr val="dk1"/>
                </a:solidFill>
              </a:defRPr>
            </a:lvl8pPr>
            <a:lvl9pPr indent="0" lvl="8">
              <a:spcBef>
                <a:spcPts val="0"/>
              </a:spcBef>
              <a:buClr>
                <a:schemeClr val="dk1"/>
              </a:buClr>
              <a:buFont typeface="Arial"/>
              <a:buNone/>
              <a:defRPr sz="2400">
                <a:solidFill>
                  <a:schemeClr val="dk1"/>
                </a:solidFill>
              </a:defRPr>
            </a:lvl9pPr>
          </a:lstStyle>
          <a:p/>
        </p:txBody>
      </p:sp>
      <p:sp>
        <p:nvSpPr>
          <p:cNvPr id="30" name="Shape 30"/>
          <p:cNvSpPr txBox="1"/>
          <p:nvPr>
            <p:ph idx="1" type="body"/>
          </p:nvPr>
        </p:nvSpPr>
        <p:spPr>
          <a:xfrm>
            <a:off x="311700" y="1389600"/>
            <a:ext cx="2807999" cy="3179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31" name="Shape 31"/>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1"/>
              </a:buClr>
              <a:buFont typeface="Arial"/>
              <a:buNone/>
              <a:defRPr b="0" i="0" sz="4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4800">
                <a:solidFill>
                  <a:schemeClr val="dk1"/>
                </a:solidFill>
              </a:defRPr>
            </a:lvl2pPr>
            <a:lvl3pPr indent="0" lvl="2">
              <a:spcBef>
                <a:spcPts val="0"/>
              </a:spcBef>
              <a:buClr>
                <a:schemeClr val="dk1"/>
              </a:buClr>
              <a:buFont typeface="Arial"/>
              <a:buNone/>
              <a:defRPr sz="4800">
                <a:solidFill>
                  <a:schemeClr val="dk1"/>
                </a:solidFill>
              </a:defRPr>
            </a:lvl3pPr>
            <a:lvl4pPr indent="0" lvl="3">
              <a:spcBef>
                <a:spcPts val="0"/>
              </a:spcBef>
              <a:buClr>
                <a:schemeClr val="dk1"/>
              </a:buClr>
              <a:buFont typeface="Arial"/>
              <a:buNone/>
              <a:defRPr sz="4800">
                <a:solidFill>
                  <a:schemeClr val="dk1"/>
                </a:solidFill>
              </a:defRPr>
            </a:lvl4pPr>
            <a:lvl5pPr indent="0" lvl="4">
              <a:spcBef>
                <a:spcPts val="0"/>
              </a:spcBef>
              <a:buClr>
                <a:schemeClr val="dk1"/>
              </a:buClr>
              <a:buFont typeface="Arial"/>
              <a:buNone/>
              <a:defRPr sz="4800">
                <a:solidFill>
                  <a:schemeClr val="dk1"/>
                </a:solidFill>
              </a:defRPr>
            </a:lvl5pPr>
            <a:lvl6pPr indent="0" lvl="5">
              <a:spcBef>
                <a:spcPts val="0"/>
              </a:spcBef>
              <a:buClr>
                <a:schemeClr val="dk1"/>
              </a:buClr>
              <a:buFont typeface="Arial"/>
              <a:buNone/>
              <a:defRPr sz="4800">
                <a:solidFill>
                  <a:schemeClr val="dk1"/>
                </a:solidFill>
              </a:defRPr>
            </a:lvl6pPr>
            <a:lvl7pPr indent="0" lvl="6">
              <a:spcBef>
                <a:spcPts val="0"/>
              </a:spcBef>
              <a:buClr>
                <a:schemeClr val="dk1"/>
              </a:buClr>
              <a:buFont typeface="Arial"/>
              <a:buNone/>
              <a:defRPr sz="4800">
                <a:solidFill>
                  <a:schemeClr val="dk1"/>
                </a:solidFill>
              </a:defRPr>
            </a:lvl7pPr>
            <a:lvl8pPr indent="0" lvl="7">
              <a:spcBef>
                <a:spcPts val="0"/>
              </a:spcBef>
              <a:buClr>
                <a:schemeClr val="dk1"/>
              </a:buClr>
              <a:buFont typeface="Arial"/>
              <a:buNone/>
              <a:defRPr sz="4800">
                <a:solidFill>
                  <a:schemeClr val="dk1"/>
                </a:solidFill>
              </a:defRPr>
            </a:lvl8pPr>
            <a:lvl9pPr indent="0" lvl="8">
              <a:spcBef>
                <a:spcPts val="0"/>
              </a:spcBef>
              <a:buClr>
                <a:schemeClr val="dk1"/>
              </a:buClr>
              <a:buFont typeface="Arial"/>
              <a:buNone/>
              <a:defRPr sz="4800">
                <a:solidFill>
                  <a:schemeClr val="dk1"/>
                </a:solidFill>
              </a:defRPr>
            </a:lvl9pPr>
          </a:lstStyle>
          <a:p/>
        </p:txBody>
      </p:sp>
      <p:sp>
        <p:nvSpPr>
          <p:cNvPr id="34" name="Shape 34"/>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7" name="Shape 37"/>
          <p:cNvSpPr txBox="1"/>
          <p:nvPr>
            <p:ph type="title"/>
          </p:nvPr>
        </p:nvSpPr>
        <p:spPr>
          <a:xfrm>
            <a:off x="265500" y="1233175"/>
            <a:ext cx="4045198" cy="14823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42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4200">
                <a:solidFill>
                  <a:schemeClr val="dk1"/>
                </a:solidFill>
              </a:defRPr>
            </a:lvl2pPr>
            <a:lvl3pPr indent="0" lvl="2" algn="ctr">
              <a:spcBef>
                <a:spcPts val="0"/>
              </a:spcBef>
              <a:buClr>
                <a:schemeClr val="dk1"/>
              </a:buClr>
              <a:buFont typeface="Arial"/>
              <a:buNone/>
              <a:defRPr sz="4200">
                <a:solidFill>
                  <a:schemeClr val="dk1"/>
                </a:solidFill>
              </a:defRPr>
            </a:lvl3pPr>
            <a:lvl4pPr indent="0" lvl="3" algn="ctr">
              <a:spcBef>
                <a:spcPts val="0"/>
              </a:spcBef>
              <a:buClr>
                <a:schemeClr val="dk1"/>
              </a:buClr>
              <a:buFont typeface="Arial"/>
              <a:buNone/>
              <a:defRPr sz="4200">
                <a:solidFill>
                  <a:schemeClr val="dk1"/>
                </a:solidFill>
              </a:defRPr>
            </a:lvl4pPr>
            <a:lvl5pPr indent="0" lvl="4" algn="ctr">
              <a:spcBef>
                <a:spcPts val="0"/>
              </a:spcBef>
              <a:buClr>
                <a:schemeClr val="dk1"/>
              </a:buClr>
              <a:buFont typeface="Arial"/>
              <a:buNone/>
              <a:defRPr sz="4200">
                <a:solidFill>
                  <a:schemeClr val="dk1"/>
                </a:solidFill>
              </a:defRPr>
            </a:lvl5pPr>
            <a:lvl6pPr indent="0" lvl="5" algn="ctr">
              <a:spcBef>
                <a:spcPts val="0"/>
              </a:spcBef>
              <a:buClr>
                <a:schemeClr val="dk1"/>
              </a:buClr>
              <a:buFont typeface="Arial"/>
              <a:buNone/>
              <a:defRPr sz="4200">
                <a:solidFill>
                  <a:schemeClr val="dk1"/>
                </a:solidFill>
              </a:defRPr>
            </a:lvl6pPr>
            <a:lvl7pPr indent="0" lvl="6" algn="ctr">
              <a:spcBef>
                <a:spcPts val="0"/>
              </a:spcBef>
              <a:buClr>
                <a:schemeClr val="dk1"/>
              </a:buClr>
              <a:buFont typeface="Arial"/>
              <a:buNone/>
              <a:defRPr sz="4200">
                <a:solidFill>
                  <a:schemeClr val="dk1"/>
                </a:solidFill>
              </a:defRPr>
            </a:lvl7pPr>
            <a:lvl8pPr indent="0" lvl="7" algn="ctr">
              <a:spcBef>
                <a:spcPts val="0"/>
              </a:spcBef>
              <a:buClr>
                <a:schemeClr val="dk1"/>
              </a:buClr>
              <a:buFont typeface="Arial"/>
              <a:buNone/>
              <a:defRPr sz="4200">
                <a:solidFill>
                  <a:schemeClr val="dk1"/>
                </a:solidFill>
              </a:defRPr>
            </a:lvl8pPr>
            <a:lvl9pPr indent="0" lvl="8" algn="ctr">
              <a:spcBef>
                <a:spcPts val="0"/>
              </a:spcBef>
              <a:buClr>
                <a:schemeClr val="dk1"/>
              </a:buClr>
              <a:buFont typeface="Arial"/>
              <a:buNone/>
              <a:defRPr sz="4200">
                <a:solidFill>
                  <a:schemeClr val="dk1"/>
                </a:solidFill>
              </a:defRPr>
            </a:lvl9pPr>
          </a:lstStyle>
          <a:p/>
        </p:txBody>
      </p:sp>
      <p:sp>
        <p:nvSpPr>
          <p:cNvPr id="38" name="Shape 38"/>
          <p:cNvSpPr txBox="1"/>
          <p:nvPr>
            <p:ph idx="1" type="subTitle"/>
          </p:nvPr>
        </p:nvSpPr>
        <p:spPr>
          <a:xfrm>
            <a:off x="265500" y="2803075"/>
            <a:ext cx="4045198" cy="12351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9pPr>
          </a:lstStyle>
          <a:p/>
        </p:txBody>
      </p:sp>
      <p:sp>
        <p:nvSpPr>
          <p:cNvPr id="39" name="Shape 39"/>
          <p:cNvSpPr txBox="1"/>
          <p:nvPr>
            <p:ph idx="2" type="body"/>
          </p:nvPr>
        </p:nvSpPr>
        <p:spPr>
          <a:xfrm>
            <a:off x="4939500" y="724075"/>
            <a:ext cx="3837000" cy="3695099"/>
          </a:xfrm>
          <a:prstGeom prst="rect">
            <a:avLst/>
          </a:prstGeom>
          <a:noFill/>
          <a:ln>
            <a:noFill/>
          </a:ln>
        </p:spPr>
        <p:txBody>
          <a:bodyPr anchorCtr="0" anchor="ctr"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0" name="Shape 40"/>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3" name="Shape 43"/>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2"/>
              </a:buClr>
              <a:buSzPct val="25000"/>
              <a:buFont typeface="Arial"/>
              <a:buNone/>
            </a:pPr>
            <a:fld id="{00000000-1234-1234-1234-123412341234}" type="slidenum">
              <a:rPr b="0" i="0" lang="en" sz="1000" u="none" cap="none" strike="noStrike">
                <a:solidFill>
                  <a:schemeClr val="dk2"/>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9.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1.png"/><Relationship Id="rId4" Type="http://schemas.openxmlformats.org/officeDocument/2006/relationships/hyperlink" Target="https://www.youtube.com/watch?v=gEDD-86BD-0%20" TargetMode="External"/><Relationship Id="rId5" Type="http://schemas.openxmlformats.org/officeDocument/2006/relationships/image" Target="../media/image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1.png"/><Relationship Id="rId4" Type="http://schemas.openxmlformats.org/officeDocument/2006/relationships/image" Target="../media/image00.png"/><Relationship Id="rId5" Type="http://schemas.openxmlformats.org/officeDocument/2006/relationships/image" Target="../media/image0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8.png"/><Relationship Id="rId4" Type="http://schemas.openxmlformats.org/officeDocument/2006/relationships/image" Target="../media/image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6.png"/><Relationship Id="rId4"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0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rotWithShape="1">
          <a:blip r:embed="rId3">
            <a:alphaModFix amt="36000"/>
          </a:blip>
          <a:srcRect b="0" l="0" r="0" t="0"/>
          <a:stretch/>
        </p:blipFill>
        <p:spPr>
          <a:xfrm>
            <a:off x="0" y="0"/>
            <a:ext cx="9143998" cy="5143499"/>
          </a:xfrm>
          <a:prstGeom prst="rect">
            <a:avLst/>
          </a:prstGeom>
          <a:noFill/>
          <a:ln>
            <a:noFill/>
          </a:ln>
        </p:spPr>
      </p:pic>
      <p:sp>
        <p:nvSpPr>
          <p:cNvPr id="55" name="Shape 55"/>
          <p:cNvSpPr txBox="1"/>
          <p:nvPr>
            <p:ph type="ctrTitle"/>
          </p:nvPr>
        </p:nvSpPr>
        <p:spPr>
          <a:xfrm>
            <a:off x="1442400" y="687800"/>
            <a:ext cx="6259200" cy="1188898"/>
          </a:xfrm>
          <a:prstGeom prst="rect">
            <a:avLst/>
          </a:prstGeom>
          <a:noFill/>
          <a:ln>
            <a:noFill/>
          </a:ln>
        </p:spPr>
        <p:txBody>
          <a:bodyPr anchorCtr="0" anchor="b"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5200" u="none" cap="none" strike="noStrike">
                <a:solidFill>
                  <a:schemeClr val="dk1"/>
                </a:solidFill>
                <a:latin typeface="Arial"/>
                <a:ea typeface="Arial"/>
                <a:cs typeface="Arial"/>
                <a:sym typeface="Arial"/>
              </a:rPr>
              <a:t>Asteroids</a:t>
            </a:r>
          </a:p>
        </p:txBody>
      </p:sp>
      <p:sp>
        <p:nvSpPr>
          <p:cNvPr id="56" name="Shape 56"/>
          <p:cNvSpPr txBox="1"/>
          <p:nvPr>
            <p:ph idx="1" type="subTitle"/>
          </p:nvPr>
        </p:nvSpPr>
        <p:spPr>
          <a:xfrm>
            <a:off x="1506750" y="2339450"/>
            <a:ext cx="6130499" cy="792600"/>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2"/>
              </a:buClr>
              <a:buSzPct val="25000"/>
              <a:buFont typeface="Arial"/>
              <a:buNone/>
            </a:pPr>
            <a:r>
              <a:rPr b="1" i="0" lang="en" sz="2800" u="none" cap="none" strike="noStrike">
                <a:solidFill>
                  <a:srgbClr val="000000"/>
                </a:solidFill>
                <a:latin typeface="Arial"/>
                <a:ea typeface="Arial"/>
                <a:cs typeface="Arial"/>
                <a:sym typeface="Arial"/>
              </a:rPr>
              <a:t>Why and how will we use them?</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S-type asteroids</a:t>
            </a:r>
          </a:p>
        </p:txBody>
      </p:sp>
      <p:sp>
        <p:nvSpPr>
          <p:cNvPr id="132" name="Shape 132"/>
          <p:cNvSpPr txBox="1"/>
          <p:nvPr>
            <p:ph idx="1" type="body"/>
          </p:nvPr>
        </p:nvSpPr>
        <p:spPr>
          <a:xfrm>
            <a:off x="311700" y="1152475"/>
            <a:ext cx="4257000"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1600"/>
              </a:spcBef>
              <a:spcAft>
                <a:spcPts val="0"/>
              </a:spcAft>
              <a:buClr>
                <a:schemeClr val="dk2"/>
              </a:buClr>
              <a:buSzPct val="25000"/>
              <a:buFont typeface="Arial"/>
              <a:buNone/>
            </a:pPr>
            <a:r>
              <a:rPr lang="en"/>
              <a:t>S</a:t>
            </a:r>
            <a:r>
              <a:rPr b="0" i="0" lang="en" sz="1800" u="none" cap="none" strike="noStrike">
                <a:solidFill>
                  <a:schemeClr val="dk2"/>
                </a:solidFill>
                <a:latin typeface="Arial"/>
                <a:ea typeface="Arial"/>
                <a:cs typeface="Arial"/>
                <a:sym typeface="Arial"/>
              </a:rPr>
              <a:t>ummarize key insights and answer these questions:</a:t>
            </a:r>
          </a:p>
          <a:p>
            <a:pPr indent="-228600" lvl="0" marL="457200" marR="0" rtl="0" algn="l">
              <a:lnSpc>
                <a:spcPct val="115000"/>
              </a:lnSpc>
              <a:spcBef>
                <a:spcPts val="1600"/>
              </a:spcBef>
              <a:spcAft>
                <a:spcPts val="0"/>
              </a:spcAft>
              <a:buClr>
                <a:schemeClr val="dk2"/>
              </a:buClr>
              <a:buSzPct val="100000"/>
              <a:buFont typeface="Arial"/>
              <a:buChar char="●"/>
            </a:pPr>
            <a:r>
              <a:rPr b="0" i="0" lang="en" sz="1800" u="none" cap="none" strike="noStrike">
                <a:solidFill>
                  <a:schemeClr val="dk2"/>
                </a:solidFill>
                <a:latin typeface="Arial"/>
                <a:ea typeface="Arial"/>
                <a:cs typeface="Arial"/>
                <a:sym typeface="Arial"/>
              </a:rPr>
              <a:t>What could can we expect to find on an S-type asteroid?</a:t>
            </a:r>
          </a:p>
          <a:p>
            <a:pPr indent="-228600" lvl="0" marL="457200" marR="0" rtl="0" algn="l">
              <a:lnSpc>
                <a:spcPct val="115000"/>
              </a:lnSpc>
              <a:spcBef>
                <a:spcPts val="1600"/>
              </a:spcBef>
              <a:spcAft>
                <a:spcPts val="0"/>
              </a:spcAft>
              <a:buClr>
                <a:schemeClr val="dk2"/>
              </a:buClr>
              <a:buSzPct val="100000"/>
              <a:buFont typeface="Arial"/>
              <a:buChar char="●"/>
            </a:pPr>
            <a:r>
              <a:rPr b="0" i="0" lang="en" sz="1800" u="none" cap="none" strike="noStrike">
                <a:solidFill>
                  <a:schemeClr val="dk2"/>
                </a:solidFill>
                <a:latin typeface="Arial"/>
                <a:ea typeface="Arial"/>
                <a:cs typeface="Arial"/>
                <a:sym typeface="Arial"/>
              </a:rPr>
              <a:t>What could we use those materials for? </a:t>
            </a:r>
          </a:p>
          <a:p>
            <a:pPr indent="-330200" lvl="0" marL="457200" marR="0" rtl="0" algn="l">
              <a:lnSpc>
                <a:spcPct val="115000"/>
              </a:lnSpc>
              <a:spcBef>
                <a:spcPts val="1600"/>
              </a:spcBef>
              <a:spcAft>
                <a:spcPts val="0"/>
              </a:spcAft>
              <a:buClr>
                <a:schemeClr val="dk2"/>
              </a:buClr>
              <a:buSzPct val="100000"/>
              <a:buFont typeface="Arial"/>
              <a:buChar char="●"/>
            </a:pPr>
            <a:r>
              <a:rPr b="0" i="0" lang="en" sz="1600" u="none" cap="none" strike="noStrike">
                <a:solidFill>
                  <a:schemeClr val="dk2"/>
                </a:solidFill>
                <a:latin typeface="Arial"/>
                <a:ea typeface="Arial"/>
                <a:cs typeface="Arial"/>
                <a:sym typeface="Arial"/>
              </a:rPr>
              <a:t>Suppose you could extract all valuable ores from the asteroid.  How much would those ores be worth?</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133" name="Shape 133"/>
          <p:cNvPicPr preferRelativeResize="0"/>
          <p:nvPr/>
        </p:nvPicPr>
        <p:blipFill rotWithShape="1">
          <a:blip r:embed="rId3">
            <a:alphaModFix/>
          </a:blip>
          <a:srcRect b="0" l="0" r="0" t="0"/>
          <a:stretch/>
        </p:blipFill>
        <p:spPr>
          <a:xfrm>
            <a:off x="5258250" y="739800"/>
            <a:ext cx="1762124" cy="1952624"/>
          </a:xfrm>
          <a:prstGeom prst="rect">
            <a:avLst/>
          </a:prstGeom>
          <a:noFill/>
          <a:ln>
            <a:noFill/>
          </a:ln>
        </p:spPr>
      </p:pic>
      <p:pic>
        <p:nvPicPr>
          <p:cNvPr id="134" name="Shape 134"/>
          <p:cNvPicPr preferRelativeResize="0"/>
          <p:nvPr/>
        </p:nvPicPr>
        <p:blipFill rotWithShape="1">
          <a:blip r:embed="rId4">
            <a:alphaModFix/>
          </a:blip>
          <a:srcRect b="0" l="0" r="0" t="0"/>
          <a:stretch/>
        </p:blipFill>
        <p:spPr>
          <a:xfrm>
            <a:off x="6028150" y="2857725"/>
            <a:ext cx="2562225" cy="1609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M-Type Asteroids</a:t>
            </a:r>
          </a:p>
        </p:txBody>
      </p:sp>
      <p:sp>
        <p:nvSpPr>
          <p:cNvPr id="140" name="Shape 14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Only 8% of the near-Earth asteroids so far discovered fall into a category called “M-type”.  M-type asteroids are made mostly of solid metal.  They form from the center of early planets, which are hot and contain lots of heavy elements.  As a result, M-type asteroids are very dense and often have a “melted” appearance due to the hot conditions under which they form.  M-type asteroids contain lots of pure iron and nickel, but also contain the highest concentrations of precious metals including platinum, palladium, gold, and ruthenium of any asteroid type.  In addition, M-type asteroids contain far higher concentrations of these metals than are found on Earth.  If you found part of an M-type asteroid that had fallen to Earth as a meteorite, you would instantly know that it was not from Earth.  The picture below shows such a meteorite – if you picked it up, it would feel as heavy as an anvil!</a:t>
            </a:r>
          </a:p>
          <a:p>
            <a:pPr lvl="0">
              <a:lnSpc>
                <a:spcPct val="100000"/>
              </a:lnSpc>
              <a:spcBef>
                <a:spcPts val="0"/>
              </a:spcBef>
              <a:spcAft>
                <a:spcPts val="0"/>
              </a:spcAft>
              <a:buClr>
                <a:schemeClr val="dk1"/>
              </a:buClr>
              <a:buSzPct val="91666"/>
              <a:buFont typeface="Arial"/>
              <a:buNone/>
            </a:pPr>
            <a:r>
              <a:t/>
            </a:r>
            <a:endParaRPr sz="1200">
              <a:solidFill>
                <a:schemeClr val="dk1"/>
              </a:solidFill>
              <a:latin typeface="Liberation Serif"/>
              <a:ea typeface="Liberation Serif"/>
              <a:cs typeface="Liberation Serif"/>
              <a:sym typeface="Liberation Serif"/>
            </a:endParaRPr>
          </a:p>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M-type asteroids are most common in the middle region of the asteroid belt between Mars and Jupiter, .  Examples of M-type asteroids that have been studied in depth include (6178) 1986 DA, which was first observed using a ground-based telescope in 1986 but has since been studied in more detail using a space-based telescope, the Wide-Field Infrared Survey Explorer.  </a:t>
            </a:r>
          </a:p>
          <a:p>
            <a:pPr lvl="0">
              <a:spcBef>
                <a:spcPts val="0"/>
              </a:spcBef>
              <a:buNone/>
            </a:pPr>
            <a:r>
              <a:t/>
            </a:r>
            <a:endParaRPr/>
          </a:p>
        </p:txBody>
      </p:sp>
      <p:pic>
        <p:nvPicPr>
          <p:cNvPr id="141" name="Shape 141"/>
          <p:cNvPicPr preferRelativeResize="0"/>
          <p:nvPr/>
        </p:nvPicPr>
        <p:blipFill>
          <a:blip r:embed="rId3">
            <a:alphaModFix/>
          </a:blip>
          <a:stretch>
            <a:fillRect/>
          </a:stretch>
        </p:blipFill>
        <p:spPr>
          <a:xfrm>
            <a:off x="2023725" y="3520800"/>
            <a:ext cx="2061124" cy="1489725"/>
          </a:xfrm>
          <a:prstGeom prst="rect">
            <a:avLst/>
          </a:prstGeom>
          <a:noFill/>
          <a:ln>
            <a:noFill/>
          </a:ln>
        </p:spPr>
      </p:pic>
      <p:sp>
        <p:nvSpPr>
          <p:cNvPr id="142" name="Shape 142"/>
          <p:cNvSpPr txBox="1"/>
          <p:nvPr/>
        </p:nvSpPr>
        <p:spPr>
          <a:xfrm>
            <a:off x="4084850" y="4320125"/>
            <a:ext cx="3536700" cy="572700"/>
          </a:xfrm>
          <a:prstGeom prst="rect">
            <a:avLst/>
          </a:prstGeom>
          <a:noFill/>
          <a:ln>
            <a:noFill/>
          </a:ln>
        </p:spPr>
        <p:txBody>
          <a:bodyPr anchorCtr="0" anchor="ctr" bIns="91425" lIns="91425" rIns="91425" tIns="91425">
            <a:noAutofit/>
          </a:bodyPr>
          <a:lstStyle/>
          <a:p>
            <a:pPr lvl="0" rtl="0">
              <a:spcBef>
                <a:spcPts val="0"/>
              </a:spcBef>
              <a:buNone/>
            </a:pPr>
            <a:r>
              <a:rPr lang="en" sz="1100">
                <a:solidFill>
                  <a:schemeClr val="dk1"/>
                </a:solidFill>
                <a:latin typeface="Liberation Serif"/>
                <a:ea typeface="Liberation Serif"/>
                <a:cs typeface="Liberation Serif"/>
                <a:sym typeface="Liberation Serif"/>
              </a:rPr>
              <a:t>An M-type meteorite found on Earth.  Note the “melted” appearance.</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M-Type Asteroids</a:t>
            </a:r>
          </a:p>
        </p:txBody>
      </p:sp>
      <p:graphicFrame>
        <p:nvGraphicFramePr>
          <p:cNvPr id="148" name="Shape 148"/>
          <p:cNvGraphicFramePr/>
          <p:nvPr/>
        </p:nvGraphicFramePr>
        <p:xfrm>
          <a:off x="744675" y="1774925"/>
          <a:ext cx="3000000" cy="3000000"/>
        </p:xfrm>
        <a:graphic>
          <a:graphicData uri="http://schemas.openxmlformats.org/drawingml/2006/table">
            <a:tbl>
              <a:tblPr bandCol="1" bandRow="1">
                <a:noFill/>
                <a:tableStyleId>{E032567B-B6D6-4D82-A969-1E7EEB3C173E}</a:tableStyleId>
              </a:tblPr>
              <a:tblGrid>
                <a:gridCol w="768925"/>
                <a:gridCol w="915625"/>
                <a:gridCol w="950325"/>
                <a:gridCol w="996275"/>
                <a:gridCol w="1086500"/>
                <a:gridCol w="987900"/>
                <a:gridCol w="890675"/>
              </a:tblGrid>
              <a:tr h="12700">
                <a:tc>
                  <a:txBody>
                    <a:bodyPr>
                      <a:noAutofit/>
                    </a:bodyPr>
                    <a:lstStyle/>
                    <a:p>
                      <a:pPr lvl="0" rtl="0">
                        <a:spcBef>
                          <a:spcPts val="0"/>
                        </a:spcBef>
                        <a:buNone/>
                      </a:pPr>
                      <a:r>
                        <a:rPr lang="en" sz="1100">
                          <a:latin typeface="Liberation Serif"/>
                          <a:ea typeface="Liberation Serif"/>
                          <a:cs typeface="Liberation Serif"/>
                          <a:sym typeface="Liberation Serif"/>
                        </a:rPr>
                        <a:t>Iron (Fe)</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Nickel (Ni)</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Carbon (C)</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Cobalt (Co)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Water (H</a:t>
                      </a:r>
                      <a:r>
                        <a:rPr baseline="-25000" lang="en" sz="1100">
                          <a:latin typeface="Liberation Serif"/>
                          <a:ea typeface="Liberation Serif"/>
                          <a:cs typeface="Liberation Serif"/>
                          <a:sym typeface="Liberation Serif"/>
                        </a:rPr>
                        <a:t>2</a:t>
                      </a:r>
                      <a:r>
                        <a:rPr lang="en" sz="1100">
                          <a:latin typeface="Liberation Serif"/>
                          <a:ea typeface="Liberation Serif"/>
                          <a:cs typeface="Liberation Serif"/>
                          <a:sym typeface="Liberation Serif"/>
                        </a:rPr>
                        <a:t>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Platinum (Pt)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Other</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83%</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12%</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1.4%</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0.5%</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marR="0" rtl="0">
                        <a:spcBef>
                          <a:spcPts val="0"/>
                        </a:spcBef>
                        <a:buNone/>
                      </a:pPr>
                      <a:r>
                        <a:rPr lang="en" sz="1200">
                          <a:latin typeface="Liberation Serif"/>
                          <a:ea typeface="Liberation Serif"/>
                          <a:cs typeface="Liberation Serif"/>
                          <a:sym typeface="Liberation Serif"/>
                        </a:rPr>
                        <a:t>2.1%</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bl>
          </a:graphicData>
        </a:graphic>
      </p:graphicFrame>
      <p:graphicFrame>
        <p:nvGraphicFramePr>
          <p:cNvPr id="149" name="Shape 149"/>
          <p:cNvGraphicFramePr/>
          <p:nvPr/>
        </p:nvGraphicFramePr>
        <p:xfrm>
          <a:off x="1292675" y="3630600"/>
          <a:ext cx="3000000" cy="3000000"/>
        </p:xfrm>
        <a:graphic>
          <a:graphicData uri="http://schemas.openxmlformats.org/drawingml/2006/table">
            <a:tbl>
              <a:tblPr bandCol="1" bandRow="1">
                <a:noFill/>
                <a:tableStyleId>{E032567B-B6D6-4D82-A969-1E7EEB3C173E}</a:tableStyleId>
              </a:tblPr>
              <a:tblGrid>
                <a:gridCol w="3166100"/>
                <a:gridCol w="3166100"/>
              </a:tblGrid>
              <a:tr h="12700">
                <a:tc>
                  <a:txBody>
                    <a:bodyPr>
                      <a:noAutofit/>
                    </a:bodyPr>
                    <a:lstStyle/>
                    <a:p>
                      <a:pPr lvl="0" rtl="0" algn="ctr">
                        <a:spcBef>
                          <a:spcPts val="0"/>
                        </a:spcBef>
                        <a:buNone/>
                      </a:pPr>
                      <a:r>
                        <a:rPr b="1" lang="en" sz="1200">
                          <a:latin typeface="Liberation Serif"/>
                          <a:ea typeface="Liberation Serif"/>
                          <a:cs typeface="Liberation Serif"/>
                          <a:sym typeface="Liberation Serif"/>
                        </a:rPr>
                        <a:t>Material</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lgn="ctr">
                        <a:spcBef>
                          <a:spcPts val="0"/>
                        </a:spcBef>
                        <a:buNone/>
                      </a:pPr>
                      <a:r>
                        <a:rPr b="1" lang="en" sz="1200">
                          <a:latin typeface="Liberation Serif"/>
                          <a:ea typeface="Liberation Serif"/>
                          <a:cs typeface="Liberation Serif"/>
                          <a:sym typeface="Liberation Serif"/>
                        </a:rPr>
                        <a:t>Value ($ per ton)</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Iron</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$40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Nickel</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$8,710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Cobalt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$20,420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Water</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$3,800,000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Platinum</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$29,900,000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bl>
          </a:graphicData>
        </a:graphic>
      </p:graphicFrame>
      <p:sp>
        <p:nvSpPr>
          <p:cNvPr id="150" name="Shape 150"/>
          <p:cNvSpPr txBox="1"/>
          <p:nvPr/>
        </p:nvSpPr>
        <p:spPr>
          <a:xfrm>
            <a:off x="311700" y="2432362"/>
            <a:ext cx="8520600" cy="1085700"/>
          </a:xfrm>
          <a:prstGeom prst="rect">
            <a:avLst/>
          </a:prstGeom>
          <a:noFill/>
          <a:ln>
            <a:noFill/>
          </a:ln>
        </p:spPr>
        <p:txBody>
          <a:bodyPr anchorCtr="0" anchor="ctr" bIns="91425" lIns="91425" rIns="91425" tIns="91425">
            <a:noAutofit/>
          </a:bodyPr>
          <a:lstStyle/>
          <a:p>
            <a:pPr lvl="0" rtl="0">
              <a:spcBef>
                <a:spcPts val="0"/>
              </a:spcBef>
              <a:buNone/>
            </a:pPr>
            <a:r>
              <a:t/>
            </a:r>
            <a:endParaRPr sz="1200">
              <a:latin typeface="Liberation Serif"/>
              <a:ea typeface="Liberation Serif"/>
              <a:cs typeface="Liberation Serif"/>
              <a:sym typeface="Liberation Serif"/>
            </a:endParaRPr>
          </a:p>
          <a:p>
            <a:pPr lvl="0" rtl="0">
              <a:spcBef>
                <a:spcPts val="0"/>
              </a:spcBef>
              <a:buNone/>
            </a:pPr>
            <a:r>
              <a:rPr lang="en" sz="1200">
                <a:latin typeface="Liberation Serif"/>
                <a:ea typeface="Liberation Serif"/>
                <a:cs typeface="Liberation Serif"/>
                <a:sym typeface="Liberation Serif"/>
              </a:rPr>
              <a:t>The value of mining different asteroid materials depends on several factors.  First, it depends on how available the material is on Earth.  Materials that are more common on Earth are worth less when mined from asteroids.  Second, value depends on how much it costs to transport the mined material from the asteroid back to Earth.  Finally, certain materials have higher value because they are useful for other purposes in space but are rare there (like water).</a:t>
            </a:r>
          </a:p>
          <a:p>
            <a:pPr lvl="0" rtl="0">
              <a:spcBef>
                <a:spcPts val="0"/>
              </a:spcBef>
              <a:buNone/>
            </a:pPr>
            <a:r>
              <a:t/>
            </a:r>
            <a:endParaRPr sz="1200">
              <a:latin typeface="Liberation Serif"/>
              <a:ea typeface="Liberation Serif"/>
              <a:cs typeface="Liberation Serif"/>
              <a:sym typeface="Liberation Serif"/>
            </a:endParaRPr>
          </a:p>
        </p:txBody>
      </p:sp>
      <p:sp>
        <p:nvSpPr>
          <p:cNvPr id="151" name="Shape 151"/>
          <p:cNvSpPr txBox="1"/>
          <p:nvPr/>
        </p:nvSpPr>
        <p:spPr>
          <a:xfrm>
            <a:off x="311700" y="1251125"/>
            <a:ext cx="8520600" cy="523800"/>
          </a:xfrm>
          <a:prstGeom prst="rect">
            <a:avLst/>
          </a:prstGeom>
          <a:noFill/>
          <a:ln>
            <a:noFill/>
          </a:ln>
        </p:spPr>
        <p:txBody>
          <a:bodyPr anchorCtr="0" anchor="ctr" bIns="91425" lIns="91425" rIns="91425" tIns="91425">
            <a:noAutofit/>
          </a:bodyPr>
          <a:lstStyle/>
          <a:p>
            <a:pPr lvl="0" rtl="0">
              <a:spcBef>
                <a:spcPts val="0"/>
              </a:spcBef>
              <a:buNone/>
            </a:pPr>
            <a:r>
              <a:rPr lang="en" sz="1200">
                <a:solidFill>
                  <a:schemeClr val="dk1"/>
                </a:solidFill>
                <a:latin typeface="Liberation Serif"/>
                <a:ea typeface="Liberation Serif"/>
                <a:cs typeface="Liberation Serif"/>
                <a:sym typeface="Liberation Serif"/>
              </a:rPr>
              <a:t>Example Composition of a M-type asteroid</a:t>
            </a:r>
            <a:r>
              <a:rPr lang="en" sz="1100">
                <a:solidFill>
                  <a:schemeClr val="dk1"/>
                </a:solidFill>
                <a:latin typeface="Liberation Serif"/>
                <a:ea typeface="Liberation Serif"/>
                <a:cs typeface="Liberation Serif"/>
                <a:sym typeface="Liberation Serif"/>
              </a:rPr>
              <a:t> (% by mass)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sp>
        <p:nvSpPr>
          <p:cNvPr id="156" name="Shape 156"/>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M-type asteroids</a:t>
            </a:r>
          </a:p>
        </p:txBody>
      </p:sp>
      <p:sp>
        <p:nvSpPr>
          <p:cNvPr id="157" name="Shape 157"/>
          <p:cNvSpPr txBox="1"/>
          <p:nvPr>
            <p:ph idx="1" type="body"/>
          </p:nvPr>
        </p:nvSpPr>
        <p:spPr>
          <a:xfrm>
            <a:off x="311700" y="1152475"/>
            <a:ext cx="4257000"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1600"/>
              </a:spcBef>
              <a:spcAft>
                <a:spcPts val="0"/>
              </a:spcAft>
              <a:buClr>
                <a:schemeClr val="dk2"/>
              </a:buClr>
              <a:buSzPct val="25000"/>
              <a:buFont typeface="Arial"/>
              <a:buNone/>
            </a:pPr>
            <a:r>
              <a:rPr lang="en"/>
              <a:t>S</a:t>
            </a:r>
            <a:r>
              <a:rPr b="0" i="0" lang="en" sz="1800" u="none" cap="none" strike="noStrike">
                <a:solidFill>
                  <a:schemeClr val="dk2"/>
                </a:solidFill>
                <a:latin typeface="Arial"/>
                <a:ea typeface="Arial"/>
                <a:cs typeface="Arial"/>
                <a:sym typeface="Arial"/>
              </a:rPr>
              <a:t>ummarize key insights and answer these questions:</a:t>
            </a:r>
          </a:p>
          <a:p>
            <a:pPr indent="-228600" lvl="0" marL="457200" marR="0" rtl="0" algn="l">
              <a:lnSpc>
                <a:spcPct val="115000"/>
              </a:lnSpc>
              <a:spcBef>
                <a:spcPts val="1600"/>
              </a:spcBef>
              <a:spcAft>
                <a:spcPts val="0"/>
              </a:spcAft>
              <a:buClr>
                <a:schemeClr val="dk2"/>
              </a:buClr>
              <a:buSzPct val="100000"/>
              <a:buFont typeface="Arial"/>
              <a:buChar char="●"/>
            </a:pPr>
            <a:r>
              <a:rPr b="0" i="0" lang="en" sz="1800" u="none" cap="none" strike="noStrike">
                <a:solidFill>
                  <a:schemeClr val="dk2"/>
                </a:solidFill>
                <a:latin typeface="Arial"/>
                <a:ea typeface="Arial"/>
                <a:cs typeface="Arial"/>
                <a:sym typeface="Arial"/>
              </a:rPr>
              <a:t>What could can we expect to find on an M-type asteroid?</a:t>
            </a:r>
          </a:p>
          <a:p>
            <a:pPr indent="-228600" lvl="0" marL="457200" marR="0" rtl="0" algn="l">
              <a:lnSpc>
                <a:spcPct val="115000"/>
              </a:lnSpc>
              <a:spcBef>
                <a:spcPts val="1600"/>
              </a:spcBef>
              <a:spcAft>
                <a:spcPts val="0"/>
              </a:spcAft>
              <a:buClr>
                <a:schemeClr val="dk2"/>
              </a:buClr>
              <a:buSzPct val="100000"/>
              <a:buFont typeface="Arial"/>
              <a:buChar char="●"/>
            </a:pPr>
            <a:r>
              <a:rPr b="0" i="0" lang="en" sz="1800" u="none" cap="none" strike="noStrike">
                <a:solidFill>
                  <a:schemeClr val="dk2"/>
                </a:solidFill>
                <a:latin typeface="Arial"/>
                <a:ea typeface="Arial"/>
                <a:cs typeface="Arial"/>
                <a:sym typeface="Arial"/>
              </a:rPr>
              <a:t>What could we use those materials for? </a:t>
            </a:r>
          </a:p>
          <a:p>
            <a:pPr indent="-330200" lvl="0" marL="457200" marR="0" rtl="0" algn="l">
              <a:lnSpc>
                <a:spcPct val="115000"/>
              </a:lnSpc>
              <a:spcBef>
                <a:spcPts val="1600"/>
              </a:spcBef>
              <a:spcAft>
                <a:spcPts val="0"/>
              </a:spcAft>
              <a:buClr>
                <a:schemeClr val="dk2"/>
              </a:buClr>
              <a:buSzPct val="100000"/>
              <a:buFont typeface="Arial"/>
              <a:buChar char="●"/>
            </a:pPr>
            <a:r>
              <a:rPr b="0" i="0" lang="en" sz="1600" u="none" cap="none" strike="noStrike">
                <a:solidFill>
                  <a:schemeClr val="dk2"/>
                </a:solidFill>
                <a:latin typeface="Arial"/>
                <a:ea typeface="Arial"/>
                <a:cs typeface="Arial"/>
                <a:sym typeface="Arial"/>
              </a:rPr>
              <a:t>Suppose you could extract all valuable ores from the asteroid.  How much would those ores be worth?</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158" name="Shape 158"/>
          <p:cNvPicPr preferRelativeResize="0"/>
          <p:nvPr/>
        </p:nvPicPr>
        <p:blipFill rotWithShape="1">
          <a:blip r:embed="rId3">
            <a:alphaModFix/>
          </a:blip>
          <a:srcRect b="0" l="0" r="0" t="0"/>
          <a:stretch/>
        </p:blipFill>
        <p:spPr>
          <a:xfrm>
            <a:off x="5282625" y="1622675"/>
            <a:ext cx="2886074" cy="20859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sp>
        <p:nvSpPr>
          <p:cNvPr id="163" name="Shape 163"/>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In our model...</a:t>
            </a:r>
          </a:p>
        </p:txBody>
      </p:sp>
      <p:graphicFrame>
        <p:nvGraphicFramePr>
          <p:cNvPr id="164" name="Shape 164"/>
          <p:cNvGraphicFramePr/>
          <p:nvPr/>
        </p:nvGraphicFramePr>
        <p:xfrm>
          <a:off x="1394750" y="1334600"/>
          <a:ext cx="3000000" cy="3000000"/>
        </p:xfrm>
        <a:graphic>
          <a:graphicData uri="http://schemas.openxmlformats.org/drawingml/2006/table">
            <a:tbl>
              <a:tblPr>
                <a:noFill/>
                <a:tableStyleId>{0EEAE4DD-FEAA-41C6-A2DF-F9AD06D1E79D}</a:tableStyleId>
              </a:tblPr>
              <a:tblGrid>
                <a:gridCol w="1012275"/>
                <a:gridCol w="1308625"/>
                <a:gridCol w="1272675"/>
                <a:gridCol w="898825"/>
                <a:gridCol w="1070300"/>
                <a:gridCol w="1248925"/>
              </a:tblGrid>
              <a:tr h="381000">
                <a:tc rowSpan="2">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Ore</a:t>
                      </a:r>
                    </a:p>
                  </a:txBody>
                  <a:tcPr marT="91425" marB="91425" marR="91425" marL="91425">
                    <a:solidFill>
                      <a:srgbClr val="B6D7A8"/>
                    </a:solidFill>
                  </a:tcPr>
                </a:tc>
                <a:tc rowSpan="2">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In our model</a:t>
                      </a:r>
                    </a:p>
                  </a:txBody>
                  <a:tcPr marT="91425" marB="91425" marR="91425" marL="91425">
                    <a:solidFill>
                      <a:srgbClr val="B6D7A8"/>
                    </a:solidFill>
                  </a:tcPr>
                </a:tc>
                <a:tc rowSpan="2">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Value per unit in model</a:t>
                      </a:r>
                    </a:p>
                  </a:txBody>
                  <a:tcPr marT="91425" marB="91425" marR="91425" marL="91425">
                    <a:solidFill>
                      <a:srgbClr val="B6D7A8"/>
                    </a:solidFill>
                  </a:tcPr>
                </a:tc>
                <a:tc gridSpan="3">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Approximate number found in asteroid</a:t>
                      </a:r>
                    </a:p>
                  </a:txBody>
                  <a:tcPr marT="91425" marB="91425" marR="91425" marL="91425">
                    <a:solidFill>
                      <a:srgbClr val="B6D7A8"/>
                    </a:solidFill>
                  </a:tcPr>
                </a:tc>
                <a:tc hMerge="1"/>
                <a:tc hMerge="1"/>
              </a:tr>
              <a:tr h="381000">
                <a:tc vMerge="1"/>
                <a:tc vMerge="1"/>
                <a:tc vMerge="1"/>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C</a:t>
                      </a:r>
                    </a:p>
                  </a:txBody>
                  <a:tcPr marT="91425" marB="91425" marR="91425" marL="91425">
                    <a:solidFill>
                      <a:srgbClr val="B6D7A8"/>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S</a:t>
                      </a:r>
                    </a:p>
                  </a:txBody>
                  <a:tcPr marT="91425" marB="91425" marR="91425" marL="91425">
                    <a:solidFill>
                      <a:srgbClr val="B6D7A8"/>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M</a:t>
                      </a:r>
                    </a:p>
                  </a:txBody>
                  <a:tcPr marT="91425" marB="91425" marR="91425" marL="91425">
                    <a:solidFill>
                      <a:srgbClr val="B6D7A8"/>
                    </a:solidFill>
                  </a:tcPr>
                </a:tc>
              </a:tr>
              <a:tr h="396200">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Iron</a:t>
                      </a:r>
                    </a:p>
                  </a:txBody>
                  <a:tcPr marT="91425" marB="91425" marR="91425" marL="91425">
                    <a:solidFill>
                      <a:srgbClr val="FFFFFF"/>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rubber bands</a:t>
                      </a:r>
                    </a:p>
                  </a:txBody>
                  <a:tcPr marT="91425" marB="91425" marR="91425" marL="91425">
                    <a:solidFill>
                      <a:srgbClr val="FFFFFF"/>
                    </a:solidFill>
                  </a:tcPr>
                </a:tc>
                <a:tc>
                  <a:txBody>
                    <a:bodyPr>
                      <a:noAutofit/>
                    </a:bodyPr>
                    <a:lstStyle/>
                    <a:p>
                      <a:pPr indent="0" lvl="0" marL="0" marR="0" rtl="0" algn="r">
                        <a:lnSpc>
                          <a:spcPct val="100000"/>
                        </a:lnSpc>
                        <a:spcBef>
                          <a:spcPts val="0"/>
                        </a:spcBef>
                        <a:spcAft>
                          <a:spcPts val="0"/>
                        </a:spcAft>
                        <a:buClr>
                          <a:srgbClr val="000000"/>
                        </a:buClr>
                        <a:buSzPct val="25000"/>
                        <a:buFont typeface="Arial"/>
                        <a:buNone/>
                      </a:pPr>
                      <a:r>
                        <a:rPr lang="en" sz="1200" u="none" cap="none" strike="noStrike"/>
                        <a:t>$20,000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50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200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400</a:t>
                      </a:r>
                    </a:p>
                  </a:txBody>
                  <a:tcPr marT="91425" marB="91425" marR="91425" marL="91425"/>
                </a:tc>
              </a:tr>
              <a:tr h="396200">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Platinum</a:t>
                      </a:r>
                    </a:p>
                  </a:txBody>
                  <a:tcPr marT="91425" marB="91425" marR="91425" marL="91425">
                    <a:solidFill>
                      <a:srgbClr val="FFFFFF"/>
                    </a:solidFill>
                  </a:tcPr>
                </a:tc>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metallic ball bearings</a:t>
                      </a:r>
                    </a:p>
                  </a:txBody>
                  <a:tcPr marT="91425" marB="91425" marR="91425" marL="91425">
                    <a:solidFill>
                      <a:srgbClr val="FFFFFF"/>
                    </a:solidFill>
                  </a:tcPr>
                </a:tc>
                <a:tc>
                  <a:txBody>
                    <a:bodyPr>
                      <a:noAutofit/>
                    </a:bodyPr>
                    <a:lstStyle/>
                    <a:p>
                      <a:pPr indent="0" lvl="0" marL="0" marR="0" rtl="0" algn="r">
                        <a:lnSpc>
                          <a:spcPct val="100000"/>
                        </a:lnSpc>
                        <a:spcBef>
                          <a:spcPts val="0"/>
                        </a:spcBef>
                        <a:spcAft>
                          <a:spcPts val="0"/>
                        </a:spcAft>
                        <a:buClr>
                          <a:srgbClr val="000000"/>
                        </a:buClr>
                        <a:buSzPct val="25000"/>
                        <a:buFont typeface="Arial"/>
                        <a:buNone/>
                      </a:pPr>
                      <a:r>
                        <a:rPr lang="en" sz="1200" u="none" cap="none" strike="noStrike"/>
                        <a:t>$149,500,000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10</a:t>
                      </a:r>
                    </a:p>
                  </a:txBody>
                  <a:tcPr marT="91425" marB="91425" marR="91425" marL="91425"/>
                </a:tc>
              </a:tr>
              <a:tr h="396200">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Nickel</a:t>
                      </a:r>
                    </a:p>
                  </a:txBody>
                  <a:tcPr marT="91425" marB="91425" marR="91425" marL="91425">
                    <a:solidFill>
                      <a:srgbClr val="FFFFFF"/>
                    </a:solidFill>
                  </a:tcPr>
                </a:tc>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pieces of macaroni</a:t>
                      </a:r>
                    </a:p>
                  </a:txBody>
                  <a:tcPr marT="91425" marB="91425" marR="91425" marL="91425">
                    <a:solidFill>
                      <a:srgbClr val="FFFFFF"/>
                    </a:solidFill>
                  </a:tcPr>
                </a:tc>
                <a:tc>
                  <a:txBody>
                    <a:bodyPr>
                      <a:noAutofit/>
                    </a:bodyPr>
                    <a:lstStyle/>
                    <a:p>
                      <a:pPr indent="0" lvl="0" marL="0" marR="0" rtl="0" algn="r">
                        <a:lnSpc>
                          <a:spcPct val="100000"/>
                        </a:lnSpc>
                        <a:spcBef>
                          <a:spcPts val="0"/>
                        </a:spcBef>
                        <a:spcAft>
                          <a:spcPts val="0"/>
                        </a:spcAft>
                        <a:buClr>
                          <a:srgbClr val="000000"/>
                        </a:buClr>
                        <a:buSzPct val="25000"/>
                        <a:buFont typeface="Arial"/>
                        <a:buNone/>
                      </a:pPr>
                      <a:r>
                        <a:rPr lang="en" sz="1200" u="none" cap="none" strike="noStrike"/>
                        <a:t>$20,420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8</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16</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60</a:t>
                      </a:r>
                    </a:p>
                  </a:txBody>
                  <a:tcPr marT="91425" marB="91425" marR="91425" marL="91425"/>
                </a:tc>
              </a:tr>
              <a:tr h="396200">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Cobalt</a:t>
                      </a:r>
                    </a:p>
                  </a:txBody>
                  <a:tcPr marT="91425" marB="91425" marR="91425" marL="91425">
                    <a:solidFill>
                      <a:srgbClr val="FFFFFF"/>
                    </a:solidFill>
                  </a:tcPr>
                </a:tc>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paper clips</a:t>
                      </a:r>
                    </a:p>
                  </a:txBody>
                  <a:tcPr marT="91425" marB="91425" marR="91425" marL="91425">
                    <a:solidFill>
                      <a:srgbClr val="FFFFFF"/>
                    </a:solidFill>
                  </a:tcPr>
                </a:tc>
                <a:tc>
                  <a:txBody>
                    <a:bodyPr>
                      <a:noAutofit/>
                    </a:bodyPr>
                    <a:lstStyle/>
                    <a:p>
                      <a:pPr indent="0" lvl="0" marL="0" marR="0" rtl="0" algn="r">
                        <a:lnSpc>
                          <a:spcPct val="100000"/>
                        </a:lnSpc>
                        <a:spcBef>
                          <a:spcPts val="0"/>
                        </a:spcBef>
                        <a:spcAft>
                          <a:spcPts val="0"/>
                        </a:spcAft>
                        <a:buClr>
                          <a:srgbClr val="000000"/>
                        </a:buClr>
                        <a:buSzPct val="25000"/>
                        <a:buFont typeface="Arial"/>
                        <a:buNone/>
                      </a:pPr>
                      <a:r>
                        <a:rPr lang="en" sz="1200" u="none" cap="none" strike="noStrike"/>
                        <a:t>$102,100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40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2</a:t>
                      </a:r>
                    </a:p>
                  </a:txBody>
                  <a:tcPr marT="91425" marB="91425" marR="91425" marL="91425"/>
                </a:tc>
              </a:tr>
              <a:tr h="396200">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Water</a:t>
                      </a:r>
                    </a:p>
                  </a:txBody>
                  <a:tcPr marT="91425" marB="91425" marR="91425" marL="91425">
                    <a:solidFill>
                      <a:srgbClr val="FFFFFF"/>
                    </a:solidFill>
                  </a:tcPr>
                </a:tc>
                <a:tc>
                  <a:txBody>
                    <a:bodyPr>
                      <a:noAutofit/>
                    </a:bodyPr>
                    <a:lstStyle/>
                    <a:p>
                      <a:pPr indent="0" lvl="0" marL="0" marR="0" rtl="0" algn="l">
                        <a:lnSpc>
                          <a:spcPct val="100000"/>
                        </a:lnSpc>
                        <a:spcBef>
                          <a:spcPts val="0"/>
                        </a:spcBef>
                        <a:spcAft>
                          <a:spcPts val="0"/>
                        </a:spcAft>
                        <a:buClr>
                          <a:schemeClr val="dk1"/>
                        </a:buClr>
                        <a:buSzPct val="25000"/>
                        <a:buFont typeface="Arial"/>
                        <a:buNone/>
                      </a:pPr>
                      <a:r>
                        <a:rPr lang="en" sz="1200" u="none" cap="none" strike="noStrike">
                          <a:solidFill>
                            <a:schemeClr val="dk1"/>
                          </a:solidFill>
                        </a:rPr>
                        <a:t>foam</a:t>
                      </a:r>
                    </a:p>
                  </a:txBody>
                  <a:tcPr marT="91425" marB="91425" marR="91425" marL="91425">
                    <a:solidFill>
                      <a:srgbClr val="FFFFFF"/>
                    </a:solidFill>
                  </a:tcPr>
                </a:tc>
                <a:tc>
                  <a:txBody>
                    <a:bodyPr>
                      <a:noAutofit/>
                    </a:bodyPr>
                    <a:lstStyle/>
                    <a:p>
                      <a:pPr indent="0" lvl="0" marL="0" marR="0" rtl="0" algn="r">
                        <a:lnSpc>
                          <a:spcPct val="100000"/>
                        </a:lnSpc>
                        <a:spcBef>
                          <a:spcPts val="0"/>
                        </a:spcBef>
                        <a:spcAft>
                          <a:spcPts val="0"/>
                        </a:spcAft>
                        <a:buClr>
                          <a:srgbClr val="000000"/>
                        </a:buClr>
                        <a:buSzPct val="25000"/>
                        <a:buFont typeface="Arial"/>
                        <a:buNone/>
                      </a:pPr>
                      <a:r>
                        <a:rPr lang="en" sz="1200" u="none" cap="none" strike="noStrike"/>
                        <a:t>$19,000,000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20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30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200" u="none" cap="none" strike="noStrike"/>
                        <a:t>0</a:t>
                      </a: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In our model...</a:t>
            </a:r>
          </a:p>
        </p:txBody>
      </p:sp>
      <p:graphicFrame>
        <p:nvGraphicFramePr>
          <p:cNvPr id="170" name="Shape 170"/>
          <p:cNvGraphicFramePr/>
          <p:nvPr/>
        </p:nvGraphicFramePr>
        <p:xfrm>
          <a:off x="984600" y="1142475"/>
          <a:ext cx="3000000" cy="3000000"/>
        </p:xfrm>
        <a:graphic>
          <a:graphicData uri="http://schemas.openxmlformats.org/drawingml/2006/table">
            <a:tbl>
              <a:tblPr>
                <a:noFill/>
                <a:tableStyleId>{0EEAE4DD-FEAA-41C6-A2DF-F9AD06D1E79D}</a:tableStyleId>
              </a:tblPr>
              <a:tblGrid>
                <a:gridCol w="1154675"/>
                <a:gridCol w="1154675"/>
              </a:tblGrid>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Asteroid</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type</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2</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M</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3</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4</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5</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6</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7</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8</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9</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C</a:t>
                      </a:r>
                    </a:p>
                  </a:txBody>
                  <a:tcPr marT="91425" marB="91425" marR="91425" marL="91425"/>
                </a:tc>
              </a:tr>
            </a:tbl>
          </a:graphicData>
        </a:graphic>
      </p:graphicFrame>
      <p:graphicFrame>
        <p:nvGraphicFramePr>
          <p:cNvPr id="171" name="Shape 171"/>
          <p:cNvGraphicFramePr/>
          <p:nvPr/>
        </p:nvGraphicFramePr>
        <p:xfrm>
          <a:off x="3714050" y="1142475"/>
          <a:ext cx="3000000" cy="3000000"/>
        </p:xfrm>
        <a:graphic>
          <a:graphicData uri="http://schemas.openxmlformats.org/drawingml/2006/table">
            <a:tbl>
              <a:tblPr>
                <a:noFill/>
                <a:tableStyleId>{0EEAE4DD-FEAA-41C6-A2DF-F9AD06D1E79D}</a:tableStyleId>
              </a:tblPr>
              <a:tblGrid>
                <a:gridCol w="1154675"/>
                <a:gridCol w="1154675"/>
              </a:tblGrid>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Asteroid</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400" u="none" cap="none" strike="noStrike"/>
                        <a:t>type</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11</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12</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13</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14</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15</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16</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17</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18</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S</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19</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lang="en" sz="1000" u="none" cap="none" strike="noStrike"/>
                        <a:t>M</a:t>
                      </a:r>
                    </a:p>
                  </a:txBody>
                  <a:tcPr marT="91425" marB="91425" marR="91425" marL="91425"/>
                </a:tc>
              </a:tr>
              <a:tr h="319525">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lang="en" sz="1000" u="none" cap="none" strike="noStrike"/>
                        <a:t>20</a:t>
                      </a:r>
                    </a:p>
                  </a:txBody>
                  <a:tcPr marT="91425" marB="91425" marR="91425" marL="91425"/>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t/>
                      </a:r>
                      <a:endParaRPr sz="1000" u="none" cap="none" strike="noStrike"/>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pic>
        <p:nvPicPr>
          <p:cNvPr id="61" name="Shape 61"/>
          <p:cNvPicPr preferRelativeResize="0"/>
          <p:nvPr/>
        </p:nvPicPr>
        <p:blipFill rotWithShape="1">
          <a:blip r:embed="rId3">
            <a:alphaModFix amt="21000"/>
          </a:blip>
          <a:srcRect b="0" l="0" r="0" t="0"/>
          <a:stretch/>
        </p:blipFill>
        <p:spPr>
          <a:xfrm>
            <a:off x="0" y="0"/>
            <a:ext cx="9143998" cy="5143499"/>
          </a:xfrm>
          <a:prstGeom prst="rect">
            <a:avLst/>
          </a:prstGeom>
          <a:noFill/>
          <a:ln>
            <a:noFill/>
          </a:ln>
        </p:spPr>
      </p:pic>
      <p:sp>
        <p:nvSpPr>
          <p:cNvPr id="62" name="Shape 62"/>
          <p:cNvSpPr txBox="1"/>
          <p:nvPr>
            <p:ph type="title"/>
          </p:nvPr>
        </p:nvSpPr>
        <p:spPr>
          <a:xfrm>
            <a:off x="2297250" y="416025"/>
            <a:ext cx="4549498"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What is an Asteroid?</a:t>
            </a:r>
          </a:p>
        </p:txBody>
      </p:sp>
      <p:sp>
        <p:nvSpPr>
          <p:cNvPr id="63" name="Shape 63"/>
          <p:cNvSpPr txBox="1"/>
          <p:nvPr>
            <p:ph idx="1" type="body"/>
          </p:nvPr>
        </p:nvSpPr>
        <p:spPr>
          <a:xfrm>
            <a:off x="311700" y="1152475"/>
            <a:ext cx="7148699" cy="3773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900" u="none" cap="none" strike="noStrike">
                <a:solidFill>
                  <a:srgbClr val="000000"/>
                </a:solidFill>
                <a:latin typeface="Arial"/>
                <a:ea typeface="Arial"/>
                <a:cs typeface="Arial"/>
                <a:sym typeface="Arial"/>
              </a:rPr>
              <a:t>Small rocky bodies revolving around the sun </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too small and too misshapen to be called planets. </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mass of all the asteroids &lt; mass of Earth's moon. </a:t>
            </a:r>
          </a:p>
          <a:p>
            <a:pPr indent="0" lvl="0" marL="0" marR="0" rtl="0" algn="l">
              <a:lnSpc>
                <a:spcPct val="115000"/>
              </a:lnSpc>
              <a:spcBef>
                <a:spcPts val="1600"/>
              </a:spcBef>
              <a:spcAft>
                <a:spcPts val="0"/>
              </a:spcAft>
              <a:buClr>
                <a:schemeClr val="dk2"/>
              </a:buClr>
              <a:buSzPct val="25000"/>
              <a:buFont typeface="Arial"/>
              <a:buNone/>
            </a:pPr>
            <a:r>
              <a:rPr b="0" i="0" lang="en" sz="1900" u="none" cap="none" strike="noStrike">
                <a:solidFill>
                  <a:srgbClr val="000000"/>
                </a:solidFill>
                <a:latin typeface="Arial"/>
                <a:ea typeface="Arial"/>
                <a:cs typeface="Arial"/>
                <a:sym typeface="Arial"/>
              </a:rPr>
              <a:t>Asteroids are leftovers from the formation of our solar system </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Jupiter’s large size and strong gravitational field prevented any planetary bodies from forming in the gap between Mars and Jupiter</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Small objects collided with each other and fragmented into the asteroids seen today.</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pic>
        <p:nvPicPr>
          <p:cNvPr id="68" name="Shape 68"/>
          <p:cNvPicPr preferRelativeResize="0"/>
          <p:nvPr/>
        </p:nvPicPr>
        <p:blipFill rotWithShape="1">
          <a:blip r:embed="rId3">
            <a:alphaModFix amt="20000"/>
          </a:blip>
          <a:srcRect b="0" l="0" r="0" t="0"/>
          <a:stretch/>
        </p:blipFill>
        <p:spPr>
          <a:xfrm>
            <a:off x="0" y="0"/>
            <a:ext cx="9144000" cy="5143499"/>
          </a:xfrm>
          <a:prstGeom prst="rect">
            <a:avLst/>
          </a:prstGeom>
          <a:noFill/>
          <a:ln>
            <a:noFill/>
          </a:ln>
        </p:spPr>
      </p:pic>
      <p:sp>
        <p:nvSpPr>
          <p:cNvPr id="69" name="Shape 69"/>
          <p:cNvSpPr txBox="1"/>
          <p:nvPr>
            <p:ph type="title"/>
          </p:nvPr>
        </p:nvSpPr>
        <p:spPr>
          <a:xfrm>
            <a:off x="311700" y="213200"/>
            <a:ext cx="8520599" cy="572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1"/>
              </a:buClr>
              <a:buSzPct val="25000"/>
              <a:buFont typeface="Arial"/>
              <a:buNone/>
            </a:pPr>
            <a:r>
              <a:rPr b="1" i="0" lang="en" sz="2400" u="none" cap="none" strike="noStrike">
                <a:solidFill>
                  <a:schemeClr val="dk1"/>
                </a:solidFill>
                <a:latin typeface="Arial"/>
                <a:ea typeface="Arial"/>
                <a:cs typeface="Arial"/>
                <a:sym typeface="Arial"/>
              </a:rPr>
              <a:t>Asteroid Belt</a:t>
            </a:r>
          </a:p>
        </p:txBody>
      </p:sp>
      <p:sp>
        <p:nvSpPr>
          <p:cNvPr id="70" name="Shape 70"/>
          <p:cNvSpPr txBox="1"/>
          <p:nvPr>
            <p:ph idx="1" type="body"/>
          </p:nvPr>
        </p:nvSpPr>
        <p:spPr>
          <a:xfrm>
            <a:off x="311700" y="927275"/>
            <a:ext cx="3473699" cy="38106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Millions of asteroids are in distant orbits in the asteroid belt between Mars and Jupiter. </a:t>
            </a:r>
          </a:p>
          <a:p>
            <a:pPr indent="0" lvl="0" marL="0" marR="0" rtl="0" algn="l">
              <a:lnSpc>
                <a:spcPct val="115000"/>
              </a:lnSpc>
              <a:spcBef>
                <a:spcPts val="1600"/>
              </a:spcBef>
              <a:spcAft>
                <a:spcPts val="0"/>
              </a:spcAft>
              <a:buClr>
                <a:schemeClr val="dk2"/>
              </a:buClr>
              <a:buSzPct val="25000"/>
              <a:buFont typeface="Arial"/>
              <a:buNone/>
            </a:pPr>
            <a:r>
              <a:rPr b="0" i="0" lang="en" sz="1500" u="none" cap="none" strike="noStrike">
                <a:solidFill>
                  <a:srgbClr val="000000"/>
                </a:solidFill>
                <a:latin typeface="Arial"/>
                <a:ea typeface="Arial"/>
                <a:cs typeface="Arial"/>
                <a:sym typeface="Arial"/>
              </a:rPr>
              <a:t>Check </a:t>
            </a:r>
            <a:r>
              <a:rPr b="0" i="0" lang="en" sz="1500" u="sng" cap="none" strike="noStrike">
                <a:solidFill>
                  <a:schemeClr val="hlink"/>
                </a:solidFill>
                <a:latin typeface="Arial"/>
                <a:ea typeface="Arial"/>
                <a:cs typeface="Arial"/>
                <a:sym typeface="Arial"/>
                <a:hlinkClick r:id="rId4"/>
              </a:rPr>
              <a:t>this simulation</a:t>
            </a:r>
            <a:r>
              <a:rPr b="0" i="0" lang="en" sz="1500" u="none" cap="none" strike="noStrike">
                <a:solidFill>
                  <a:srgbClr val="000000"/>
                </a:solidFill>
                <a:latin typeface="Arial"/>
                <a:ea typeface="Arial"/>
                <a:cs typeface="Arial"/>
                <a:sym typeface="Arial"/>
              </a:rPr>
              <a:t> to see what that looks like .</a:t>
            </a:r>
            <a:r>
              <a:rPr b="0" i="0" lang="en" sz="1800" u="none" cap="none" strike="noStrike">
                <a:solidFill>
                  <a:srgbClr val="000000"/>
                </a:solidFill>
                <a:latin typeface="Arial"/>
                <a:ea typeface="Arial"/>
                <a:cs typeface="Arial"/>
                <a:sym typeface="Arial"/>
              </a:rPr>
              <a:t> </a:t>
            </a: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Many asteroids are very far away and not economically attractive in a near-term program.</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p:txBody>
      </p:sp>
      <p:sp>
        <p:nvSpPr>
          <p:cNvPr id="71" name="Shape 71"/>
          <p:cNvSpPr txBox="1"/>
          <p:nvPr/>
        </p:nvSpPr>
        <p:spPr>
          <a:xfrm>
            <a:off x="376725" y="4650875"/>
            <a:ext cx="6664800" cy="3333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000" u="none" cap="none" strike="noStrike">
                <a:solidFill>
                  <a:srgbClr val="000000"/>
                </a:solidFill>
                <a:latin typeface="Arial"/>
                <a:ea typeface="Arial"/>
                <a:cs typeface="Arial"/>
                <a:sym typeface="Arial"/>
              </a:rPr>
              <a:t>Source: http://www.permanent.com/near-earth-asteroids-overview.html</a:t>
            </a:r>
          </a:p>
        </p:txBody>
      </p:sp>
      <p:pic>
        <p:nvPicPr>
          <p:cNvPr id="72" name="Shape 72"/>
          <p:cNvPicPr preferRelativeResize="0"/>
          <p:nvPr/>
        </p:nvPicPr>
        <p:blipFill rotWithShape="1">
          <a:blip r:embed="rId5">
            <a:alphaModFix/>
          </a:blip>
          <a:srcRect b="0" l="0" r="0" t="0"/>
          <a:stretch/>
        </p:blipFill>
        <p:spPr>
          <a:xfrm>
            <a:off x="3852950" y="1028200"/>
            <a:ext cx="4979349" cy="29128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pic>
        <p:nvPicPr>
          <p:cNvPr id="77" name="Shape 77"/>
          <p:cNvPicPr preferRelativeResize="0"/>
          <p:nvPr/>
        </p:nvPicPr>
        <p:blipFill rotWithShape="1">
          <a:blip r:embed="rId3">
            <a:alphaModFix amt="20000"/>
          </a:blip>
          <a:srcRect b="0" l="0" r="0" t="0"/>
          <a:stretch/>
        </p:blipFill>
        <p:spPr>
          <a:xfrm>
            <a:off x="0" y="0"/>
            <a:ext cx="9143998" cy="5143499"/>
          </a:xfrm>
          <a:prstGeom prst="rect">
            <a:avLst/>
          </a:prstGeom>
          <a:noFill/>
          <a:ln>
            <a:noFill/>
          </a:ln>
        </p:spPr>
      </p:pic>
      <p:sp>
        <p:nvSpPr>
          <p:cNvPr id="78" name="Shape 78"/>
          <p:cNvSpPr txBox="1"/>
          <p:nvPr>
            <p:ph type="title"/>
          </p:nvPr>
        </p:nvSpPr>
        <p:spPr>
          <a:xfrm>
            <a:off x="311700" y="213200"/>
            <a:ext cx="8520599" cy="572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1"/>
              </a:buClr>
              <a:buSzPct val="25000"/>
              <a:buFont typeface="Arial"/>
              <a:buNone/>
            </a:pPr>
            <a:r>
              <a:rPr b="1" i="0" lang="en" sz="2400" u="none" cap="none" strike="noStrike">
                <a:solidFill>
                  <a:schemeClr val="dk1"/>
                </a:solidFill>
                <a:latin typeface="Arial"/>
                <a:ea typeface="Arial"/>
                <a:cs typeface="Arial"/>
                <a:sym typeface="Arial"/>
              </a:rPr>
              <a:t>What are "Near Earth Asteroids"?</a:t>
            </a:r>
          </a:p>
        </p:txBody>
      </p:sp>
      <p:sp>
        <p:nvSpPr>
          <p:cNvPr id="79" name="Shape 79"/>
          <p:cNvSpPr txBox="1"/>
          <p:nvPr>
            <p:ph idx="1" type="body"/>
          </p:nvPr>
        </p:nvSpPr>
        <p:spPr>
          <a:xfrm>
            <a:off x="311700" y="927275"/>
            <a:ext cx="4204199" cy="3810600"/>
          </a:xfrm>
          <a:prstGeom prst="rect">
            <a:avLst/>
          </a:prstGeom>
          <a:noFill/>
          <a:ln>
            <a:noFill/>
          </a:ln>
        </p:spPr>
        <p:txBody>
          <a:bodyPr anchorCtr="0" anchor="t" bIns="91425" lIns="91425" rIns="91425" tIns="91425">
            <a:noAutofit/>
          </a:bodyPr>
          <a:lstStyle/>
          <a:p>
            <a:pPr indent="0" lvl="0" marL="0" marR="0" rtl="0" algn="l">
              <a:lnSpc>
                <a:spcPct val="130000"/>
              </a:lnSpc>
              <a:spcBef>
                <a:spcPts val="0"/>
              </a:spcBef>
              <a:spcAft>
                <a:spcPts val="0"/>
              </a:spcAft>
              <a:buClr>
                <a:schemeClr val="dk1"/>
              </a:buClr>
              <a:buSzPct val="25000"/>
              <a:buFont typeface="Arial"/>
              <a:buNone/>
            </a:pPr>
            <a:r>
              <a:rPr b="0" i="0" lang="en" sz="1600" u="none" cap="none" strike="noStrike">
                <a:solidFill>
                  <a:srgbClr val="000000"/>
                </a:solidFill>
                <a:latin typeface="Arial"/>
                <a:ea typeface="Arial"/>
                <a:cs typeface="Arial"/>
                <a:sym typeface="Arial"/>
              </a:rPr>
              <a:t>"Near Earth Asteroids" are asteroids whose orbits either cross Earth's orbit around the Sun or approach Earth's orbit. There are about 200,000 Near Earth Asteroids of size 100 meters diameter and larger. </a:t>
            </a:r>
          </a:p>
          <a:p>
            <a:pPr indent="0" lvl="0" marL="0" marR="0" rtl="0" algn="l">
              <a:lnSpc>
                <a:spcPct val="130000"/>
              </a:lnSpc>
              <a:spcBef>
                <a:spcPts val="1600"/>
              </a:spcBef>
              <a:spcAft>
                <a:spcPts val="0"/>
              </a:spcAft>
              <a:buClr>
                <a:schemeClr val="dk1"/>
              </a:buClr>
              <a:buSzPct val="250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30000"/>
              </a:lnSpc>
              <a:spcBef>
                <a:spcPts val="1600"/>
              </a:spcBef>
              <a:spcAft>
                <a:spcPts val="0"/>
              </a:spcAft>
              <a:buClr>
                <a:schemeClr val="dk1"/>
              </a:buClr>
              <a:buSzPct val="25000"/>
              <a:buFont typeface="Arial"/>
              <a:buNone/>
            </a:pPr>
            <a:r>
              <a:rPr b="0" i="0" lang="en" sz="1400" u="none" cap="none" strike="noStrike">
                <a:solidFill>
                  <a:srgbClr val="000000"/>
                </a:solidFill>
                <a:latin typeface="Arial"/>
                <a:ea typeface="Arial"/>
                <a:cs typeface="Arial"/>
                <a:sym typeface="Arial"/>
              </a:rPr>
              <a:t>A asteroid with a diameter of 100 meters has about 3 million tons tons of material.</a:t>
            </a:r>
          </a:p>
          <a:p>
            <a:pPr indent="0" lvl="0" marL="0" marR="0" rtl="0" algn="l">
              <a:lnSpc>
                <a:spcPct val="115000"/>
              </a:lnSpc>
              <a:spcBef>
                <a:spcPts val="8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p:txBody>
      </p:sp>
      <p:sp>
        <p:nvSpPr>
          <p:cNvPr id="80" name="Shape 80"/>
          <p:cNvSpPr txBox="1"/>
          <p:nvPr/>
        </p:nvSpPr>
        <p:spPr>
          <a:xfrm>
            <a:off x="376725" y="4650875"/>
            <a:ext cx="6664800" cy="3333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000" u="none" cap="none" strike="noStrike">
                <a:solidFill>
                  <a:srgbClr val="000000"/>
                </a:solidFill>
                <a:latin typeface="Arial"/>
                <a:ea typeface="Arial"/>
                <a:cs typeface="Arial"/>
                <a:sym typeface="Arial"/>
              </a:rPr>
              <a:t>Source: http://www.permanent.com/near-earth-asteroids-overview.html</a:t>
            </a:r>
          </a:p>
        </p:txBody>
      </p:sp>
      <p:pic>
        <p:nvPicPr>
          <p:cNvPr id="81" name="Shape 81"/>
          <p:cNvPicPr preferRelativeResize="0"/>
          <p:nvPr/>
        </p:nvPicPr>
        <p:blipFill rotWithShape="1">
          <a:blip r:embed="rId4">
            <a:alphaModFix/>
          </a:blip>
          <a:srcRect b="0" l="0" r="0" t="0"/>
          <a:stretch/>
        </p:blipFill>
        <p:spPr>
          <a:xfrm>
            <a:off x="5955875" y="585100"/>
            <a:ext cx="2596524" cy="2587849"/>
          </a:xfrm>
          <a:prstGeom prst="rect">
            <a:avLst/>
          </a:prstGeom>
          <a:noFill/>
          <a:ln>
            <a:noFill/>
          </a:ln>
        </p:spPr>
      </p:pic>
      <p:pic>
        <p:nvPicPr>
          <p:cNvPr id="82" name="Shape 82"/>
          <p:cNvPicPr preferRelativeResize="0"/>
          <p:nvPr/>
        </p:nvPicPr>
        <p:blipFill rotWithShape="1">
          <a:blip r:embed="rId5">
            <a:alphaModFix/>
          </a:blip>
          <a:srcRect b="0" l="0" r="0" t="0"/>
          <a:stretch/>
        </p:blipFill>
        <p:spPr>
          <a:xfrm>
            <a:off x="4744800" y="3138774"/>
            <a:ext cx="2361724" cy="1703149"/>
          </a:xfrm>
          <a:prstGeom prst="rect">
            <a:avLst/>
          </a:prstGeom>
          <a:noFill/>
          <a:ln cap="flat" cmpd="sng" w="114300">
            <a:solidFill>
              <a:srgbClr val="FFFFFF"/>
            </a:solidFill>
            <a:prstDash val="solid"/>
            <a:round/>
            <a:headEnd len="med" w="med" type="none"/>
            <a:tailEnd len="med" w="med"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11700" y="241850"/>
            <a:ext cx="8520600" cy="572700"/>
          </a:xfrm>
          <a:prstGeom prst="rect">
            <a:avLst/>
          </a:prstGeom>
        </p:spPr>
        <p:txBody>
          <a:bodyPr anchorCtr="0" anchor="t" bIns="91425" lIns="91425" rIns="91425" tIns="91425">
            <a:noAutofit/>
          </a:bodyPr>
          <a:lstStyle/>
          <a:p>
            <a:pPr lvl="0">
              <a:spcBef>
                <a:spcPts val="0"/>
              </a:spcBef>
              <a:buNone/>
            </a:pPr>
            <a:r>
              <a:rPr lang="en"/>
              <a:t>C-Type Asteroids</a:t>
            </a:r>
          </a:p>
        </p:txBody>
      </p:sp>
      <p:sp>
        <p:nvSpPr>
          <p:cNvPr id="88" name="Shape 88"/>
          <p:cNvSpPr txBox="1"/>
          <p:nvPr>
            <p:ph idx="1" type="body"/>
          </p:nvPr>
        </p:nvSpPr>
        <p:spPr>
          <a:xfrm>
            <a:off x="311700" y="814550"/>
            <a:ext cx="8520600" cy="3754200"/>
          </a:xfrm>
          <a:prstGeom prst="rect">
            <a:avLst/>
          </a:prstGeom>
        </p:spPr>
        <p:txBody>
          <a:bodyPr anchorCtr="0" anchor="t" bIns="91425" lIns="91425" rIns="91425" tIns="91425">
            <a:noAutofit/>
          </a:bodyPr>
          <a:lstStyle/>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75% of the near-Earth asteroids so far discovered fall into a category called “C-type”.  C-type asteroids are dark “carbonaceous” objects, meaning that they consist largely of carbon and oxides that do not reflect light very much.  They are also known as “chondritic stony-type” asteroids; “chondritic” means that the asteroid has not been changed due to melting.  Such asteroids contain lots of “chondrules”, which are small, round grains of material.  Between 20% and 80% of C-type asteroids are these chondrules.  The rest is clay and other rock material.  C-type asteroids generally contain more carbon and lighter elements than other asteroid types.  Notably, C-type asteroids also usually contain fairly large quantities of water, especially compared to other asteroid types.  If you were to pick up a C-type meteorite, you might mistake it for any other rock found on Earth.  </a:t>
            </a:r>
          </a:p>
          <a:p>
            <a:pPr lvl="0">
              <a:lnSpc>
                <a:spcPct val="100000"/>
              </a:lnSpc>
              <a:spcBef>
                <a:spcPts val="0"/>
              </a:spcBef>
              <a:spcAft>
                <a:spcPts val="0"/>
              </a:spcAft>
              <a:buClr>
                <a:schemeClr val="dk1"/>
              </a:buClr>
              <a:buSzPct val="91666"/>
              <a:buFont typeface="Arial"/>
              <a:buNone/>
            </a:pPr>
            <a:r>
              <a:t/>
            </a:r>
            <a:endParaRPr sz="1200">
              <a:solidFill>
                <a:schemeClr val="dk1"/>
              </a:solidFill>
              <a:latin typeface="Liberation Serif"/>
              <a:ea typeface="Liberation Serif"/>
              <a:cs typeface="Liberation Serif"/>
              <a:sym typeface="Liberation Serif"/>
            </a:endParaRPr>
          </a:p>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C-type asteroids are most common in the outer asteroid belt between Mars and Jupiter, meaning that most orbit farther away from Earth than other asteroids.  Examples of C-type asteroids that have been studied in depth include 253 Mathilde, which was visited by the NEAR Shoemaker spacecraft in 1997.</a:t>
            </a:r>
          </a:p>
          <a:p>
            <a:pPr lvl="0">
              <a:spcBef>
                <a:spcPts val="0"/>
              </a:spcBef>
              <a:buNone/>
            </a:pPr>
            <a:r>
              <a:t/>
            </a:r>
            <a:endParaRPr/>
          </a:p>
        </p:txBody>
      </p:sp>
      <p:pic>
        <p:nvPicPr>
          <p:cNvPr id="89" name="Shape 89"/>
          <p:cNvPicPr preferRelativeResize="0"/>
          <p:nvPr/>
        </p:nvPicPr>
        <p:blipFill>
          <a:blip r:embed="rId3">
            <a:alphaModFix/>
          </a:blip>
          <a:stretch>
            <a:fillRect/>
          </a:stretch>
        </p:blipFill>
        <p:spPr>
          <a:xfrm>
            <a:off x="2045125" y="3267675"/>
            <a:ext cx="2103900" cy="1651275"/>
          </a:xfrm>
          <a:prstGeom prst="rect">
            <a:avLst/>
          </a:prstGeom>
          <a:noFill/>
          <a:ln>
            <a:noFill/>
          </a:ln>
        </p:spPr>
      </p:pic>
      <p:pic>
        <p:nvPicPr>
          <p:cNvPr id="90" name="Shape 90"/>
          <p:cNvPicPr preferRelativeResize="0"/>
          <p:nvPr/>
        </p:nvPicPr>
        <p:blipFill>
          <a:blip r:embed="rId4">
            <a:alphaModFix/>
          </a:blip>
          <a:stretch>
            <a:fillRect/>
          </a:stretch>
        </p:blipFill>
        <p:spPr>
          <a:xfrm>
            <a:off x="5170275" y="3168100"/>
            <a:ext cx="2218825" cy="1750849"/>
          </a:xfrm>
          <a:prstGeom prst="rect">
            <a:avLst/>
          </a:prstGeom>
          <a:noFill/>
          <a:ln>
            <a:noFill/>
          </a:ln>
        </p:spPr>
      </p:pic>
      <p:sp>
        <p:nvSpPr>
          <p:cNvPr id="91" name="Shape 91"/>
          <p:cNvSpPr txBox="1"/>
          <p:nvPr/>
        </p:nvSpPr>
        <p:spPr>
          <a:xfrm>
            <a:off x="1149300" y="4875600"/>
            <a:ext cx="7683000" cy="267900"/>
          </a:xfrm>
          <a:prstGeom prst="rect">
            <a:avLst/>
          </a:prstGeom>
          <a:noFill/>
          <a:ln>
            <a:noFill/>
          </a:ln>
        </p:spPr>
        <p:txBody>
          <a:bodyPr anchorCtr="0" anchor="ctr" bIns="91425" lIns="91425" rIns="91425" tIns="91425">
            <a:noAutofit/>
          </a:bodyPr>
          <a:lstStyle/>
          <a:p>
            <a:pPr lvl="0" rtl="0" algn="ctr">
              <a:spcBef>
                <a:spcPts val="0"/>
              </a:spcBef>
              <a:buNone/>
            </a:pPr>
            <a:r>
              <a:rPr lang="en" sz="900">
                <a:solidFill>
                  <a:schemeClr val="dk1"/>
                </a:solidFill>
                <a:latin typeface="Liberation Serif"/>
                <a:ea typeface="Liberation Serif"/>
                <a:cs typeface="Liberation Serif"/>
                <a:sym typeface="Liberation Serif"/>
              </a:rPr>
              <a:t>A C-type asteroid that fell to Earth as a meteorite.	253 Mathilde as seen from NEAR Shoemaker.  Image courtesy of NASA</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C-Type Asteroids</a:t>
            </a:r>
          </a:p>
        </p:txBody>
      </p:sp>
      <p:sp>
        <p:nvSpPr>
          <p:cNvPr id="97" name="Shape 97"/>
          <p:cNvSpPr txBox="1"/>
          <p:nvPr>
            <p:ph idx="1" type="body"/>
          </p:nvPr>
        </p:nvSpPr>
        <p:spPr>
          <a:xfrm>
            <a:off x="311700" y="2152050"/>
            <a:ext cx="8520600" cy="1069500"/>
          </a:xfrm>
          <a:prstGeom prst="rect">
            <a:avLst/>
          </a:prstGeom>
        </p:spPr>
        <p:txBody>
          <a:bodyPr anchorCtr="0" anchor="t" bIns="91425" lIns="91425" rIns="91425" tIns="91425">
            <a:noAutofit/>
          </a:bodyPr>
          <a:lstStyle/>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The value of mining different asteroid materials depends on several factors.  First, it depends on how available the material is on Earth.  Materials that are more common on Earth are worth less when mined from asteroids.  Second, value depends on how much it costs to transport the mined material from the asteroid back to Earth.  Finally, certain materials have higher value because they are useful for other purposes in space but are rare there (like water).</a:t>
            </a:r>
          </a:p>
          <a:p>
            <a:pPr lvl="0">
              <a:spcBef>
                <a:spcPts val="0"/>
              </a:spcBef>
              <a:buNone/>
            </a:pPr>
            <a:r>
              <a:t/>
            </a:r>
            <a:endParaRPr/>
          </a:p>
        </p:txBody>
      </p:sp>
      <p:graphicFrame>
        <p:nvGraphicFramePr>
          <p:cNvPr id="98" name="Shape 98"/>
          <p:cNvGraphicFramePr/>
          <p:nvPr/>
        </p:nvGraphicFramePr>
        <p:xfrm>
          <a:off x="1143000" y="1524000"/>
          <a:ext cx="3000000" cy="3000000"/>
        </p:xfrm>
        <a:graphic>
          <a:graphicData uri="http://schemas.openxmlformats.org/drawingml/2006/table">
            <a:tbl>
              <a:tblPr bandCol="1" bandRow="1">
                <a:noFill/>
                <a:tableStyleId>{E032567B-B6D6-4D82-A969-1E7EEB3C173E}</a:tableStyleId>
              </a:tblPr>
              <a:tblGrid>
                <a:gridCol w="1038225"/>
                <a:gridCol w="923925"/>
                <a:gridCol w="971550"/>
                <a:gridCol w="659400"/>
                <a:gridCol w="574975"/>
                <a:gridCol w="663100"/>
                <a:gridCol w="554950"/>
                <a:gridCol w="647700"/>
                <a:gridCol w="700350"/>
              </a:tblGrid>
              <a:tr h="12700">
                <a:tc>
                  <a:txBody>
                    <a:bodyPr>
                      <a:noAutofit/>
                    </a:bodyPr>
                    <a:lstStyle/>
                    <a:p>
                      <a:pPr lvl="0" rtl="0">
                        <a:spcBef>
                          <a:spcPts val="0"/>
                        </a:spcBef>
                        <a:buNone/>
                      </a:pPr>
                      <a:r>
                        <a:rPr lang="en" sz="1100">
                          <a:latin typeface="Liberation Serif"/>
                          <a:ea typeface="Liberation Serif"/>
                          <a:cs typeface="Liberation Serif"/>
                          <a:sym typeface="Liberation Serif"/>
                        </a:rPr>
                        <a:t>Silicon dioxide (SiO</a:t>
                      </a:r>
                      <a:r>
                        <a:rPr baseline="-25000" lang="en" sz="1100">
                          <a:latin typeface="Liberation Serif"/>
                          <a:ea typeface="Liberation Serif"/>
                          <a:cs typeface="Liberation Serif"/>
                          <a:sym typeface="Liberation Serif"/>
                        </a:rPr>
                        <a:t>2</a:t>
                      </a:r>
                      <a:r>
                        <a:rPr lang="en" sz="1100">
                          <a:latin typeface="Liberation Serif"/>
                          <a:ea typeface="Liberation Serif"/>
                          <a:cs typeface="Liberation Serif"/>
                          <a:sym typeface="Liberation Serif"/>
                        </a:rPr>
                        <a:t> = glass)</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Magnesium oxide (MgO)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Iron oxide (FeO = rust)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Iron (Fe)</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Nickel (Ni)</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Carbon (C)</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Cobalt (Co)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Water (H</a:t>
                      </a:r>
                      <a:r>
                        <a:rPr baseline="-25000" lang="en" sz="1100">
                          <a:latin typeface="Liberation Serif"/>
                          <a:ea typeface="Liberation Serif"/>
                          <a:cs typeface="Liberation Serif"/>
                          <a:sym typeface="Liberation Serif"/>
                        </a:rPr>
                        <a:t>2</a:t>
                      </a:r>
                      <a:r>
                        <a:rPr lang="en" sz="1100">
                          <a:latin typeface="Liberation Serif"/>
                          <a:ea typeface="Liberation Serif"/>
                          <a:cs typeface="Liberation Serif"/>
                          <a:sym typeface="Liberation Serif"/>
                        </a:rPr>
                        <a:t>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Platinum (Pt)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33%</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24%</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15.4%</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10.7%</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1.4%</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1.4%</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5.7%</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bl>
          </a:graphicData>
        </a:graphic>
      </p:graphicFrame>
      <p:sp>
        <p:nvSpPr>
          <p:cNvPr id="99" name="Shape 99"/>
          <p:cNvSpPr txBox="1"/>
          <p:nvPr/>
        </p:nvSpPr>
        <p:spPr>
          <a:xfrm>
            <a:off x="609700" y="1017725"/>
            <a:ext cx="4095300" cy="416400"/>
          </a:xfrm>
          <a:prstGeom prst="rect">
            <a:avLst/>
          </a:prstGeom>
          <a:noFill/>
          <a:ln>
            <a:noFill/>
          </a:ln>
        </p:spPr>
        <p:txBody>
          <a:bodyPr anchorCtr="0" anchor="ctr" bIns="91425" lIns="91425" rIns="91425" tIns="91425">
            <a:noAutofit/>
          </a:bodyPr>
          <a:lstStyle/>
          <a:p>
            <a:pPr lvl="0" rtl="0">
              <a:spcBef>
                <a:spcPts val="0"/>
              </a:spcBef>
              <a:buNone/>
            </a:pPr>
            <a:r>
              <a:rPr lang="en" sz="1200">
                <a:latin typeface="Liberation Serif"/>
                <a:ea typeface="Liberation Serif"/>
                <a:cs typeface="Liberation Serif"/>
                <a:sym typeface="Liberation Serif"/>
              </a:rPr>
              <a:t>Example Composition of a C-type asteroid</a:t>
            </a:r>
          </a:p>
        </p:txBody>
      </p:sp>
      <p:graphicFrame>
        <p:nvGraphicFramePr>
          <p:cNvPr id="100" name="Shape 100"/>
          <p:cNvGraphicFramePr/>
          <p:nvPr/>
        </p:nvGraphicFramePr>
        <p:xfrm>
          <a:off x="1143000" y="3261550"/>
          <a:ext cx="3000000" cy="3000000"/>
        </p:xfrm>
        <a:graphic>
          <a:graphicData uri="http://schemas.openxmlformats.org/drawingml/2006/table">
            <a:tbl>
              <a:tblPr bandCol="1" bandRow="1">
                <a:noFill/>
                <a:tableStyleId>{E032567B-B6D6-4D82-A969-1E7EEB3C173E}</a:tableStyleId>
              </a:tblPr>
              <a:tblGrid>
                <a:gridCol w="3166100"/>
                <a:gridCol w="3166100"/>
              </a:tblGrid>
              <a:tr h="12700">
                <a:tc>
                  <a:txBody>
                    <a:bodyPr>
                      <a:noAutofit/>
                    </a:bodyPr>
                    <a:lstStyle/>
                    <a:p>
                      <a:pPr lvl="0" rtl="0" algn="ctr">
                        <a:spcBef>
                          <a:spcPts val="0"/>
                        </a:spcBef>
                        <a:buNone/>
                      </a:pPr>
                      <a:r>
                        <a:rPr b="1" lang="en" sz="1200">
                          <a:latin typeface="Liberation Serif"/>
                          <a:ea typeface="Liberation Serif"/>
                          <a:cs typeface="Liberation Serif"/>
                          <a:sym typeface="Liberation Serif"/>
                        </a:rPr>
                        <a:t>Material</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lgn="ctr">
                        <a:spcBef>
                          <a:spcPts val="0"/>
                        </a:spcBef>
                        <a:buNone/>
                      </a:pPr>
                      <a:r>
                        <a:rPr b="1" lang="en" sz="1200">
                          <a:latin typeface="Liberation Serif"/>
                          <a:ea typeface="Liberation Serif"/>
                          <a:cs typeface="Liberation Serif"/>
                          <a:sym typeface="Liberation Serif"/>
                        </a:rPr>
                        <a:t>Value ($ per ton)</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Iron</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$40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Nickel</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$8,710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Cobalt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$20,420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Water</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$3,800,000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Platinum</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$29,900,000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C-type asteroids</a:t>
            </a:r>
          </a:p>
        </p:txBody>
      </p:sp>
      <p:sp>
        <p:nvSpPr>
          <p:cNvPr id="106" name="Shape 106"/>
          <p:cNvSpPr txBox="1"/>
          <p:nvPr>
            <p:ph idx="1" type="body"/>
          </p:nvPr>
        </p:nvSpPr>
        <p:spPr>
          <a:xfrm>
            <a:off x="311700" y="1152475"/>
            <a:ext cx="4257000" cy="3632100"/>
          </a:xfrm>
          <a:prstGeom prst="rect">
            <a:avLst/>
          </a:prstGeom>
          <a:noFill/>
          <a:ln>
            <a:noFill/>
          </a:ln>
        </p:spPr>
        <p:txBody>
          <a:bodyPr anchorCtr="0" anchor="t" bIns="91425" lIns="91425" rIns="91425" tIns="91425">
            <a:noAutofit/>
          </a:bodyPr>
          <a:lstStyle/>
          <a:p>
            <a:pPr indent="0" lvl="0" marL="0" marR="0" rtl="0" algn="l">
              <a:lnSpc>
                <a:spcPct val="115000"/>
              </a:lnSpc>
              <a:spcBef>
                <a:spcPts val="1600"/>
              </a:spcBef>
              <a:spcAft>
                <a:spcPts val="0"/>
              </a:spcAft>
              <a:buClr>
                <a:schemeClr val="dk2"/>
              </a:buClr>
              <a:buSzPct val="25000"/>
              <a:buFont typeface="Arial"/>
              <a:buNone/>
            </a:pPr>
            <a:r>
              <a:rPr b="0" i="0" lang="en" sz="1600" u="none" cap="none" strike="noStrike">
                <a:solidFill>
                  <a:schemeClr val="dk2"/>
                </a:solidFill>
                <a:latin typeface="Arial"/>
                <a:ea typeface="Arial"/>
                <a:cs typeface="Arial"/>
                <a:sym typeface="Arial"/>
              </a:rPr>
              <a:t>Summarize key insights and answer these questions:</a:t>
            </a:r>
          </a:p>
          <a:p>
            <a:pPr indent="-330200" lvl="0" marL="457200" marR="0" rtl="0" algn="l">
              <a:lnSpc>
                <a:spcPct val="115000"/>
              </a:lnSpc>
              <a:spcBef>
                <a:spcPts val="1600"/>
              </a:spcBef>
              <a:spcAft>
                <a:spcPts val="0"/>
              </a:spcAft>
              <a:buClr>
                <a:schemeClr val="dk2"/>
              </a:buClr>
              <a:buSzPct val="100000"/>
              <a:buFont typeface="Arial"/>
              <a:buChar char="●"/>
            </a:pPr>
            <a:r>
              <a:rPr b="0" i="0" lang="en" sz="1600" u="none" cap="none" strike="noStrike">
                <a:solidFill>
                  <a:schemeClr val="dk2"/>
                </a:solidFill>
                <a:latin typeface="Arial"/>
                <a:ea typeface="Arial"/>
                <a:cs typeface="Arial"/>
                <a:sym typeface="Arial"/>
              </a:rPr>
              <a:t>What could can we expect to find on an C-type asteroid?</a:t>
            </a:r>
          </a:p>
          <a:p>
            <a:pPr indent="-330200" lvl="0" marL="457200" marR="0" rtl="0" algn="l">
              <a:lnSpc>
                <a:spcPct val="115000"/>
              </a:lnSpc>
              <a:spcBef>
                <a:spcPts val="1600"/>
              </a:spcBef>
              <a:spcAft>
                <a:spcPts val="0"/>
              </a:spcAft>
              <a:buClr>
                <a:schemeClr val="dk2"/>
              </a:buClr>
              <a:buSzPct val="100000"/>
              <a:buFont typeface="Arial"/>
              <a:buChar char="●"/>
            </a:pPr>
            <a:r>
              <a:rPr b="0" i="0" lang="en" sz="1600" u="none" cap="none" strike="noStrike">
                <a:solidFill>
                  <a:schemeClr val="dk2"/>
                </a:solidFill>
                <a:latin typeface="Arial"/>
                <a:ea typeface="Arial"/>
                <a:cs typeface="Arial"/>
                <a:sym typeface="Arial"/>
              </a:rPr>
              <a:t>What could we use those materials for? </a:t>
            </a:r>
          </a:p>
          <a:p>
            <a:pPr indent="-330200" lvl="0" marL="457200" marR="0" rtl="0" algn="l">
              <a:lnSpc>
                <a:spcPct val="115000"/>
              </a:lnSpc>
              <a:spcBef>
                <a:spcPts val="1600"/>
              </a:spcBef>
              <a:spcAft>
                <a:spcPts val="0"/>
              </a:spcAft>
              <a:buClr>
                <a:schemeClr val="dk2"/>
              </a:buClr>
              <a:buSzPct val="100000"/>
              <a:buFont typeface="Arial"/>
              <a:buChar char="●"/>
            </a:pPr>
            <a:r>
              <a:rPr b="0" i="0" lang="en" sz="1600" u="none" cap="none" strike="noStrike">
                <a:solidFill>
                  <a:schemeClr val="dk2"/>
                </a:solidFill>
                <a:latin typeface="Arial"/>
                <a:ea typeface="Arial"/>
                <a:cs typeface="Arial"/>
                <a:sym typeface="Arial"/>
              </a:rPr>
              <a:t>Suppose you could extract all valuable ores from the asteroid.  How much would those ores be worth?</a:t>
            </a:r>
          </a:p>
        </p:txBody>
      </p:sp>
      <p:pic>
        <p:nvPicPr>
          <p:cNvPr id="107" name="Shape 107"/>
          <p:cNvPicPr preferRelativeResize="0"/>
          <p:nvPr/>
        </p:nvPicPr>
        <p:blipFill rotWithShape="1">
          <a:blip r:embed="rId3">
            <a:alphaModFix/>
          </a:blip>
          <a:srcRect b="0" l="0" r="0" t="0"/>
          <a:stretch/>
        </p:blipFill>
        <p:spPr>
          <a:xfrm>
            <a:off x="4568700" y="445025"/>
            <a:ext cx="2619375" cy="2066924"/>
          </a:xfrm>
          <a:prstGeom prst="rect">
            <a:avLst/>
          </a:prstGeom>
          <a:noFill/>
          <a:ln>
            <a:noFill/>
          </a:ln>
        </p:spPr>
      </p:pic>
      <p:pic>
        <p:nvPicPr>
          <p:cNvPr id="108" name="Shape 108"/>
          <p:cNvPicPr preferRelativeResize="0"/>
          <p:nvPr/>
        </p:nvPicPr>
        <p:blipFill rotWithShape="1">
          <a:blip r:embed="rId4">
            <a:alphaModFix/>
          </a:blip>
          <a:srcRect b="0" l="0" r="0" t="0"/>
          <a:stretch/>
        </p:blipFill>
        <p:spPr>
          <a:xfrm>
            <a:off x="5613975" y="2789950"/>
            <a:ext cx="2390775" cy="18764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S-Type Asteroids</a:t>
            </a:r>
          </a:p>
        </p:txBody>
      </p:sp>
      <p:sp>
        <p:nvSpPr>
          <p:cNvPr id="114" name="Shape 114"/>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About 15% of the near-Earth asteroids so far discovered fall into a category called “S-type”.  S-type asteroids are made mostly of rock like that found on Earth, and the “S' in “S-type” stands for “silaceous”.   Silaceous means that the asteroid contains lots of silicon oxides, like those we find on Earth as glass quartz ,and sand.  S-type asteroids look and would feel like rocks if you could touch them.  Most S-type asteroids are thought to have experienced partial melting, meaning they come from the middle regions of planets that are forming.  The S-type are the most common type of asteroid found in the inner part of the asteroid belt that orbits between Mars and Jupiter.  S-type asteroids also contain a fair amount of iron and other mineral-forming elements that combine to form minerals very much like those we see in common rocks on Earth.  </a:t>
            </a:r>
          </a:p>
          <a:p>
            <a:pPr lvl="0">
              <a:lnSpc>
                <a:spcPct val="100000"/>
              </a:lnSpc>
              <a:spcBef>
                <a:spcPts val="0"/>
              </a:spcBef>
              <a:spcAft>
                <a:spcPts val="0"/>
              </a:spcAft>
              <a:buClr>
                <a:schemeClr val="dk1"/>
              </a:buClr>
              <a:buSzPct val="91666"/>
              <a:buFont typeface="Arial"/>
              <a:buNone/>
            </a:pPr>
            <a:r>
              <a:t/>
            </a:r>
            <a:endParaRPr sz="1200">
              <a:solidFill>
                <a:schemeClr val="dk1"/>
              </a:solidFill>
              <a:latin typeface="Liberation Serif"/>
              <a:ea typeface="Liberation Serif"/>
              <a:cs typeface="Liberation Serif"/>
              <a:sym typeface="Liberation Serif"/>
            </a:endParaRPr>
          </a:p>
          <a:p>
            <a:pPr lvl="0">
              <a:lnSpc>
                <a:spcPct val="100000"/>
              </a:lnSpc>
              <a:spcBef>
                <a:spcPts val="0"/>
              </a:spcBef>
              <a:spcAft>
                <a:spcPts val="0"/>
              </a:spcAft>
              <a:buClr>
                <a:schemeClr val="dk1"/>
              </a:buClr>
              <a:buSzPct val="91666"/>
              <a:buFont typeface="Arial"/>
              <a:buNone/>
            </a:pPr>
            <a:r>
              <a:rPr lang="en" sz="1200">
                <a:solidFill>
                  <a:schemeClr val="dk1"/>
                </a:solidFill>
                <a:latin typeface="Liberation Serif"/>
                <a:ea typeface="Liberation Serif"/>
                <a:cs typeface="Liberation Serif"/>
                <a:sym typeface="Liberation Serif"/>
              </a:rPr>
              <a:t>A good example of an S-type steroid is 433 Eros (left image, below).  It was orbited by the NEAR Shoemaker spacecraft in 2000.  On the right is part of an S-type asteroid that fell to Earth as a meteorite.  </a:t>
            </a:r>
          </a:p>
          <a:p>
            <a:pPr lvl="0">
              <a:spcBef>
                <a:spcPts val="0"/>
              </a:spcBef>
              <a:buNone/>
            </a:pPr>
            <a:r>
              <a:t/>
            </a:r>
            <a:endParaRPr/>
          </a:p>
        </p:txBody>
      </p:sp>
      <p:pic>
        <p:nvPicPr>
          <p:cNvPr id="115" name="Shape 115"/>
          <p:cNvPicPr preferRelativeResize="0"/>
          <p:nvPr/>
        </p:nvPicPr>
        <p:blipFill>
          <a:blip r:embed="rId3">
            <a:alphaModFix/>
          </a:blip>
          <a:stretch>
            <a:fillRect/>
          </a:stretch>
        </p:blipFill>
        <p:spPr>
          <a:xfrm>
            <a:off x="1553250" y="3116674"/>
            <a:ext cx="1547825" cy="1715149"/>
          </a:xfrm>
          <a:prstGeom prst="rect">
            <a:avLst/>
          </a:prstGeom>
          <a:noFill/>
          <a:ln>
            <a:noFill/>
          </a:ln>
        </p:spPr>
      </p:pic>
      <p:pic>
        <p:nvPicPr>
          <p:cNvPr id="116" name="Shape 116"/>
          <p:cNvPicPr preferRelativeResize="0"/>
          <p:nvPr/>
        </p:nvPicPr>
        <p:blipFill>
          <a:blip r:embed="rId4">
            <a:alphaModFix/>
          </a:blip>
          <a:stretch>
            <a:fillRect/>
          </a:stretch>
        </p:blipFill>
        <p:spPr>
          <a:xfrm>
            <a:off x="4571450" y="3169387"/>
            <a:ext cx="2562225" cy="1609725"/>
          </a:xfrm>
          <a:prstGeom prst="rect">
            <a:avLst/>
          </a:prstGeom>
          <a:noFill/>
          <a:ln>
            <a:noFill/>
          </a:ln>
        </p:spPr>
      </p:pic>
      <p:sp>
        <p:nvSpPr>
          <p:cNvPr id="117" name="Shape 117"/>
          <p:cNvSpPr txBox="1"/>
          <p:nvPr/>
        </p:nvSpPr>
        <p:spPr>
          <a:xfrm>
            <a:off x="860850" y="4831825"/>
            <a:ext cx="7319400" cy="310800"/>
          </a:xfrm>
          <a:prstGeom prst="rect">
            <a:avLst/>
          </a:prstGeom>
          <a:noFill/>
          <a:ln>
            <a:noFill/>
          </a:ln>
        </p:spPr>
        <p:txBody>
          <a:bodyPr anchorCtr="0" anchor="ctr" bIns="91425" lIns="91425" rIns="91425" tIns="91425">
            <a:noAutofit/>
          </a:bodyPr>
          <a:lstStyle/>
          <a:p>
            <a:pPr lvl="0" rtl="0">
              <a:spcBef>
                <a:spcPts val="0"/>
              </a:spcBef>
              <a:buNone/>
            </a:pPr>
            <a:r>
              <a:rPr lang="en" sz="1200">
                <a:solidFill>
                  <a:schemeClr val="dk1"/>
                </a:solidFill>
                <a:latin typeface="Liberation Serif"/>
                <a:ea typeface="Liberation Serif"/>
                <a:cs typeface="Liberation Serif"/>
                <a:sym typeface="Liberation Serif"/>
              </a:rPr>
              <a:t> </a:t>
            </a:r>
            <a:r>
              <a:rPr lang="en" sz="900">
                <a:solidFill>
                  <a:schemeClr val="dk1"/>
                </a:solidFill>
                <a:latin typeface="Liberation Serif"/>
                <a:ea typeface="Liberation Serif"/>
                <a:cs typeface="Liberation Serif"/>
                <a:sym typeface="Liberation Serif"/>
              </a:rPr>
              <a:t>433 Eros, an S-type asteroid.  Image courtesy of Nasa/JPL.           Part of an S-type asteroid that landed on Earth as a meteorite.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S-Type Asteroids</a:t>
            </a:r>
          </a:p>
        </p:txBody>
      </p:sp>
      <p:graphicFrame>
        <p:nvGraphicFramePr>
          <p:cNvPr id="123" name="Shape 123"/>
          <p:cNvGraphicFramePr/>
          <p:nvPr/>
        </p:nvGraphicFramePr>
        <p:xfrm>
          <a:off x="609650" y="1447800"/>
          <a:ext cx="3000000" cy="3000000"/>
        </p:xfrm>
        <a:graphic>
          <a:graphicData uri="http://schemas.openxmlformats.org/drawingml/2006/table">
            <a:tbl>
              <a:tblPr bandCol="1" bandRow="1">
                <a:noFill/>
                <a:tableStyleId>{E032567B-B6D6-4D82-A969-1E7EEB3C173E}</a:tableStyleId>
              </a:tblPr>
              <a:tblGrid>
                <a:gridCol w="948825"/>
                <a:gridCol w="1054275"/>
                <a:gridCol w="927750"/>
                <a:gridCol w="622025"/>
                <a:gridCol w="737975"/>
                <a:gridCol w="716900"/>
                <a:gridCol w="716900"/>
                <a:gridCol w="801250"/>
                <a:gridCol w="896125"/>
              </a:tblGrid>
              <a:tr h="12700">
                <a:tc>
                  <a:txBody>
                    <a:bodyPr>
                      <a:noAutofit/>
                    </a:bodyPr>
                    <a:lstStyle/>
                    <a:p>
                      <a:pPr lvl="0" rtl="0">
                        <a:spcBef>
                          <a:spcPts val="0"/>
                        </a:spcBef>
                        <a:buNone/>
                      </a:pPr>
                      <a:r>
                        <a:rPr lang="en" sz="1100">
                          <a:latin typeface="Liberation Serif"/>
                          <a:ea typeface="Liberation Serif"/>
                          <a:cs typeface="Liberation Serif"/>
                          <a:sym typeface="Liberation Serif"/>
                        </a:rPr>
                        <a:t>Silicon oxides (SiO</a:t>
                      </a:r>
                      <a:r>
                        <a:rPr baseline="-25000" lang="en" sz="1100">
                          <a:latin typeface="Liberation Serif"/>
                          <a:ea typeface="Liberation Serif"/>
                          <a:cs typeface="Liberation Serif"/>
                          <a:sym typeface="Liberation Serif"/>
                        </a:rPr>
                        <a: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Magnesium oxides (MgO)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Iron oxide (FeO = rust)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Iron (Fe)</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Nickel (Ni)</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Carbon (C)</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Cobalt (Co)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Water (H</a:t>
                      </a:r>
                      <a:r>
                        <a:rPr baseline="-25000" lang="en" sz="1100">
                          <a:latin typeface="Liberation Serif"/>
                          <a:ea typeface="Liberation Serif"/>
                          <a:cs typeface="Liberation Serif"/>
                          <a:sym typeface="Liberation Serif"/>
                        </a:rPr>
                        <a:t>2</a:t>
                      </a:r>
                      <a:r>
                        <a:rPr lang="en" sz="1100">
                          <a:latin typeface="Liberation Serif"/>
                          <a:ea typeface="Liberation Serif"/>
                          <a:cs typeface="Liberation Serif"/>
                          <a:sym typeface="Liberation Serif"/>
                        </a:rPr>
                        <a:t>O)</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100">
                          <a:latin typeface="Liberation Serif"/>
                          <a:ea typeface="Liberation Serif"/>
                          <a:cs typeface="Liberation Serif"/>
                          <a:sym typeface="Liberation Serif"/>
                        </a:rPr>
                        <a:t>Platinum (Pt)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40%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32%</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5%</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15%</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1.1%</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1%</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3.1%</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bl>
          </a:graphicData>
        </a:graphic>
      </p:graphicFrame>
      <p:graphicFrame>
        <p:nvGraphicFramePr>
          <p:cNvPr id="124" name="Shape 124"/>
          <p:cNvGraphicFramePr/>
          <p:nvPr/>
        </p:nvGraphicFramePr>
        <p:xfrm>
          <a:off x="1219200" y="3585425"/>
          <a:ext cx="3000000" cy="3000000"/>
        </p:xfrm>
        <a:graphic>
          <a:graphicData uri="http://schemas.openxmlformats.org/drawingml/2006/table">
            <a:tbl>
              <a:tblPr bandCol="1" bandRow="1">
                <a:noFill/>
                <a:tableStyleId>{E032567B-B6D6-4D82-A969-1E7EEB3C173E}</a:tableStyleId>
              </a:tblPr>
              <a:tblGrid>
                <a:gridCol w="3166100"/>
                <a:gridCol w="3166100"/>
              </a:tblGrid>
              <a:tr h="12700">
                <a:tc>
                  <a:txBody>
                    <a:bodyPr>
                      <a:noAutofit/>
                    </a:bodyPr>
                    <a:lstStyle/>
                    <a:p>
                      <a:pPr lvl="0" rtl="0" algn="ctr">
                        <a:spcBef>
                          <a:spcPts val="0"/>
                        </a:spcBef>
                        <a:buNone/>
                      </a:pPr>
                      <a:r>
                        <a:rPr b="1" lang="en" sz="1200">
                          <a:latin typeface="Liberation Serif"/>
                          <a:ea typeface="Liberation Serif"/>
                          <a:cs typeface="Liberation Serif"/>
                          <a:sym typeface="Liberation Serif"/>
                        </a:rPr>
                        <a:t>Material</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lgn="ctr">
                        <a:spcBef>
                          <a:spcPts val="0"/>
                        </a:spcBef>
                        <a:buNone/>
                      </a:pPr>
                      <a:r>
                        <a:rPr b="1" lang="en" sz="1200">
                          <a:latin typeface="Liberation Serif"/>
                          <a:ea typeface="Liberation Serif"/>
                          <a:cs typeface="Liberation Serif"/>
                          <a:sym typeface="Liberation Serif"/>
                        </a:rPr>
                        <a:t>Value ($ per ton)</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Iron</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$40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Nickel</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$8,710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Cobalt</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$20,420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Water</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$3,800,000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r h="12700">
                <a:tc>
                  <a:txBody>
                    <a:bodyPr>
                      <a:noAutofit/>
                    </a:bodyPr>
                    <a:lstStyle/>
                    <a:p>
                      <a:pPr lvl="0" rtl="0">
                        <a:spcBef>
                          <a:spcPts val="0"/>
                        </a:spcBef>
                        <a:buNone/>
                      </a:pPr>
                      <a:r>
                        <a:rPr lang="en" sz="1200">
                          <a:latin typeface="Liberation Serif"/>
                          <a:ea typeface="Liberation Serif"/>
                          <a:cs typeface="Liberation Serif"/>
                          <a:sym typeface="Liberation Serif"/>
                        </a:rPr>
                        <a:t>Platinum</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c>
                  <a:txBody>
                    <a:bodyPr>
                      <a:noAutofit/>
                    </a:bodyPr>
                    <a:lstStyle/>
                    <a:p>
                      <a:pPr lvl="0" rtl="0">
                        <a:spcBef>
                          <a:spcPts val="0"/>
                        </a:spcBef>
                        <a:buNone/>
                      </a:pPr>
                      <a:r>
                        <a:rPr lang="en" sz="1200">
                          <a:latin typeface="Liberation Serif"/>
                          <a:ea typeface="Liberation Serif"/>
                          <a:cs typeface="Liberation Serif"/>
                          <a:sym typeface="Liberation Serif"/>
                        </a:rPr>
                        <a:t>$29,900,000</a:t>
                      </a:r>
                    </a:p>
                  </a:txBody>
                  <a:tcPr marT="0" marB="0" marR="73025" marL="73025">
                    <a:lnL cap="flat" cmpd="sng" w="6350">
                      <a:solidFill>
                        <a:srgbClr val="000000"/>
                      </a:solidFill>
                      <a:prstDash val="solid"/>
                      <a:round/>
                      <a:headEnd len="med" w="med" type="none"/>
                      <a:tailEnd len="med" w="med" type="none"/>
                    </a:lnL>
                    <a:lnR cap="flat" cmpd="sng" w="6350">
                      <a:solidFill>
                        <a:srgbClr val="000000"/>
                      </a:solidFill>
                      <a:prstDash val="solid"/>
                      <a:round/>
                      <a:headEnd len="med" w="med" type="none"/>
                      <a:tailEnd len="med" w="med" type="none"/>
                    </a:lnR>
                    <a:lnT cap="flat" cmpd="sng" w="6350">
                      <a:solidFill>
                        <a:srgbClr val="000000"/>
                      </a:solidFill>
                      <a:prstDash val="solid"/>
                      <a:round/>
                      <a:headEnd len="med" w="med" type="none"/>
                      <a:tailEnd len="med" w="med" type="none"/>
                    </a:lnT>
                    <a:lnB cap="flat" cmpd="sng" w="6350">
                      <a:solidFill>
                        <a:srgbClr val="000000"/>
                      </a:solidFill>
                      <a:prstDash val="solid"/>
                      <a:round/>
                      <a:headEnd len="med" w="med" type="none"/>
                      <a:tailEnd len="med" w="med" type="none"/>
                    </a:lnB>
                  </a:tcPr>
                </a:tc>
              </a:tr>
            </a:tbl>
          </a:graphicData>
        </a:graphic>
      </p:graphicFrame>
      <p:sp>
        <p:nvSpPr>
          <p:cNvPr id="125" name="Shape 125"/>
          <p:cNvSpPr txBox="1"/>
          <p:nvPr/>
        </p:nvSpPr>
        <p:spPr>
          <a:xfrm>
            <a:off x="363575" y="2209625"/>
            <a:ext cx="8520600" cy="1085700"/>
          </a:xfrm>
          <a:prstGeom prst="rect">
            <a:avLst/>
          </a:prstGeom>
          <a:noFill/>
          <a:ln>
            <a:noFill/>
          </a:ln>
        </p:spPr>
        <p:txBody>
          <a:bodyPr anchorCtr="0" anchor="ctr" bIns="91425" lIns="91425" rIns="91425" tIns="91425">
            <a:noAutofit/>
          </a:bodyPr>
          <a:lstStyle/>
          <a:p>
            <a:pPr lvl="0" rtl="0">
              <a:spcBef>
                <a:spcPts val="0"/>
              </a:spcBef>
              <a:buNone/>
            </a:pPr>
            <a:r>
              <a:t/>
            </a:r>
            <a:endParaRPr sz="1200">
              <a:latin typeface="Liberation Serif"/>
              <a:ea typeface="Liberation Serif"/>
              <a:cs typeface="Liberation Serif"/>
              <a:sym typeface="Liberation Serif"/>
            </a:endParaRPr>
          </a:p>
          <a:p>
            <a:pPr lvl="0" rtl="0">
              <a:spcBef>
                <a:spcPts val="0"/>
              </a:spcBef>
              <a:buNone/>
            </a:pPr>
            <a:r>
              <a:rPr lang="en" sz="1200">
                <a:latin typeface="Liberation Serif"/>
                <a:ea typeface="Liberation Serif"/>
                <a:cs typeface="Liberation Serif"/>
                <a:sym typeface="Liberation Serif"/>
              </a:rPr>
              <a:t>The value of mining different asteroid materials depends on several factors.  First, it depends on how available the material is on Earth.  Materials that are more common on Earth are worth less when mined from asteroids.  Second, value depends on how much it costs to transport the mined material from the asteroid back to Earth.  Finally, certain materials have higher value because they are useful for other purposes in space but are rare there (like water).</a:t>
            </a:r>
          </a:p>
        </p:txBody>
      </p:sp>
      <p:sp>
        <p:nvSpPr>
          <p:cNvPr id="126" name="Shape 126"/>
          <p:cNvSpPr txBox="1"/>
          <p:nvPr/>
        </p:nvSpPr>
        <p:spPr>
          <a:xfrm>
            <a:off x="363575" y="1017725"/>
            <a:ext cx="4705200" cy="256800"/>
          </a:xfrm>
          <a:prstGeom prst="rect">
            <a:avLst/>
          </a:prstGeom>
          <a:noFill/>
          <a:ln>
            <a:noFill/>
          </a:ln>
        </p:spPr>
        <p:txBody>
          <a:bodyPr anchorCtr="0" anchor="ctr" bIns="91425" lIns="91425" rIns="91425" tIns="91425">
            <a:noAutofit/>
          </a:bodyPr>
          <a:lstStyle/>
          <a:p>
            <a:pPr lvl="0" rtl="0">
              <a:spcBef>
                <a:spcPts val="0"/>
              </a:spcBef>
              <a:buNone/>
            </a:pPr>
            <a:r>
              <a:rPr lang="en" sz="1200">
                <a:solidFill>
                  <a:schemeClr val="dk1"/>
                </a:solidFill>
                <a:latin typeface="Liberation Serif"/>
                <a:ea typeface="Liberation Serif"/>
                <a:cs typeface="Liberation Serif"/>
                <a:sym typeface="Liberation Serif"/>
              </a:rPr>
              <a:t>Example Composition of a S-type asteroid</a:t>
            </a: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