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Caveat"/>
      <p:regular r:id="rId20"/>
      <p:bold r:id="rId21"/>
    </p:embeddedFont>
    <p:embeddedFont>
      <p:font typeface="Playfair Display"/>
      <p:regular r:id="rId22"/>
      <p:bold r:id="rId23"/>
      <p:italic r:id="rId24"/>
      <p:boldItalic r:id="rId25"/>
    </p:embeddedFont>
    <p:embeddedFont>
      <p:font typeface="Montserrat"/>
      <p:regular r:id="rId26"/>
      <p:bold r:id="rId27"/>
      <p:italic r:id="rId28"/>
      <p:boldItalic r:id="rId29"/>
    </p:embeddedFont>
    <p:embeddedFont>
      <p:font typeface="Oswald"/>
      <p:regular r:id="rId30"/>
      <p:bold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804FCB-BF0B-4206-9375-3E9604FC66DA}">
  <a:tblStyle styleId="{A5804FCB-BF0B-4206-9375-3E9604FC66D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aveat-regular.fntdata"/><Relationship Id="rId22" Type="http://schemas.openxmlformats.org/officeDocument/2006/relationships/font" Target="fonts/PlayfairDisplay-regular.fntdata"/><Relationship Id="rId21" Type="http://schemas.openxmlformats.org/officeDocument/2006/relationships/font" Target="fonts/Caveat-bold.fntdata"/><Relationship Id="rId24" Type="http://schemas.openxmlformats.org/officeDocument/2006/relationships/font" Target="fonts/PlayfairDisplay-italic.fntdata"/><Relationship Id="rId23" Type="http://schemas.openxmlformats.org/officeDocument/2006/relationships/font" Target="fonts/PlayfairDisplay-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Montserrat-regular.fntdata"/><Relationship Id="rId25" Type="http://schemas.openxmlformats.org/officeDocument/2006/relationships/font" Target="fonts/PlayfairDisplay-boldItalic.fntdata"/><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Montserrat-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swald-bold.fntdata"/><Relationship Id="rId30" Type="http://schemas.openxmlformats.org/officeDocument/2006/relationships/font" Target="fonts/Oswald-regular.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ercommons.org/courseware/lesson/79069/overview"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ercommons.org/courseware/lesson/79069/overview"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d7e0ca3484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d7e0ca3484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 number talk is when you verbalize your thought process for completing a math problem and compare with other ways to arrive at the answer. The goal is that through this number talk students will understand what a “per hour” wage is. To start, read the problem aloud a couple of times and invite the students time to think about how they could solve this problem. When they have an idea they can do a “thumbs up” sign in front of their chest so it doesn’t distract the other learners. After 75% or more of the class has their thumb up, call on someone to raise their hand and explain their thinking.  As they describe, you can write/draw notes on their thinking (even if it is incorrect). Then ask for another way to solve the problem (even if the first solution was correct).  If the student says “240 x 4” or “240 + 240 + 240 + 240” make sure you ask “How do you know?” You are looking to get them to explain how they know that is the way to calculate “per hour” wages.  Repeat for screw cost. More info about number talks can be found here:</a:t>
            </a:r>
            <a:r>
              <a:rPr lang="en" u="sng">
                <a:solidFill>
                  <a:srgbClr val="0F9D58"/>
                </a:solidFill>
                <a:hlinkClick r:id="rId2">
                  <a:extLst>
                    <a:ext uri="{A12FA001-AC4F-418D-AE19-62706E023703}">
                      <ahyp:hlinkClr val="tx"/>
                    </a:ext>
                  </a:extLst>
                </a:hlinkClick>
              </a:rPr>
              <a:t>https://www.oercommons.org/courseware/lesson/79069/overview</a:t>
            </a:r>
            <a:r>
              <a:rPr lang="en">
                <a:solidFill>
                  <a:schemeClr val="dk1"/>
                </a:solidFill>
              </a:rPr>
              <a:t>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d7e0ca348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d7e0ca348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Provide each group a copy of the FOD Report, Pacific Airline Pay Scale, Hercules 2200 Parts Price Sheet and 3 copies of the Quote template.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d7e0ca348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d7e0ca348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Model filling in the quote with a few parts and </a:t>
            </a:r>
            <a:r>
              <a:rPr lang="en"/>
              <a:t>positions</a:t>
            </a:r>
            <a:r>
              <a:rPr lang="en"/>
              <a:t> from the Hercules 2200 Parts Price Sheet and Pacific Airline Payscale. Example: If you needed a </a:t>
            </a:r>
            <a:r>
              <a:rPr lang="en"/>
              <a:t>Mechanical</a:t>
            </a:r>
            <a:r>
              <a:rPr lang="en"/>
              <a:t> Engineer Level 1 for 4 hours, how would you record that here?  If you need 15</a:t>
            </a:r>
            <a:r>
              <a:rPr lang="en"/>
              <a:t> </a:t>
            </a:r>
            <a:r>
              <a:rPr lang="en"/>
              <a:t>phillips screws, how would you record that? What would your subtotals be? What would the total cost be?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d7e0ca3484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d7e0ca3484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the students write an e-mail to the project manager (you as the teacher) explaining their conclusion. Their e-mail should include the final cost of each solution. Students can write an actual e-mail or use the e-mail template.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d7b96b55cf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Review scenario</a:t>
            </a:r>
            <a:endParaRPr/>
          </a:p>
        </p:txBody>
      </p:sp>
      <p:sp>
        <p:nvSpPr>
          <p:cNvPr id="68" name="Google Shape;68;gd7b96b55cf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d7b96b55cf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Review scenario</a:t>
            </a:r>
            <a:endParaRPr/>
          </a:p>
        </p:txBody>
      </p:sp>
      <p:sp>
        <p:nvSpPr>
          <p:cNvPr id="74" name="Google Shape;74;gd7b96b55cf_0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d7b96b55cf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d7b96b55cf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Present the task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d7b96b55cf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d7b96b55cf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Times New Roman"/>
                <a:ea typeface="Times New Roman"/>
                <a:cs typeface="Times New Roman"/>
                <a:sym typeface="Times New Roman"/>
              </a:rPr>
              <a:t>Introduce the term “Cost - Benefit Analysis”  What does cost mean? What is a benefit? What are you doing when you analyse?</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d7b96b55cf_0_2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d7b96b55cf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d7e0ca3484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d7e0ca348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d7b96b55cf_0_2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d7b96b55cf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Have student brainstorm possible costs, ideally they should get beyond just parts and include labour and time. Record their ideas on this slide.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d7e0ca348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d7e0ca348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https://www.oercommons.org/courseware/lesson/79069/overview</a:t>
            </a:r>
            <a:r>
              <a:rPr lang="en"/>
              <a:t> </a:t>
            </a:r>
            <a:r>
              <a:rPr lang="en"/>
              <a:t>A number talk is when you verbalize your thought process for completing a math problem and compare with other ways to arrive at the answer. The goal is that though this number talk students will understand what a “per hour” wage is. To start read the problem aloud a couple of times and invite the students time to think about how they could solve this problem. When they have an idea </a:t>
            </a:r>
            <a:r>
              <a:rPr lang="en"/>
              <a:t>they can do a “thumbs up” sign in front of their chest so it doesn’t distract the other learners. After 75% or more of the class has their thumb up, call on someone to raise their hand and explain their thinking.  As they describe, you can write/draw notes on their thinking (even if it is incorrect). Then ask for another way to solve the problem (even if the first solution was correct).  If the student says “240 x 4” or “240 + 240 + 240 + 240” make sure you ask “How do you know?” You are looking to get them to explain how they know that is the way to calculate “per hour” wages.  Repeat for screw cost.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4358475" y="0"/>
            <a:ext cx="38532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6800"/>
              <a:buFont typeface="Playfair Display"/>
              <a:buNone/>
              <a:defRPr b="1" sz="6800">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b="1" sz="6800">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b="1" sz="6800">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b="1" sz="6800">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b="1" sz="6800">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b="1" sz="6800">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b="1" sz="6800">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b="1" sz="6800">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b="1" sz="6800">
                <a:latin typeface="Playfair Display"/>
                <a:ea typeface="Playfair Display"/>
                <a:cs typeface="Playfair Display"/>
                <a:sym typeface="Playfair Display"/>
              </a:defRPr>
            </a:lvl9pPr>
          </a:lstStyle>
          <a:p/>
        </p:txBody>
      </p:sp>
      <p:sp>
        <p:nvSpPr>
          <p:cNvPr id="13" name="Google Shape;13;p2"/>
          <p:cNvSpPr txBox="1"/>
          <p:nvPr>
            <p:ph idx="1" type="subTitle"/>
          </p:nvPr>
        </p:nvSpPr>
        <p:spPr>
          <a:xfrm>
            <a:off x="344250" y="3550650"/>
            <a:ext cx="4910100" cy="577800"/>
          </a:xfrm>
          <a:prstGeom prst="rect">
            <a:avLst/>
          </a:prstGeom>
          <a:solidFill>
            <a:schemeClr val="dk2"/>
          </a:solidFill>
        </p:spPr>
        <p:txBody>
          <a:bodyPr anchorCtr="0" anchor="ctr" bIns="91425" lIns="91425" spcFirstLastPara="1" rIns="91425" wrap="square" tIns="91425">
            <a:normAutofit/>
          </a:bodyPr>
          <a:lstStyle>
            <a:lvl1pPr lvl="0">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b="1" sz="2400">
                <a:solidFill>
                  <a:schemeClr val="lt1"/>
                </a:solidFill>
                <a:latin typeface="Montserrat"/>
                <a:ea typeface="Montserrat"/>
                <a:cs typeface="Montserrat"/>
                <a:sym typeface="Montserrat"/>
              </a:defRPr>
            </a:lvl9pPr>
          </a:lstStyle>
          <a:p/>
        </p:txBody>
      </p:sp>
      <p:sp>
        <p:nvSpPr>
          <p:cNvPr id="14" name="Google Shape;14;p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p11"/>
          <p:cNvSpPr txBox="1"/>
          <p:nvPr>
            <p:ph hasCustomPrompt="1" type="title"/>
          </p:nvPr>
        </p:nvSpPr>
        <p:spPr>
          <a:xfrm>
            <a:off x="311700" y="999925"/>
            <a:ext cx="8520600" cy="2146200"/>
          </a:xfrm>
          <a:prstGeom prst="rect">
            <a:avLst/>
          </a:prstGeom>
        </p:spPr>
        <p:txBody>
          <a:bodyPr anchorCtr="0" anchor="b" bIns="91425" lIns="91425" spcFirstLastPara="1" rIns="91425" wrap="square" tIns="91425">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highlight>
                  <a:schemeClr val="dk1"/>
                </a:highlight>
              </a:defRPr>
            </a:lvl1pPr>
            <a:lvl2pPr indent="-317500" lvl="1" marL="914400" algn="ctr">
              <a:spcBef>
                <a:spcPts val="0"/>
              </a:spcBef>
              <a:spcAft>
                <a:spcPts val="0"/>
              </a:spcAft>
              <a:buSzPts val="1400"/>
              <a:buChar char="○"/>
              <a:defRPr>
                <a:highlight>
                  <a:schemeClr val="dk1"/>
                </a:highlight>
              </a:defRPr>
            </a:lvl2pPr>
            <a:lvl3pPr indent="-317500" lvl="2" marL="1371600" algn="ctr">
              <a:spcBef>
                <a:spcPts val="0"/>
              </a:spcBef>
              <a:spcAft>
                <a:spcPts val="0"/>
              </a:spcAft>
              <a:buSzPts val="1400"/>
              <a:buChar char="■"/>
              <a:defRPr>
                <a:highlight>
                  <a:schemeClr val="dk1"/>
                </a:highlight>
              </a:defRPr>
            </a:lvl3pPr>
            <a:lvl4pPr indent="-317500" lvl="3" marL="1828800" algn="ctr">
              <a:spcBef>
                <a:spcPts val="0"/>
              </a:spcBef>
              <a:spcAft>
                <a:spcPts val="0"/>
              </a:spcAft>
              <a:buSzPts val="1400"/>
              <a:buChar char="●"/>
              <a:defRPr>
                <a:highlight>
                  <a:schemeClr val="dk1"/>
                </a:highlight>
              </a:defRPr>
            </a:lvl4pPr>
            <a:lvl5pPr indent="-317500" lvl="4" marL="2286000" algn="ctr">
              <a:spcBef>
                <a:spcPts val="0"/>
              </a:spcBef>
              <a:spcAft>
                <a:spcPts val="0"/>
              </a:spcAft>
              <a:buSzPts val="1400"/>
              <a:buChar char="○"/>
              <a:defRPr>
                <a:highlight>
                  <a:schemeClr val="dk1"/>
                </a:highlight>
              </a:defRPr>
            </a:lvl5pPr>
            <a:lvl6pPr indent="-317500" lvl="5" marL="2743200" algn="ctr">
              <a:spcBef>
                <a:spcPts val="0"/>
              </a:spcBef>
              <a:spcAft>
                <a:spcPts val="0"/>
              </a:spcAft>
              <a:buSzPts val="1400"/>
              <a:buChar char="■"/>
              <a:defRPr>
                <a:highlight>
                  <a:schemeClr val="dk1"/>
                </a:highlight>
              </a:defRPr>
            </a:lvl6pPr>
            <a:lvl7pPr indent="-317500" lvl="6" marL="3200400" algn="ctr">
              <a:spcBef>
                <a:spcPts val="0"/>
              </a:spcBef>
              <a:spcAft>
                <a:spcPts val="0"/>
              </a:spcAft>
              <a:buSzPts val="1400"/>
              <a:buChar char="●"/>
              <a:defRPr>
                <a:highlight>
                  <a:schemeClr val="dk1"/>
                </a:highlight>
              </a:defRPr>
            </a:lvl7pPr>
            <a:lvl8pPr indent="-317500" lvl="7" marL="3657600" algn="ctr">
              <a:spcBef>
                <a:spcPts val="0"/>
              </a:spcBef>
              <a:spcAft>
                <a:spcPts val="0"/>
              </a:spcAft>
              <a:buSzPts val="1400"/>
              <a:buChar char="○"/>
              <a:defRPr>
                <a:highlight>
                  <a:schemeClr val="dk1"/>
                </a:highlight>
              </a:defRPr>
            </a:lvl8pPr>
            <a:lvl9pPr indent="-317500" lvl="8" marL="4114800" algn="ctr">
              <a:spcBef>
                <a:spcPts val="0"/>
              </a:spcBef>
              <a:spcAft>
                <a:spcPts val="0"/>
              </a:spcAft>
              <a:buSzPts val="1400"/>
              <a:buChar char="■"/>
              <a:defRPr>
                <a:highlight>
                  <a:schemeClr val="dk1"/>
                </a:highlight>
              </a:defRPr>
            </a:lvl9pPr>
          </a:lstStyle>
          <a:p/>
        </p:txBody>
      </p:sp>
      <p:sp>
        <p:nvSpPr>
          <p:cNvPr id="51" name="Google Shape;51;p11"/>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12"/>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4" name="Shape 54"/>
        <p:cNvGrpSpPr/>
        <p:nvPr/>
      </p:nvGrpSpPr>
      <p:grpSpPr>
        <a:xfrm>
          <a:off x="0" y="0"/>
          <a:ext cx="0" cy="0"/>
          <a:chOff x="0" y="0"/>
          <a:chExt cx="0" cy="0"/>
        </a:xfrm>
      </p:grpSpPr>
      <p:sp>
        <p:nvSpPr>
          <p:cNvPr id="55" name="Google Shape;55;p13"/>
          <p:cNvSpPr txBox="1"/>
          <p:nvPr>
            <p:ph type="title"/>
          </p:nvPr>
        </p:nvSpPr>
        <p:spPr>
          <a:xfrm>
            <a:off x="508000" y="457200"/>
            <a:ext cx="6447600" cy="990600"/>
          </a:xfrm>
          <a:prstGeom prst="rect">
            <a:avLst/>
          </a:prstGeom>
          <a:noFill/>
          <a:ln>
            <a:noFill/>
          </a:ln>
        </p:spPr>
        <p:txBody>
          <a:bodyPr anchorCtr="0" anchor="t" bIns="34275" lIns="68575" spcFirstLastPara="1" rIns="68575" wrap="square" tIns="34275">
            <a:normAutofit/>
          </a:bodyPr>
          <a:lstStyle>
            <a:lvl1pPr lvl="0" rtl="0" algn="l">
              <a:spcBef>
                <a:spcPts val="0"/>
              </a:spcBef>
              <a:spcAft>
                <a:spcPts val="0"/>
              </a:spcAft>
              <a:buClr>
                <a:schemeClr val="accent1"/>
              </a:buClr>
              <a:buSzPts val="1400"/>
              <a:buNone/>
              <a:defRPr/>
            </a:lvl1pPr>
            <a:lvl2pPr lvl="1" rtl="0" algn="l">
              <a:spcBef>
                <a:spcPts val="0"/>
              </a:spcBef>
              <a:spcAft>
                <a:spcPts val="0"/>
              </a:spcAft>
              <a:buSzPts val="3000"/>
              <a:buNone/>
              <a:defRPr/>
            </a:lvl2pPr>
            <a:lvl3pPr lvl="2" rtl="0" algn="l">
              <a:spcBef>
                <a:spcPts val="0"/>
              </a:spcBef>
              <a:spcAft>
                <a:spcPts val="0"/>
              </a:spcAft>
              <a:buSzPts val="3000"/>
              <a:buNone/>
              <a:defRPr/>
            </a:lvl3pPr>
            <a:lvl4pPr lvl="3" rtl="0" algn="l">
              <a:spcBef>
                <a:spcPts val="0"/>
              </a:spcBef>
              <a:spcAft>
                <a:spcPts val="0"/>
              </a:spcAft>
              <a:buSzPts val="3000"/>
              <a:buNone/>
              <a:defRPr/>
            </a:lvl4pPr>
            <a:lvl5pPr lvl="4" rtl="0" algn="l">
              <a:spcBef>
                <a:spcPts val="0"/>
              </a:spcBef>
              <a:spcAft>
                <a:spcPts val="0"/>
              </a:spcAft>
              <a:buSzPts val="3000"/>
              <a:buNone/>
              <a:defRPr/>
            </a:lvl5pPr>
            <a:lvl6pPr lvl="5" rtl="0" algn="l">
              <a:spcBef>
                <a:spcPts val="0"/>
              </a:spcBef>
              <a:spcAft>
                <a:spcPts val="0"/>
              </a:spcAft>
              <a:buSzPts val="3000"/>
              <a:buNone/>
              <a:defRPr/>
            </a:lvl6pPr>
            <a:lvl7pPr lvl="6" rtl="0" algn="l">
              <a:spcBef>
                <a:spcPts val="0"/>
              </a:spcBef>
              <a:spcAft>
                <a:spcPts val="0"/>
              </a:spcAft>
              <a:buSzPts val="3000"/>
              <a:buNone/>
              <a:defRPr/>
            </a:lvl7pPr>
            <a:lvl8pPr lvl="7" rtl="0" algn="l">
              <a:spcBef>
                <a:spcPts val="0"/>
              </a:spcBef>
              <a:spcAft>
                <a:spcPts val="0"/>
              </a:spcAft>
              <a:buSzPts val="3000"/>
              <a:buNone/>
              <a:defRPr/>
            </a:lvl8pPr>
            <a:lvl9pPr lvl="8" rtl="0" algn="l">
              <a:spcBef>
                <a:spcPts val="0"/>
              </a:spcBef>
              <a:spcAft>
                <a:spcPts val="0"/>
              </a:spcAft>
              <a:buSzPts val="3000"/>
              <a:buNone/>
              <a:defRPr/>
            </a:lvl9pPr>
          </a:lstStyle>
          <a:p/>
        </p:txBody>
      </p:sp>
      <p:sp>
        <p:nvSpPr>
          <p:cNvPr id="56" name="Google Shape;56;p13"/>
          <p:cNvSpPr txBox="1"/>
          <p:nvPr>
            <p:ph idx="1" type="body"/>
          </p:nvPr>
        </p:nvSpPr>
        <p:spPr>
          <a:xfrm>
            <a:off x="508000" y="1620442"/>
            <a:ext cx="6447600" cy="2910600"/>
          </a:xfrm>
          <a:prstGeom prst="rect">
            <a:avLst/>
          </a:prstGeom>
          <a:noFill/>
          <a:ln>
            <a:noFill/>
          </a:ln>
        </p:spPr>
        <p:txBody>
          <a:bodyPr anchorCtr="0" anchor="t" bIns="34275" lIns="68575" spcFirstLastPara="1" rIns="68575" wrap="square" tIns="34275">
            <a:normAutofit/>
          </a:bodyPr>
          <a:lstStyle>
            <a:lvl1pPr indent="-298450" lvl="0" marL="457200" rtl="0" algn="l">
              <a:spcBef>
                <a:spcPts val="800"/>
              </a:spcBef>
              <a:spcAft>
                <a:spcPts val="0"/>
              </a:spcAft>
              <a:buSzPts val="1100"/>
              <a:buChar char="●"/>
              <a:defRPr/>
            </a:lvl1pPr>
            <a:lvl2pPr indent="-298450" lvl="1" marL="914400" rtl="0" algn="l">
              <a:spcBef>
                <a:spcPts val="800"/>
              </a:spcBef>
              <a:spcAft>
                <a:spcPts val="0"/>
              </a:spcAft>
              <a:buSzPts val="1100"/>
              <a:buChar char="○"/>
              <a:defRPr/>
            </a:lvl2pPr>
            <a:lvl3pPr indent="-298450" lvl="2" marL="1371600" rtl="0" algn="l">
              <a:spcBef>
                <a:spcPts val="800"/>
              </a:spcBef>
              <a:spcAft>
                <a:spcPts val="0"/>
              </a:spcAft>
              <a:buSzPts val="1100"/>
              <a:buChar char="■"/>
              <a:defRPr/>
            </a:lvl3pPr>
            <a:lvl4pPr indent="-298450" lvl="3" marL="1828800" rtl="0" algn="l">
              <a:spcBef>
                <a:spcPts val="800"/>
              </a:spcBef>
              <a:spcAft>
                <a:spcPts val="0"/>
              </a:spcAft>
              <a:buSzPts val="1100"/>
              <a:buChar char="●"/>
              <a:defRPr/>
            </a:lvl4pPr>
            <a:lvl5pPr indent="-298450" lvl="4" marL="2286000" rtl="0" algn="l">
              <a:spcBef>
                <a:spcPts val="800"/>
              </a:spcBef>
              <a:spcAft>
                <a:spcPts val="0"/>
              </a:spcAft>
              <a:buSzPts val="1100"/>
              <a:buChar char="○"/>
              <a:defRPr/>
            </a:lvl5pPr>
            <a:lvl6pPr indent="-298450" lvl="5" marL="2743200" rtl="0" algn="l">
              <a:spcBef>
                <a:spcPts val="800"/>
              </a:spcBef>
              <a:spcAft>
                <a:spcPts val="0"/>
              </a:spcAft>
              <a:buSzPts val="1100"/>
              <a:buChar char="■"/>
              <a:defRPr/>
            </a:lvl6pPr>
            <a:lvl7pPr indent="-298450" lvl="6" marL="3200400" rtl="0" algn="l">
              <a:spcBef>
                <a:spcPts val="800"/>
              </a:spcBef>
              <a:spcAft>
                <a:spcPts val="0"/>
              </a:spcAft>
              <a:buSzPts val="1100"/>
              <a:buChar char="●"/>
              <a:defRPr/>
            </a:lvl7pPr>
            <a:lvl8pPr indent="-298450" lvl="7" marL="3657600" rtl="0" algn="l">
              <a:spcBef>
                <a:spcPts val="800"/>
              </a:spcBef>
              <a:spcAft>
                <a:spcPts val="0"/>
              </a:spcAft>
              <a:buSzPts val="1100"/>
              <a:buChar char="○"/>
              <a:defRPr/>
            </a:lvl8pPr>
            <a:lvl9pPr indent="-298450" lvl="8" marL="4114800" rtl="0" algn="l">
              <a:spcBef>
                <a:spcPts val="800"/>
              </a:spcBef>
              <a:spcAft>
                <a:spcPts val="0"/>
              </a:spcAft>
              <a:buSzPts val="1100"/>
              <a:buChar char="■"/>
              <a:defRPr/>
            </a:lvl9pPr>
          </a:lstStyle>
          <a:p/>
        </p:txBody>
      </p:sp>
      <p:sp>
        <p:nvSpPr>
          <p:cNvPr id="57" name="Google Shape;57;p13"/>
          <p:cNvSpPr txBox="1"/>
          <p:nvPr>
            <p:ph idx="10" type="dt"/>
          </p:nvPr>
        </p:nvSpPr>
        <p:spPr>
          <a:xfrm>
            <a:off x="5403850" y="4531022"/>
            <a:ext cx="684000" cy="2739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8" name="Google Shape;58;p13"/>
          <p:cNvSpPr txBox="1"/>
          <p:nvPr>
            <p:ph idx="11" type="ftr"/>
          </p:nvPr>
        </p:nvSpPr>
        <p:spPr>
          <a:xfrm>
            <a:off x="508000" y="4531022"/>
            <a:ext cx="47232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9" name="Google Shape;59;p13"/>
          <p:cNvSpPr txBox="1"/>
          <p:nvPr>
            <p:ph idx="12" type="sldNum"/>
          </p:nvPr>
        </p:nvSpPr>
        <p:spPr>
          <a:xfrm>
            <a:off x="6442997" y="4531022"/>
            <a:ext cx="5127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4"/>
        </a:solidFill>
      </p:bgPr>
    </p:bg>
    <p:spTree>
      <p:nvGrpSpPr>
        <p:cNvPr id="15"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txBox="1"/>
          <p:nvPr>
            <p:ph type="title"/>
          </p:nvPr>
        </p:nvSpPr>
        <p:spPr>
          <a:xfrm>
            <a:off x="344250" y="1403850"/>
            <a:ext cx="8455500" cy="2146800"/>
          </a:xfrm>
          <a:prstGeom prst="rect">
            <a:avLst/>
          </a:prstGeom>
          <a:solidFill>
            <a:srgbClr val="FFFFFF"/>
          </a:solidFill>
        </p:spPr>
        <p:txBody>
          <a:bodyPr anchorCtr="0" anchor="ctr" bIns="91425" lIns="91425" spcFirstLastPara="1" rIns="91425" wrap="square" tIns="91425">
            <a:normAutofit/>
          </a:bodyPr>
          <a:lstStyle>
            <a:lvl1pPr lvl="0" algn="ctr">
              <a:spcBef>
                <a:spcPts val="0"/>
              </a:spcBef>
              <a:spcAft>
                <a:spcPts val="0"/>
              </a:spcAft>
              <a:buSzPts val="4800"/>
              <a:buFont typeface="Playfair Display"/>
              <a:buNone/>
              <a:defRPr b="1" sz="4800">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b="1" sz="4800">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b="1" sz="4800">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b="1" sz="4800">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b="1" sz="4800">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b="1" sz="4800">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b="1" sz="4800">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b="1" sz="4800">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b="1" sz="4800">
                <a:latin typeface="Playfair Display"/>
                <a:ea typeface="Playfair Display"/>
                <a:cs typeface="Playfair Display"/>
                <a:sym typeface="Playfair Display"/>
              </a:defRPr>
            </a:lvl9pPr>
          </a:lstStyle>
          <a:p/>
        </p:txBody>
      </p:sp>
      <p:sp>
        <p:nvSpPr>
          <p:cNvPr id="18" name="Google Shape;18;p3"/>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1" name="Google Shape;21;p4"/>
          <p:cNvSpPr txBox="1"/>
          <p:nvPr>
            <p:ph idx="1" type="body"/>
          </p:nvPr>
        </p:nvSpPr>
        <p:spPr>
          <a:xfrm>
            <a:off x="311700" y="1234075"/>
            <a:ext cx="8520600" cy="33348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2" name="Google Shape;22;p4"/>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5" name="Google Shape;25;p5"/>
          <p:cNvSpPr txBox="1"/>
          <p:nvPr>
            <p:ph idx="1" type="body"/>
          </p:nvPr>
        </p:nvSpPr>
        <p:spPr>
          <a:xfrm>
            <a:off x="311700" y="1234050"/>
            <a:ext cx="3999900" cy="33348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 name="Google Shape;26;p5"/>
          <p:cNvSpPr txBox="1"/>
          <p:nvPr>
            <p:ph idx="2" type="body"/>
          </p:nvPr>
        </p:nvSpPr>
        <p:spPr>
          <a:xfrm>
            <a:off x="4832400" y="1234050"/>
            <a:ext cx="3999900" cy="33348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0" name="Google Shape;30;p6"/>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p:txBody>
      </p:sp>
      <p:sp>
        <p:nvSpPr>
          <p:cNvPr id="37" name="Google Shape;37;p8"/>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9"/>
          <p:cNvSpPr txBox="1"/>
          <p:nvPr>
            <p:ph type="title"/>
          </p:nvPr>
        </p:nvSpPr>
        <p:spPr>
          <a:xfrm>
            <a:off x="265500" y="1081675"/>
            <a:ext cx="4045200" cy="1786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9214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highlight>
                  <a:schemeClr val="lt1"/>
                </a:highlight>
              </a:defRPr>
            </a:lvl1pPr>
            <a:lvl2pPr indent="-317500" lvl="1" marL="914400">
              <a:spcBef>
                <a:spcPts val="0"/>
              </a:spcBef>
              <a:spcAft>
                <a:spcPts val="0"/>
              </a:spcAft>
              <a:buSzPts val="1400"/>
              <a:buChar char="○"/>
              <a:defRPr>
                <a:highlight>
                  <a:schemeClr val="lt1"/>
                </a:highlight>
              </a:defRPr>
            </a:lvl2pPr>
            <a:lvl3pPr indent="-317500" lvl="2" marL="1371600">
              <a:spcBef>
                <a:spcPts val="0"/>
              </a:spcBef>
              <a:spcAft>
                <a:spcPts val="0"/>
              </a:spcAft>
              <a:buSzPts val="1400"/>
              <a:buChar char="■"/>
              <a:defRPr>
                <a:highlight>
                  <a:schemeClr val="lt1"/>
                </a:highlight>
              </a:defRPr>
            </a:lvl3pPr>
            <a:lvl4pPr indent="-317500" lvl="3" marL="1828800">
              <a:spcBef>
                <a:spcPts val="0"/>
              </a:spcBef>
              <a:spcAft>
                <a:spcPts val="0"/>
              </a:spcAft>
              <a:buSzPts val="1400"/>
              <a:buChar char="●"/>
              <a:defRPr>
                <a:highlight>
                  <a:schemeClr val="lt1"/>
                </a:highlight>
              </a:defRPr>
            </a:lvl4pPr>
            <a:lvl5pPr indent="-317500" lvl="4" marL="2286000">
              <a:spcBef>
                <a:spcPts val="0"/>
              </a:spcBef>
              <a:spcAft>
                <a:spcPts val="0"/>
              </a:spcAft>
              <a:buSzPts val="1400"/>
              <a:buChar char="○"/>
              <a:defRPr>
                <a:highlight>
                  <a:schemeClr val="lt1"/>
                </a:highlight>
              </a:defRPr>
            </a:lvl5pPr>
            <a:lvl6pPr indent="-317500" lvl="5" marL="2743200">
              <a:spcBef>
                <a:spcPts val="0"/>
              </a:spcBef>
              <a:spcAft>
                <a:spcPts val="0"/>
              </a:spcAft>
              <a:buSzPts val="1400"/>
              <a:buChar char="■"/>
              <a:defRPr>
                <a:highlight>
                  <a:schemeClr val="lt1"/>
                </a:highlight>
              </a:defRPr>
            </a:lvl6pPr>
            <a:lvl7pPr indent="-317500" lvl="6" marL="3200400">
              <a:spcBef>
                <a:spcPts val="0"/>
              </a:spcBef>
              <a:spcAft>
                <a:spcPts val="0"/>
              </a:spcAft>
              <a:buSzPts val="1400"/>
              <a:buChar char="●"/>
              <a:defRPr>
                <a:highlight>
                  <a:schemeClr val="lt1"/>
                </a:highlight>
              </a:defRPr>
            </a:lvl7pPr>
            <a:lvl8pPr indent="-317500" lvl="7" marL="3657600">
              <a:spcBef>
                <a:spcPts val="0"/>
              </a:spcBef>
              <a:spcAft>
                <a:spcPts val="0"/>
              </a:spcAft>
              <a:buSzPts val="1400"/>
              <a:buChar char="○"/>
              <a:defRPr>
                <a:highlight>
                  <a:schemeClr val="lt1"/>
                </a:highlight>
              </a:defRPr>
            </a:lvl8pPr>
            <a:lvl9pPr indent="-317500" lvl="8" marL="4114800">
              <a:spcBef>
                <a:spcPts val="0"/>
              </a:spcBef>
              <a:spcAft>
                <a:spcPts val="0"/>
              </a:spcAft>
              <a:buSzPts val="1400"/>
              <a:buChar char="■"/>
              <a:defRPr>
                <a:highlight>
                  <a:schemeClr val="lt1"/>
                </a:highlight>
              </a:defRPr>
            </a:lvl9pPr>
          </a:lstStyle>
          <a:p/>
        </p:txBody>
      </p:sp>
      <p:sp>
        <p:nvSpPr>
          <p:cNvPr id="44" name="Google Shape;44;p9"/>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highlight>
                  <a:schemeClr val="dk1"/>
                </a:highlight>
              </a:defRPr>
            </a:lvl1pPr>
          </a:lstStyle>
          <a:p/>
        </p:txBody>
      </p:sp>
      <p:sp>
        <p:nvSpPr>
          <p:cNvPr id="47" name="Google Shape;47;p10"/>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op">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p:txBody>
      </p:sp>
      <p:sp>
        <p:nvSpPr>
          <p:cNvPr id="7" name="Google Shape;7;p1"/>
          <p:cNvSpPr txBox="1"/>
          <p:nvPr>
            <p:ph idx="1" type="body"/>
          </p:nvPr>
        </p:nvSpPr>
        <p:spPr>
          <a:xfrm>
            <a:off x="311700" y="1234075"/>
            <a:ext cx="8520600" cy="33348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indent="-317500" lvl="1" marL="9144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indent="-317500" lvl="2" marL="13716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indent="-317500" lvl="3" marL="18288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indent="-317500" lvl="4" marL="22860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indent="-317500" lvl="5" marL="27432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indent="-317500" lvl="6" marL="32004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indent="-317500" lvl="7" marL="36576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indent="-317500" lvl="8" marL="41148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hyperlink" Target="http://www.youtube.com/watch?v=dcU-sEURd08" TargetMode="Externa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4"/>
          <p:cNvSpPr txBox="1"/>
          <p:nvPr>
            <p:ph type="ctrTitle"/>
          </p:nvPr>
        </p:nvSpPr>
        <p:spPr>
          <a:xfrm>
            <a:off x="344250" y="1403850"/>
            <a:ext cx="8455500" cy="2146800"/>
          </a:xfrm>
          <a:prstGeom prst="rect">
            <a:avLst/>
          </a:prstGeom>
        </p:spPr>
        <p:txBody>
          <a:bodyPr anchorCtr="0" anchor="ctr" bIns="91425" lIns="91425" spcFirstLastPara="1" rIns="91425" wrap="square" tIns="91425">
            <a:normAutofit fontScale="90000"/>
          </a:bodyPr>
          <a:lstStyle/>
          <a:p>
            <a:pPr indent="0" lvl="0" marL="0" rtl="0" algn="l">
              <a:spcBef>
                <a:spcPts val="0"/>
              </a:spcBef>
              <a:spcAft>
                <a:spcPts val="0"/>
              </a:spcAft>
              <a:buNone/>
            </a:pPr>
            <a:r>
              <a:rPr lang="en"/>
              <a:t>Cost - </a:t>
            </a:r>
            <a:r>
              <a:rPr lang="en"/>
              <a:t>Benefit</a:t>
            </a:r>
            <a:r>
              <a:rPr lang="en"/>
              <a:t> </a:t>
            </a:r>
            <a:r>
              <a:rPr lang="en"/>
              <a:t>Analysis</a:t>
            </a:r>
            <a:endParaRPr/>
          </a:p>
        </p:txBody>
      </p:sp>
      <p:sp>
        <p:nvSpPr>
          <p:cNvPr id="65" name="Google Shape;65;p14"/>
          <p:cNvSpPr txBox="1"/>
          <p:nvPr>
            <p:ph idx="1" type="subTitle"/>
          </p:nvPr>
        </p:nvSpPr>
        <p:spPr>
          <a:xfrm>
            <a:off x="344250" y="3550650"/>
            <a:ext cx="4910100" cy="577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FOD Lesson 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Number Talk-Labor and Parts Costs</a:t>
            </a:r>
            <a:endParaRPr sz="3600"/>
          </a:p>
        </p:txBody>
      </p:sp>
      <p:sp>
        <p:nvSpPr>
          <p:cNvPr id="123" name="Google Shape;123;p23"/>
          <p:cNvSpPr txBox="1"/>
          <p:nvPr>
            <p:ph idx="1" type="body"/>
          </p:nvPr>
        </p:nvSpPr>
        <p:spPr>
          <a:xfrm>
            <a:off x="604200" y="1209850"/>
            <a:ext cx="7935600" cy="3334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2600"/>
              <a:t>If each bolt cost $20.50 and you will need 8 to complete the project, how much will the screws cost?</a:t>
            </a:r>
            <a:endParaRPr sz="2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Quote</a:t>
            </a:r>
            <a:endParaRPr sz="3600"/>
          </a:p>
        </p:txBody>
      </p:sp>
      <p:sp>
        <p:nvSpPr>
          <p:cNvPr id="129" name="Google Shape;129;p24"/>
          <p:cNvSpPr txBox="1"/>
          <p:nvPr>
            <p:ph idx="1" type="body"/>
          </p:nvPr>
        </p:nvSpPr>
        <p:spPr>
          <a:xfrm>
            <a:off x="311700" y="1234050"/>
            <a:ext cx="8310300" cy="3334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2400"/>
              <a:t>A Quote is an estimate of costs. Use the Quote T</a:t>
            </a:r>
            <a:r>
              <a:rPr lang="en" sz="2400"/>
              <a:t>emplate</a:t>
            </a:r>
            <a:r>
              <a:rPr lang="en" sz="2400"/>
              <a:t> to create a quote for the cost of each solution to include as part of your decision. </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type="title"/>
          </p:nvPr>
        </p:nvSpPr>
        <p:spPr>
          <a:xfrm>
            <a:off x="282075" y="467225"/>
            <a:ext cx="2100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Example Quote:</a:t>
            </a:r>
            <a:endParaRPr sz="3600"/>
          </a:p>
        </p:txBody>
      </p:sp>
      <p:graphicFrame>
        <p:nvGraphicFramePr>
          <p:cNvPr id="135" name="Google Shape;135;p25"/>
          <p:cNvGraphicFramePr/>
          <p:nvPr/>
        </p:nvGraphicFramePr>
        <p:xfrm>
          <a:off x="2239400" y="144538"/>
          <a:ext cx="3000000" cy="3000000"/>
        </p:xfrm>
        <a:graphic>
          <a:graphicData uri="http://schemas.openxmlformats.org/drawingml/2006/table">
            <a:tbl>
              <a:tblPr>
                <a:noFill/>
                <a:tableStyleId>{A5804FCB-BF0B-4206-9375-3E9604FC66DA}</a:tableStyleId>
              </a:tblPr>
              <a:tblGrid>
                <a:gridCol w="3257550"/>
                <a:gridCol w="952500"/>
                <a:gridCol w="1123950"/>
                <a:gridCol w="1428750"/>
              </a:tblGrid>
              <a:tr h="362425">
                <a:tc gridSpan="4">
                  <a:txBody>
                    <a:bodyPr/>
                    <a:lstStyle/>
                    <a:p>
                      <a:pPr indent="0" lvl="0" marL="0" rtl="0" algn="l">
                        <a:spcBef>
                          <a:spcPts val="0"/>
                        </a:spcBef>
                        <a:spcAft>
                          <a:spcPts val="0"/>
                        </a:spcAft>
                        <a:buNone/>
                      </a:pPr>
                      <a:r>
                        <a:rPr lang="en" sz="1300"/>
                        <a:t>QUOTE</a:t>
                      </a:r>
                      <a:endParaRPr sz="1300"/>
                    </a:p>
                  </a:txBody>
                  <a:tcPr marT="63500" marB="63500" marR="63500" marL="63500"/>
                </a:tc>
                <a:tc hMerge="1"/>
                <a:tc hMerge="1"/>
                <a:tc hMerge="1"/>
              </a:tr>
              <a:tr h="371475">
                <a:tc gridSpan="4">
                  <a:txBody>
                    <a:bodyPr/>
                    <a:lstStyle/>
                    <a:p>
                      <a:pPr indent="0" lvl="0" marL="0" rtl="0" algn="l">
                        <a:spcBef>
                          <a:spcPts val="0"/>
                        </a:spcBef>
                        <a:spcAft>
                          <a:spcPts val="0"/>
                        </a:spcAft>
                        <a:buNone/>
                      </a:pPr>
                      <a:r>
                        <a:rPr lang="en" sz="1300"/>
                        <a:t>LABOR</a:t>
                      </a:r>
                      <a:endParaRPr sz="1300"/>
                    </a:p>
                  </a:txBody>
                  <a:tcPr marT="63500" marB="63500" marR="63500" marL="63500"/>
                </a:tc>
                <a:tc hMerge="1"/>
                <a:tc hMerge="1"/>
                <a:tc hMerge="1"/>
              </a:tr>
              <a:tr h="266700">
                <a:tc>
                  <a:txBody>
                    <a:bodyPr/>
                    <a:lstStyle/>
                    <a:p>
                      <a:pPr indent="0" lvl="0" marL="0" rtl="0" algn="l">
                        <a:spcBef>
                          <a:spcPts val="0"/>
                        </a:spcBef>
                        <a:spcAft>
                          <a:spcPts val="0"/>
                        </a:spcAft>
                        <a:buNone/>
                      </a:pPr>
                      <a:r>
                        <a:rPr lang="en" sz="1300"/>
                        <a:t>Position</a:t>
                      </a:r>
                      <a:endParaRPr sz="1300"/>
                    </a:p>
                  </a:txBody>
                  <a:tcPr marT="63500" marB="63500" marR="63500" marL="63500"/>
                </a:tc>
                <a:tc>
                  <a:txBody>
                    <a:bodyPr/>
                    <a:lstStyle/>
                    <a:p>
                      <a:pPr indent="0" lvl="0" marL="0" rtl="0" algn="l">
                        <a:spcBef>
                          <a:spcPts val="0"/>
                        </a:spcBef>
                        <a:spcAft>
                          <a:spcPts val="0"/>
                        </a:spcAft>
                        <a:buNone/>
                      </a:pPr>
                      <a:r>
                        <a:rPr lang="en" sz="1300"/>
                        <a:t>Wage Per Hour</a:t>
                      </a:r>
                      <a:endParaRPr sz="1300"/>
                    </a:p>
                  </a:txBody>
                  <a:tcPr marT="63500" marB="63500" marR="63500" marL="63500"/>
                </a:tc>
                <a:tc>
                  <a:txBody>
                    <a:bodyPr/>
                    <a:lstStyle/>
                    <a:p>
                      <a:pPr indent="0" lvl="0" marL="0" rtl="0" algn="l">
                        <a:spcBef>
                          <a:spcPts val="0"/>
                        </a:spcBef>
                        <a:spcAft>
                          <a:spcPts val="0"/>
                        </a:spcAft>
                        <a:buNone/>
                      </a:pPr>
                      <a:r>
                        <a:rPr lang="en" sz="1300"/>
                        <a:t>Estimated time for work</a:t>
                      </a:r>
                      <a:endParaRPr sz="1300"/>
                    </a:p>
                  </a:txBody>
                  <a:tcPr marT="63500" marB="63500" marR="63500" marL="63500"/>
                </a:tc>
                <a:tc>
                  <a:txBody>
                    <a:bodyPr/>
                    <a:lstStyle/>
                    <a:p>
                      <a:pPr indent="0" lvl="0" marL="0" rtl="0" algn="l">
                        <a:spcBef>
                          <a:spcPts val="0"/>
                        </a:spcBef>
                        <a:spcAft>
                          <a:spcPts val="0"/>
                        </a:spcAft>
                        <a:buNone/>
                      </a:pPr>
                      <a:r>
                        <a:rPr lang="en" sz="1300"/>
                        <a:t>Calculated Cost</a:t>
                      </a:r>
                      <a:endParaRPr sz="1300"/>
                    </a:p>
                  </a:txBody>
                  <a:tcPr marT="63500" marB="63500" marR="63500" marL="63500"/>
                </a:tc>
              </a:tr>
              <a:tr h="266700">
                <a:tc>
                  <a:txBody>
                    <a:bodyPr/>
                    <a:lstStyle/>
                    <a:p>
                      <a:pPr indent="0" lvl="0" marL="0" rtl="0" algn="l">
                        <a:spcBef>
                          <a:spcPts val="0"/>
                        </a:spcBef>
                        <a:spcAft>
                          <a:spcPts val="0"/>
                        </a:spcAft>
                        <a:buNone/>
                      </a:pPr>
                      <a:r>
                        <a:t/>
                      </a:r>
                      <a:endParaRPr sz="1300"/>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300"/>
                        <a:t>$</a:t>
                      </a:r>
                      <a:endParaRPr sz="1300"/>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r">
                        <a:spcBef>
                          <a:spcPts val="0"/>
                        </a:spcBef>
                        <a:spcAft>
                          <a:spcPts val="0"/>
                        </a:spcAft>
                        <a:buNone/>
                      </a:pPr>
                      <a:r>
                        <a:rPr lang="en" sz="1300"/>
                        <a:t>hour(s)</a:t>
                      </a:r>
                      <a:endParaRPr sz="1300"/>
                    </a:p>
                  </a:txBody>
                  <a:tcPr marT="63500" marB="63500" marR="63500" marL="63500">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300"/>
                        <a:t>$</a:t>
                      </a:r>
                      <a:endParaRPr sz="1300"/>
                    </a:p>
                  </a:txBody>
                  <a:tcPr marT="63500" marB="63500" marR="63500" marL="63500">
                    <a:lnB cap="flat" cmpd="sng" w="12700">
                      <a:solidFill>
                        <a:srgbClr val="000000"/>
                      </a:solidFill>
                      <a:prstDash val="solid"/>
                      <a:round/>
                      <a:headEnd len="sm" w="sm" type="none"/>
                      <a:tailEnd len="sm" w="sm" type="none"/>
                    </a:lnB>
                  </a:tcPr>
                </a:tc>
              </a:tr>
              <a:tr h="266700">
                <a:tc>
                  <a:txBody>
                    <a:bodyPr/>
                    <a:lstStyle/>
                    <a:p>
                      <a:pPr indent="0" lvl="0" marL="0" rtl="0" algn="l">
                        <a:spcBef>
                          <a:spcPts val="0"/>
                        </a:spcBef>
                        <a:spcAft>
                          <a:spcPts val="0"/>
                        </a:spcAft>
                        <a:buNone/>
                      </a:pPr>
                      <a:r>
                        <a:t/>
                      </a:r>
                      <a:endParaRPr sz="13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300"/>
                        <a:t>$</a:t>
                      </a:r>
                      <a:endParaRPr sz="13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r">
                        <a:spcBef>
                          <a:spcPts val="0"/>
                        </a:spcBef>
                        <a:spcAft>
                          <a:spcPts val="0"/>
                        </a:spcAft>
                        <a:buNone/>
                      </a:pPr>
                      <a:r>
                        <a:rPr lang="en" sz="1300"/>
                        <a:t>hour(s)</a:t>
                      </a:r>
                      <a:endParaRPr sz="13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300"/>
                        <a:t>$</a:t>
                      </a:r>
                      <a:endParaRPr sz="13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292100">
                <a:tc gridSpan="3">
                  <a:txBody>
                    <a:bodyPr/>
                    <a:lstStyle/>
                    <a:p>
                      <a:pPr indent="0" lvl="0" marL="0" rtl="0" algn="r">
                        <a:spcBef>
                          <a:spcPts val="0"/>
                        </a:spcBef>
                        <a:spcAft>
                          <a:spcPts val="0"/>
                        </a:spcAft>
                        <a:buNone/>
                      </a:pPr>
                      <a:r>
                        <a:rPr b="1" lang="en" sz="1300"/>
                        <a:t>Labor Subtotal</a:t>
                      </a:r>
                      <a:endParaRPr b="1" sz="1300"/>
                    </a:p>
                  </a:txBody>
                  <a:tcPr marT="63500" marB="63500" marR="63500" marL="63500">
                    <a:lnT cap="flat" cmpd="sng" w="12700">
                      <a:solidFill>
                        <a:srgbClr val="000000"/>
                      </a:solidFill>
                      <a:prstDash val="solid"/>
                      <a:round/>
                      <a:headEnd len="sm" w="sm" type="none"/>
                      <a:tailEnd len="sm" w="sm" type="none"/>
                    </a:lnT>
                  </a:tcPr>
                </a:tc>
                <a:tc hMerge="1"/>
                <a:tc hMerge="1"/>
                <a:tc>
                  <a:txBody>
                    <a:bodyPr/>
                    <a:lstStyle/>
                    <a:p>
                      <a:pPr indent="0" lvl="0" marL="0" rtl="0" algn="l">
                        <a:spcBef>
                          <a:spcPts val="0"/>
                        </a:spcBef>
                        <a:spcAft>
                          <a:spcPts val="0"/>
                        </a:spcAft>
                        <a:buClr>
                          <a:schemeClr val="dk2"/>
                        </a:buClr>
                        <a:buSzPts val="1100"/>
                        <a:buFont typeface="Arial"/>
                        <a:buNone/>
                      </a:pPr>
                      <a:r>
                        <a:rPr lang="en" sz="1300">
                          <a:solidFill>
                            <a:schemeClr val="dk2"/>
                          </a:solidFill>
                        </a:rPr>
                        <a:t>$</a:t>
                      </a:r>
                      <a:endParaRPr sz="1300"/>
                    </a:p>
                  </a:txBody>
                  <a:tcPr marT="63500" marB="63500" marR="63500" marL="63500">
                    <a:lnT cap="flat" cmpd="sng" w="12700">
                      <a:solidFill>
                        <a:srgbClr val="000000"/>
                      </a:solidFill>
                      <a:prstDash val="solid"/>
                      <a:round/>
                      <a:headEnd len="sm" w="sm" type="none"/>
                      <a:tailEnd len="sm" w="sm" type="none"/>
                    </a:lnT>
                  </a:tcPr>
                </a:tc>
              </a:tr>
              <a:tr h="292100">
                <a:tc gridSpan="4">
                  <a:txBody>
                    <a:bodyPr/>
                    <a:lstStyle/>
                    <a:p>
                      <a:pPr indent="0" lvl="0" marL="0" rtl="0" algn="l">
                        <a:spcBef>
                          <a:spcPts val="0"/>
                        </a:spcBef>
                        <a:spcAft>
                          <a:spcPts val="0"/>
                        </a:spcAft>
                        <a:buNone/>
                      </a:pPr>
                      <a:r>
                        <a:rPr lang="en" sz="1300"/>
                        <a:t>PARTS</a:t>
                      </a:r>
                      <a:endParaRPr sz="1300"/>
                    </a:p>
                  </a:txBody>
                  <a:tcPr marT="63500" marB="63500" marR="63500" marL="63500"/>
                </a:tc>
                <a:tc hMerge="1"/>
                <a:tc hMerge="1"/>
                <a:tc hMerge="1"/>
              </a:tr>
              <a:tr h="292100">
                <a:tc>
                  <a:txBody>
                    <a:bodyPr/>
                    <a:lstStyle/>
                    <a:p>
                      <a:pPr indent="0" lvl="0" marL="0" rtl="0" algn="l">
                        <a:spcBef>
                          <a:spcPts val="0"/>
                        </a:spcBef>
                        <a:spcAft>
                          <a:spcPts val="0"/>
                        </a:spcAft>
                        <a:buNone/>
                      </a:pPr>
                      <a:r>
                        <a:rPr lang="en" sz="1300"/>
                        <a:t>Part </a:t>
                      </a:r>
                      <a:endParaRPr sz="1300"/>
                    </a:p>
                  </a:txBody>
                  <a:tcPr marT="63500" marB="63500" marR="63500" marL="63500"/>
                </a:tc>
                <a:tc>
                  <a:txBody>
                    <a:bodyPr/>
                    <a:lstStyle/>
                    <a:p>
                      <a:pPr indent="0" lvl="0" marL="0" rtl="0" algn="l">
                        <a:spcBef>
                          <a:spcPts val="0"/>
                        </a:spcBef>
                        <a:spcAft>
                          <a:spcPts val="0"/>
                        </a:spcAft>
                        <a:buNone/>
                      </a:pPr>
                      <a:r>
                        <a:rPr lang="en" sz="1300"/>
                        <a:t>Cost</a:t>
                      </a:r>
                      <a:endParaRPr sz="1300"/>
                    </a:p>
                  </a:txBody>
                  <a:tcPr marT="63500" marB="63500" marR="63500" marL="63500"/>
                </a:tc>
                <a:tc>
                  <a:txBody>
                    <a:bodyPr/>
                    <a:lstStyle/>
                    <a:p>
                      <a:pPr indent="0" lvl="0" marL="0" rtl="0" algn="l">
                        <a:spcBef>
                          <a:spcPts val="0"/>
                        </a:spcBef>
                        <a:spcAft>
                          <a:spcPts val="0"/>
                        </a:spcAft>
                        <a:buNone/>
                      </a:pPr>
                      <a:r>
                        <a:rPr lang="en" sz="1300"/>
                        <a:t>Quantity</a:t>
                      </a:r>
                      <a:endParaRPr sz="1300"/>
                    </a:p>
                  </a:txBody>
                  <a:tcPr marT="63500" marB="63500" marR="63500" marL="63500"/>
                </a:tc>
                <a:tc>
                  <a:txBody>
                    <a:bodyPr/>
                    <a:lstStyle/>
                    <a:p>
                      <a:pPr indent="0" lvl="0" marL="0" rtl="0" algn="l">
                        <a:spcBef>
                          <a:spcPts val="0"/>
                        </a:spcBef>
                        <a:spcAft>
                          <a:spcPts val="0"/>
                        </a:spcAft>
                        <a:buNone/>
                      </a:pPr>
                      <a:r>
                        <a:rPr lang="en" sz="1300"/>
                        <a:t>Calculated Cost</a:t>
                      </a:r>
                      <a:endParaRPr sz="1300"/>
                    </a:p>
                  </a:txBody>
                  <a:tcPr marT="63500" marB="63500" marR="63500" marL="63500"/>
                </a:tc>
              </a:tr>
              <a:tr h="292100">
                <a:tc>
                  <a:txBody>
                    <a:bodyPr/>
                    <a:lstStyle/>
                    <a:p>
                      <a:pPr indent="0" lvl="0" marL="0" rtl="0" algn="l">
                        <a:spcBef>
                          <a:spcPts val="0"/>
                        </a:spcBef>
                        <a:spcAft>
                          <a:spcPts val="0"/>
                        </a:spcAft>
                        <a:buNone/>
                      </a:pPr>
                      <a:r>
                        <a:t/>
                      </a:r>
                      <a:endParaRPr sz="1300"/>
                    </a:p>
                  </a:txBody>
                  <a:tcPr marT="63500" marB="63500" marR="63500" marL="63500"/>
                </a:tc>
                <a:tc>
                  <a:txBody>
                    <a:bodyPr/>
                    <a:lstStyle/>
                    <a:p>
                      <a:pPr indent="0" lvl="0" marL="0" rtl="0" algn="l">
                        <a:spcBef>
                          <a:spcPts val="0"/>
                        </a:spcBef>
                        <a:spcAft>
                          <a:spcPts val="0"/>
                        </a:spcAft>
                        <a:buNone/>
                      </a:pPr>
                      <a:r>
                        <a:rPr lang="en" sz="1300"/>
                        <a:t>$</a:t>
                      </a:r>
                      <a:endParaRPr sz="1300"/>
                    </a:p>
                  </a:txBody>
                  <a:tcPr marT="63500" marB="63500" marR="63500" marL="63500"/>
                </a:tc>
                <a:tc>
                  <a:txBody>
                    <a:bodyPr/>
                    <a:lstStyle/>
                    <a:p>
                      <a:pPr indent="0" lvl="0" marL="0" rtl="0" algn="l">
                        <a:spcBef>
                          <a:spcPts val="0"/>
                        </a:spcBef>
                        <a:spcAft>
                          <a:spcPts val="0"/>
                        </a:spcAft>
                        <a:buNone/>
                      </a:pPr>
                      <a:r>
                        <a:rPr lang="en" sz="1300">
                          <a:latin typeface="Caveat"/>
                          <a:ea typeface="Caveat"/>
                          <a:cs typeface="Caveat"/>
                          <a:sym typeface="Caveat"/>
                        </a:rPr>
                        <a:t>x</a:t>
                      </a:r>
                      <a:endParaRPr sz="1300">
                        <a:latin typeface="Caveat"/>
                        <a:ea typeface="Caveat"/>
                        <a:cs typeface="Caveat"/>
                        <a:sym typeface="Caveat"/>
                      </a:endParaRPr>
                    </a:p>
                  </a:txBody>
                  <a:tcPr marT="63500" marB="63500" marR="63500" marL="63500"/>
                </a:tc>
                <a:tc>
                  <a:txBody>
                    <a:bodyPr/>
                    <a:lstStyle/>
                    <a:p>
                      <a:pPr indent="0" lvl="0" marL="0" rtl="0" algn="l">
                        <a:spcBef>
                          <a:spcPts val="0"/>
                        </a:spcBef>
                        <a:spcAft>
                          <a:spcPts val="0"/>
                        </a:spcAft>
                        <a:buNone/>
                      </a:pPr>
                      <a:r>
                        <a:rPr lang="en" sz="1300"/>
                        <a:t>$</a:t>
                      </a:r>
                      <a:endParaRPr sz="1300"/>
                    </a:p>
                  </a:txBody>
                  <a:tcPr marT="63500" marB="63500" marR="63500" marL="63500"/>
                </a:tc>
              </a:tr>
              <a:tr h="292100">
                <a:tc>
                  <a:txBody>
                    <a:bodyPr/>
                    <a:lstStyle/>
                    <a:p>
                      <a:pPr indent="0" lvl="0" marL="0" rtl="0" algn="l">
                        <a:spcBef>
                          <a:spcPts val="0"/>
                        </a:spcBef>
                        <a:spcAft>
                          <a:spcPts val="0"/>
                        </a:spcAft>
                        <a:buNone/>
                      </a:pPr>
                      <a:r>
                        <a:t/>
                      </a:r>
                      <a:endParaRPr sz="1300"/>
                    </a:p>
                  </a:txBody>
                  <a:tcPr marT="63500" marB="63500" marR="63500" marL="63500"/>
                </a:tc>
                <a:tc>
                  <a:txBody>
                    <a:bodyPr/>
                    <a:lstStyle/>
                    <a:p>
                      <a:pPr indent="0" lvl="0" marL="0" rtl="0" algn="l">
                        <a:spcBef>
                          <a:spcPts val="0"/>
                        </a:spcBef>
                        <a:spcAft>
                          <a:spcPts val="0"/>
                        </a:spcAft>
                        <a:buClr>
                          <a:schemeClr val="dk2"/>
                        </a:buClr>
                        <a:buSzPts val="1100"/>
                        <a:buFont typeface="Arial"/>
                        <a:buNone/>
                      </a:pPr>
                      <a:r>
                        <a:rPr lang="en" sz="1300">
                          <a:solidFill>
                            <a:schemeClr val="dk2"/>
                          </a:solidFill>
                        </a:rPr>
                        <a:t>$</a:t>
                      </a:r>
                      <a:endParaRPr sz="1300"/>
                    </a:p>
                  </a:txBody>
                  <a:tcPr marT="63500" marB="63500" marR="63500" marL="63500"/>
                </a:tc>
                <a:tc>
                  <a:txBody>
                    <a:bodyPr/>
                    <a:lstStyle/>
                    <a:p>
                      <a:pPr indent="0" lvl="0" marL="0" rtl="0" algn="l">
                        <a:spcBef>
                          <a:spcPts val="0"/>
                        </a:spcBef>
                        <a:spcAft>
                          <a:spcPts val="0"/>
                        </a:spcAft>
                        <a:buClr>
                          <a:schemeClr val="dk2"/>
                        </a:buClr>
                        <a:buSzPts val="1100"/>
                        <a:buFont typeface="Arial"/>
                        <a:buNone/>
                      </a:pPr>
                      <a:r>
                        <a:rPr lang="en" sz="1300">
                          <a:solidFill>
                            <a:schemeClr val="dk2"/>
                          </a:solidFill>
                          <a:latin typeface="Caveat"/>
                          <a:ea typeface="Caveat"/>
                          <a:cs typeface="Caveat"/>
                          <a:sym typeface="Caveat"/>
                        </a:rPr>
                        <a:t>x</a:t>
                      </a:r>
                      <a:endParaRPr sz="1300"/>
                    </a:p>
                  </a:txBody>
                  <a:tcPr marT="63500" marB="63500" marR="63500" marL="63500"/>
                </a:tc>
                <a:tc>
                  <a:txBody>
                    <a:bodyPr/>
                    <a:lstStyle/>
                    <a:p>
                      <a:pPr indent="0" lvl="0" marL="0" rtl="0" algn="l">
                        <a:spcBef>
                          <a:spcPts val="0"/>
                        </a:spcBef>
                        <a:spcAft>
                          <a:spcPts val="0"/>
                        </a:spcAft>
                        <a:buNone/>
                      </a:pPr>
                      <a:r>
                        <a:rPr lang="en" sz="1300"/>
                        <a:t>$</a:t>
                      </a:r>
                      <a:endParaRPr sz="1300"/>
                    </a:p>
                  </a:txBody>
                  <a:tcPr marT="63500" marB="63500" marR="63500" marL="63500"/>
                </a:tc>
              </a:tr>
              <a:tr h="292100">
                <a:tc>
                  <a:txBody>
                    <a:bodyPr/>
                    <a:lstStyle/>
                    <a:p>
                      <a:pPr indent="0" lvl="0" marL="0" rtl="0" algn="l">
                        <a:spcBef>
                          <a:spcPts val="0"/>
                        </a:spcBef>
                        <a:spcAft>
                          <a:spcPts val="0"/>
                        </a:spcAft>
                        <a:buNone/>
                      </a:pPr>
                      <a:r>
                        <a:t/>
                      </a:r>
                      <a:endParaRPr sz="1300"/>
                    </a:p>
                  </a:txBody>
                  <a:tcPr marT="63500" marB="63500" marR="63500" marL="63500"/>
                </a:tc>
                <a:tc>
                  <a:txBody>
                    <a:bodyPr/>
                    <a:lstStyle/>
                    <a:p>
                      <a:pPr indent="0" lvl="0" marL="0" rtl="0" algn="l">
                        <a:spcBef>
                          <a:spcPts val="0"/>
                        </a:spcBef>
                        <a:spcAft>
                          <a:spcPts val="0"/>
                        </a:spcAft>
                        <a:buClr>
                          <a:schemeClr val="dk2"/>
                        </a:buClr>
                        <a:buSzPts val="1100"/>
                        <a:buFont typeface="Arial"/>
                        <a:buNone/>
                      </a:pPr>
                      <a:r>
                        <a:rPr lang="en" sz="1300">
                          <a:solidFill>
                            <a:schemeClr val="dk2"/>
                          </a:solidFill>
                        </a:rPr>
                        <a:t>$</a:t>
                      </a:r>
                      <a:endParaRPr sz="1300"/>
                    </a:p>
                  </a:txBody>
                  <a:tcPr marT="63500" marB="63500" marR="63500" marL="63500"/>
                </a:tc>
                <a:tc>
                  <a:txBody>
                    <a:bodyPr/>
                    <a:lstStyle/>
                    <a:p>
                      <a:pPr indent="0" lvl="0" marL="0" rtl="0" algn="l">
                        <a:spcBef>
                          <a:spcPts val="0"/>
                        </a:spcBef>
                        <a:spcAft>
                          <a:spcPts val="0"/>
                        </a:spcAft>
                        <a:buClr>
                          <a:schemeClr val="dk2"/>
                        </a:buClr>
                        <a:buSzPts val="1100"/>
                        <a:buFont typeface="Arial"/>
                        <a:buNone/>
                      </a:pPr>
                      <a:r>
                        <a:rPr lang="en" sz="1300">
                          <a:solidFill>
                            <a:schemeClr val="dk2"/>
                          </a:solidFill>
                          <a:latin typeface="Caveat"/>
                          <a:ea typeface="Caveat"/>
                          <a:cs typeface="Caveat"/>
                          <a:sym typeface="Caveat"/>
                        </a:rPr>
                        <a:t>x</a:t>
                      </a:r>
                      <a:endParaRPr sz="1300"/>
                    </a:p>
                  </a:txBody>
                  <a:tcPr marT="63500" marB="63500" marR="63500" marL="63500"/>
                </a:tc>
                <a:tc>
                  <a:txBody>
                    <a:bodyPr/>
                    <a:lstStyle/>
                    <a:p>
                      <a:pPr indent="0" lvl="0" marL="0" rtl="0" algn="l">
                        <a:spcBef>
                          <a:spcPts val="0"/>
                        </a:spcBef>
                        <a:spcAft>
                          <a:spcPts val="0"/>
                        </a:spcAft>
                        <a:buNone/>
                      </a:pPr>
                      <a:r>
                        <a:rPr lang="en" sz="1300"/>
                        <a:t>$</a:t>
                      </a:r>
                      <a:endParaRPr sz="1300"/>
                    </a:p>
                  </a:txBody>
                  <a:tcPr marT="63500" marB="63500" marR="63500" marL="63500"/>
                </a:tc>
              </a:tr>
              <a:tr h="292100">
                <a:tc gridSpan="3">
                  <a:txBody>
                    <a:bodyPr/>
                    <a:lstStyle/>
                    <a:p>
                      <a:pPr indent="0" lvl="0" marL="0" rtl="0" algn="r">
                        <a:spcBef>
                          <a:spcPts val="0"/>
                        </a:spcBef>
                        <a:spcAft>
                          <a:spcPts val="0"/>
                        </a:spcAft>
                        <a:buNone/>
                      </a:pPr>
                      <a:r>
                        <a:rPr b="1" lang="en" sz="1300"/>
                        <a:t>Parts Subtotal</a:t>
                      </a:r>
                      <a:endParaRPr b="1" sz="1300"/>
                    </a:p>
                  </a:txBody>
                  <a:tcPr marT="63500" marB="63500" marR="63500" marL="63500"/>
                </a:tc>
                <a:tc hMerge="1"/>
                <a:tc hMerge="1"/>
                <a:tc>
                  <a:txBody>
                    <a:bodyPr/>
                    <a:lstStyle/>
                    <a:p>
                      <a:pPr indent="0" lvl="0" marL="0" rtl="0" algn="l">
                        <a:spcBef>
                          <a:spcPts val="0"/>
                        </a:spcBef>
                        <a:spcAft>
                          <a:spcPts val="0"/>
                        </a:spcAft>
                        <a:buNone/>
                      </a:pPr>
                      <a:r>
                        <a:rPr lang="en" sz="1300"/>
                        <a:t>$</a:t>
                      </a:r>
                      <a:endParaRPr sz="1300"/>
                    </a:p>
                  </a:txBody>
                  <a:tcPr marT="63500" marB="63500" marR="63500" marL="63500"/>
                </a:tc>
              </a:tr>
              <a:tr h="292100">
                <a:tc gridSpan="3">
                  <a:txBody>
                    <a:bodyPr/>
                    <a:lstStyle/>
                    <a:p>
                      <a:pPr indent="0" lvl="0" marL="0" rtl="0" algn="r">
                        <a:spcBef>
                          <a:spcPts val="0"/>
                        </a:spcBef>
                        <a:spcAft>
                          <a:spcPts val="0"/>
                        </a:spcAft>
                        <a:buNone/>
                      </a:pPr>
                      <a:r>
                        <a:rPr b="1" lang="en" sz="1300"/>
                        <a:t>Labor Subtotal</a:t>
                      </a:r>
                      <a:endParaRPr b="1" sz="1300"/>
                    </a:p>
                  </a:txBody>
                  <a:tcPr marT="63500" marB="63500" marR="63500" marL="63500"/>
                </a:tc>
                <a:tc hMerge="1"/>
                <a:tc hMerge="1"/>
                <a:tc>
                  <a:txBody>
                    <a:bodyPr/>
                    <a:lstStyle/>
                    <a:p>
                      <a:pPr indent="0" lvl="0" marL="0" rtl="0" algn="l">
                        <a:spcBef>
                          <a:spcPts val="0"/>
                        </a:spcBef>
                        <a:spcAft>
                          <a:spcPts val="0"/>
                        </a:spcAft>
                        <a:buClr>
                          <a:schemeClr val="dk2"/>
                        </a:buClr>
                        <a:buSzPts val="1100"/>
                        <a:buFont typeface="Arial"/>
                        <a:buNone/>
                      </a:pPr>
                      <a:r>
                        <a:rPr lang="en" sz="1300">
                          <a:solidFill>
                            <a:schemeClr val="dk2"/>
                          </a:solidFill>
                        </a:rPr>
                        <a:t>$</a:t>
                      </a:r>
                      <a:endParaRPr sz="1300"/>
                    </a:p>
                  </a:txBody>
                  <a:tcPr marT="63500" marB="63500" marR="63500" marL="63500"/>
                </a:tc>
              </a:tr>
              <a:tr h="292100">
                <a:tc gridSpan="3">
                  <a:txBody>
                    <a:bodyPr/>
                    <a:lstStyle/>
                    <a:p>
                      <a:pPr indent="0" lvl="0" marL="0" rtl="0" algn="r">
                        <a:spcBef>
                          <a:spcPts val="0"/>
                        </a:spcBef>
                        <a:spcAft>
                          <a:spcPts val="0"/>
                        </a:spcAft>
                        <a:buNone/>
                      </a:pPr>
                      <a:r>
                        <a:rPr b="1" lang="en" sz="1300"/>
                        <a:t>TOTAL COST</a:t>
                      </a:r>
                      <a:endParaRPr b="1" sz="1300"/>
                    </a:p>
                  </a:txBody>
                  <a:tcPr marT="63500" marB="63500" marR="63500" marL="63500"/>
                </a:tc>
                <a:tc hMerge="1"/>
                <a:tc hMerge="1"/>
                <a:tc>
                  <a:txBody>
                    <a:bodyPr/>
                    <a:lstStyle/>
                    <a:p>
                      <a:pPr indent="0" lvl="0" marL="0" rtl="0" algn="l">
                        <a:spcBef>
                          <a:spcPts val="0"/>
                        </a:spcBef>
                        <a:spcAft>
                          <a:spcPts val="0"/>
                        </a:spcAft>
                        <a:buClr>
                          <a:schemeClr val="dk2"/>
                        </a:buClr>
                        <a:buSzPts val="1100"/>
                        <a:buFont typeface="Arial"/>
                        <a:buNone/>
                      </a:pPr>
                      <a:r>
                        <a:rPr lang="en" sz="1300">
                          <a:solidFill>
                            <a:schemeClr val="dk2"/>
                          </a:solidFill>
                        </a:rPr>
                        <a:t>$</a:t>
                      </a:r>
                      <a:endParaRPr sz="1300"/>
                    </a:p>
                  </a:txBody>
                  <a:tcPr marT="63500" marB="63500" marR="63500" marL="6350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Email</a:t>
            </a:r>
            <a:endParaRPr sz="3600"/>
          </a:p>
        </p:txBody>
      </p:sp>
      <p:sp>
        <p:nvSpPr>
          <p:cNvPr id="141" name="Google Shape;141;p26"/>
          <p:cNvSpPr txBox="1"/>
          <p:nvPr>
            <p:ph idx="1" type="body"/>
          </p:nvPr>
        </p:nvSpPr>
        <p:spPr>
          <a:xfrm>
            <a:off x="311700" y="1234050"/>
            <a:ext cx="8450700" cy="33348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sz="3600"/>
              <a:t>When your group has come to a </a:t>
            </a:r>
            <a:r>
              <a:rPr lang="en" sz="3600"/>
              <a:t>decision</a:t>
            </a:r>
            <a:r>
              <a:rPr lang="en" sz="3600"/>
              <a:t> write a e-mail to the project manager with your conclusions for final approval. Include your calculations for each solution.  </a:t>
            </a:r>
            <a:endParaRPr sz="3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246009" y="233738"/>
            <a:ext cx="3483600" cy="621600"/>
          </a:xfrm>
          <a:prstGeom prst="rect">
            <a:avLst/>
          </a:prstGeom>
          <a:noFill/>
          <a:ln>
            <a:noFill/>
          </a:ln>
        </p:spPr>
        <p:txBody>
          <a:bodyPr anchorCtr="0" anchor="t" bIns="34275" lIns="68575" spcFirstLastPara="1" rIns="68575" wrap="square" tIns="34275">
            <a:normAutofit/>
          </a:bodyPr>
          <a:lstStyle/>
          <a:p>
            <a:pPr indent="0" lvl="0" marL="0" rtl="0" algn="l">
              <a:spcBef>
                <a:spcPts val="0"/>
              </a:spcBef>
              <a:spcAft>
                <a:spcPts val="0"/>
              </a:spcAft>
              <a:buClr>
                <a:srgbClr val="002060"/>
              </a:buClr>
              <a:buSzPts val="2700"/>
              <a:buFont typeface="Trebuchet MS"/>
              <a:buNone/>
            </a:pPr>
            <a:r>
              <a:rPr i="1" lang="en" sz="3600">
                <a:solidFill>
                  <a:srgbClr val="002060"/>
                </a:solidFill>
              </a:rPr>
              <a:t>Clankless in Seattle</a:t>
            </a:r>
            <a:endParaRPr sz="3600"/>
          </a:p>
        </p:txBody>
      </p:sp>
      <p:sp>
        <p:nvSpPr>
          <p:cNvPr id="71" name="Google Shape;71;p15"/>
          <p:cNvSpPr txBox="1"/>
          <p:nvPr>
            <p:ph idx="1" type="body"/>
          </p:nvPr>
        </p:nvSpPr>
        <p:spPr>
          <a:xfrm>
            <a:off x="246000" y="920250"/>
            <a:ext cx="8701500" cy="3860700"/>
          </a:xfrm>
          <a:prstGeom prst="rect">
            <a:avLst/>
          </a:prstGeom>
          <a:noFill/>
          <a:ln>
            <a:noFill/>
          </a:ln>
        </p:spPr>
        <p:txBody>
          <a:bodyPr anchorCtr="0" anchor="t" bIns="34275" lIns="68575" spcFirstLastPara="1" rIns="68575" wrap="square" tIns="34275">
            <a:noAutofit/>
          </a:bodyPr>
          <a:lstStyle/>
          <a:p>
            <a:pPr indent="0" lvl="0" marL="0" rtl="0" algn="l">
              <a:lnSpc>
                <a:spcPct val="105000"/>
              </a:lnSpc>
              <a:spcBef>
                <a:spcPts val="0"/>
              </a:spcBef>
              <a:spcAft>
                <a:spcPts val="0"/>
              </a:spcAft>
              <a:buSzPts val="935"/>
              <a:buNone/>
            </a:pPr>
            <a:r>
              <a:rPr b="1" i="1" lang="en" sz="1190">
                <a:solidFill>
                  <a:srgbClr val="002060"/>
                </a:solidFill>
                <a:latin typeface="Times New Roman"/>
                <a:ea typeface="Times New Roman"/>
                <a:cs typeface="Times New Roman"/>
                <a:sym typeface="Times New Roman"/>
              </a:rPr>
              <a:t>	</a:t>
            </a:r>
            <a:r>
              <a:rPr b="1" i="1" lang="en" sz="1628">
                <a:solidFill>
                  <a:srgbClr val="002060"/>
                </a:solidFill>
                <a:latin typeface="Times New Roman"/>
                <a:ea typeface="Times New Roman"/>
                <a:cs typeface="Times New Roman"/>
                <a:sym typeface="Times New Roman"/>
              </a:rPr>
              <a:t>Even though it was going to be a hectic day, Jyoti was excited to get to work today. She would be flying on one of Pacific Airlines new airplanes, the Hercules 2200. She had heard so much about the sleek new design of this larger aircraft. She checked-in with security and headed down the jetway to the plane. As she was getting the passengers settled into their seats, she could hear the happy murmur of the people around her discussing their business and leisure plans with one another. The captain finally came on the intercom to inform the passengers and crew that it was time to shut the cabin doors and do the final cabin checks before take-off. The flight attendants dutifully went over the safety protocol, and they took their jump-seats ready for the plane to ascend gracefully into the sky. Once the pilot was cleared for take-off, the plane gained speed and Jyoti could feel that familiar lift of the plane as the airport drifted out of view. Suddenly, there was a strange, dull ‘clank’ that she had never heard before during take-off. A few of the passengers in the rear of the plane heard it as well, and they gave her a quizzical, concerned look. Nothing seemed amiss with the take-off and the plane was still gaining altitude. Jyoti knew she would have to do some investigating once they got to their cruising speed.</a:t>
            </a:r>
            <a:endParaRPr sz="1968"/>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6"/>
          <p:cNvSpPr txBox="1"/>
          <p:nvPr>
            <p:ph type="title"/>
          </p:nvPr>
        </p:nvSpPr>
        <p:spPr>
          <a:xfrm>
            <a:off x="246009" y="233738"/>
            <a:ext cx="3483600" cy="621600"/>
          </a:xfrm>
          <a:prstGeom prst="rect">
            <a:avLst/>
          </a:prstGeom>
          <a:noFill/>
          <a:ln>
            <a:noFill/>
          </a:ln>
        </p:spPr>
        <p:txBody>
          <a:bodyPr anchorCtr="0" anchor="t" bIns="34275" lIns="68575" spcFirstLastPara="1" rIns="68575" wrap="square" tIns="34275">
            <a:normAutofit/>
          </a:bodyPr>
          <a:lstStyle/>
          <a:p>
            <a:pPr indent="0" lvl="0" marL="0" rtl="0" algn="l">
              <a:spcBef>
                <a:spcPts val="0"/>
              </a:spcBef>
              <a:spcAft>
                <a:spcPts val="0"/>
              </a:spcAft>
              <a:buClr>
                <a:srgbClr val="002060"/>
              </a:buClr>
              <a:buSzPts val="2700"/>
              <a:buFont typeface="Trebuchet MS"/>
              <a:buNone/>
            </a:pPr>
            <a:r>
              <a:rPr i="1" lang="en">
                <a:solidFill>
                  <a:srgbClr val="002060"/>
                </a:solidFill>
              </a:rPr>
              <a:t>Clankless in Seattle</a:t>
            </a:r>
            <a:endParaRPr/>
          </a:p>
        </p:txBody>
      </p:sp>
      <p:sp>
        <p:nvSpPr>
          <p:cNvPr id="77" name="Google Shape;77;p16"/>
          <p:cNvSpPr txBox="1"/>
          <p:nvPr>
            <p:ph idx="1" type="body"/>
          </p:nvPr>
        </p:nvSpPr>
        <p:spPr>
          <a:xfrm>
            <a:off x="246000" y="747475"/>
            <a:ext cx="8553300" cy="4395900"/>
          </a:xfrm>
          <a:prstGeom prst="rect">
            <a:avLst/>
          </a:prstGeom>
          <a:noFill/>
          <a:ln>
            <a:noFill/>
          </a:ln>
        </p:spPr>
        <p:txBody>
          <a:bodyPr anchorCtr="0" anchor="t" bIns="34275" lIns="68575" spcFirstLastPara="1" rIns="68575" wrap="square" tIns="34275">
            <a:noAutofit/>
          </a:bodyPr>
          <a:lstStyle/>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Dear Mechanical Engineers,</a:t>
            </a:r>
            <a:endParaRPr sz="1949">
              <a:latin typeface="Times New Roman"/>
              <a:ea typeface="Times New Roman"/>
              <a:cs typeface="Times New Roman"/>
              <a:sym typeface="Times New Roman"/>
            </a:endParaRPr>
          </a:p>
          <a:p>
            <a:pPr indent="63500" lvl="0" marL="0" marR="0" rtl="0" algn="l">
              <a:lnSpc>
                <a:spcPct val="95000"/>
              </a:lnSpc>
              <a:spcBef>
                <a:spcPts val="0"/>
              </a:spcBef>
              <a:spcAft>
                <a:spcPts val="0"/>
              </a:spcAft>
              <a:buSzPts val="770"/>
              <a:buNone/>
            </a:pPr>
            <a:r>
              <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You have been hired by the Pacific Airlines to help them figure-out where the strange noise is coming from in one of their newest airplanes. Furthermore, we would like you to come up with a system by which we could examine all new aircraft for any possible bit of debris. We will be asked to send a final report to the production team about your findings. In this report, you will be asked to come up with your own system for organizing and keeping track of all tools and other possible smaller, individual items that could be potential FOD debris. </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We look forward to reading your report soon!</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Kind regards,</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Malcolm T. Eagle</a:t>
            </a:r>
            <a:endParaRPr sz="1949">
              <a:latin typeface="Times New Roman"/>
              <a:ea typeface="Times New Roman"/>
              <a:cs typeface="Times New Roman"/>
              <a:sym typeface="Times New Roman"/>
            </a:endParaRPr>
          </a:p>
          <a:p>
            <a:pPr indent="0" lvl="0" marL="0" marR="0" rtl="0" algn="l">
              <a:lnSpc>
                <a:spcPct val="95000"/>
              </a:lnSpc>
              <a:spcBef>
                <a:spcPts val="0"/>
              </a:spcBef>
              <a:spcAft>
                <a:spcPts val="0"/>
              </a:spcAft>
              <a:buSzPts val="770"/>
              <a:buNone/>
            </a:pPr>
            <a:r>
              <a:rPr b="1" i="1" lang="en" sz="1949">
                <a:solidFill>
                  <a:srgbClr val="002060"/>
                </a:solidFill>
                <a:latin typeface="Times New Roman"/>
                <a:ea typeface="Times New Roman"/>
                <a:cs typeface="Times New Roman"/>
                <a:sym typeface="Times New Roman"/>
              </a:rPr>
              <a:t> CFO of Pacific Airlines</a:t>
            </a:r>
            <a:endParaRPr sz="1949">
              <a:latin typeface="Times New Roman"/>
              <a:ea typeface="Times New Roman"/>
              <a:cs typeface="Times New Roman"/>
              <a:sym typeface="Times New Roman"/>
            </a:endParaRPr>
          </a:p>
          <a:p>
            <a:pPr indent="0" lvl="0" marL="0" rtl="0" algn="l">
              <a:lnSpc>
                <a:spcPct val="95000"/>
              </a:lnSpc>
              <a:spcBef>
                <a:spcPts val="800"/>
              </a:spcBef>
              <a:spcAft>
                <a:spcPts val="0"/>
              </a:spcAft>
              <a:buSzPts val="770"/>
              <a:buNone/>
            </a:pPr>
            <a:r>
              <a:t/>
            </a:r>
            <a:endParaRPr sz="146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508000" y="457200"/>
            <a:ext cx="6447600" cy="990600"/>
          </a:xfrm>
          <a:prstGeom prst="rect">
            <a:avLst/>
          </a:prstGeom>
        </p:spPr>
        <p:txBody>
          <a:bodyPr anchorCtr="0" anchor="t" bIns="34275" lIns="68575" spcFirstLastPara="1" rIns="68575" wrap="square" tIns="34275">
            <a:normAutofit/>
          </a:bodyPr>
          <a:lstStyle/>
          <a:p>
            <a:pPr indent="0" lvl="0" marL="0" rtl="0" algn="l">
              <a:spcBef>
                <a:spcPts val="0"/>
              </a:spcBef>
              <a:spcAft>
                <a:spcPts val="0"/>
              </a:spcAft>
              <a:buNone/>
            </a:pPr>
            <a:r>
              <a:rPr lang="en" sz="3600"/>
              <a:t>Cost-</a:t>
            </a:r>
            <a:r>
              <a:rPr lang="en" sz="3600"/>
              <a:t>Benefit</a:t>
            </a:r>
            <a:r>
              <a:rPr lang="en" sz="3600"/>
              <a:t> Analysis</a:t>
            </a:r>
            <a:endParaRPr sz="3600"/>
          </a:p>
        </p:txBody>
      </p:sp>
      <p:sp>
        <p:nvSpPr>
          <p:cNvPr id="83" name="Google Shape;83;p17"/>
          <p:cNvSpPr txBox="1"/>
          <p:nvPr>
            <p:ph idx="1" type="body"/>
          </p:nvPr>
        </p:nvSpPr>
        <p:spPr>
          <a:xfrm>
            <a:off x="508000" y="1620450"/>
            <a:ext cx="8298900" cy="3212100"/>
          </a:xfrm>
          <a:prstGeom prst="rect">
            <a:avLst/>
          </a:prstGeom>
        </p:spPr>
        <p:txBody>
          <a:bodyPr anchorCtr="0" anchor="t" bIns="34275" lIns="68575" spcFirstLastPara="1" rIns="68575" wrap="square" tIns="34275">
            <a:normAutofit/>
          </a:bodyPr>
          <a:lstStyle/>
          <a:p>
            <a:pPr indent="0" lvl="0" marL="0" rtl="0" algn="l">
              <a:spcBef>
                <a:spcPts val="800"/>
              </a:spcBef>
              <a:spcAft>
                <a:spcPts val="0"/>
              </a:spcAft>
              <a:buNone/>
            </a:pPr>
            <a:r>
              <a:rPr b="1" i="1" lang="en" sz="2600">
                <a:solidFill>
                  <a:srgbClr val="002060"/>
                </a:solidFill>
                <a:latin typeface="Times New Roman"/>
                <a:ea typeface="Times New Roman"/>
                <a:cs typeface="Times New Roman"/>
                <a:sym typeface="Times New Roman"/>
              </a:rPr>
              <a:t>The Report from the engineers has just come in and now we need you to figure out which solution should be used to fix the FOD problem in the </a:t>
            </a:r>
            <a:r>
              <a:rPr b="1" i="1" lang="en" sz="2600">
                <a:solidFill>
                  <a:srgbClr val="002060"/>
                </a:solidFill>
                <a:latin typeface="Times New Roman"/>
                <a:ea typeface="Times New Roman"/>
                <a:cs typeface="Times New Roman"/>
                <a:sym typeface="Times New Roman"/>
              </a:rPr>
              <a:t>Hercules</a:t>
            </a:r>
            <a:r>
              <a:rPr b="1" i="1" lang="en" sz="2600">
                <a:solidFill>
                  <a:srgbClr val="002060"/>
                </a:solidFill>
                <a:latin typeface="Times New Roman"/>
                <a:ea typeface="Times New Roman"/>
                <a:cs typeface="Times New Roman"/>
                <a:sym typeface="Times New Roman"/>
              </a:rPr>
              <a:t> 2200 aircraft. </a:t>
            </a:r>
            <a:r>
              <a:rPr b="1" i="1" lang="en" sz="2600">
                <a:solidFill>
                  <a:srgbClr val="002060"/>
                </a:solidFill>
                <a:latin typeface="Times New Roman"/>
                <a:ea typeface="Times New Roman"/>
                <a:cs typeface="Times New Roman"/>
                <a:sym typeface="Times New Roman"/>
              </a:rPr>
              <a:t>Calculate each solution’s cost to help you decide which solution to go with and explain in an e-mail to the project manager.</a:t>
            </a:r>
            <a:endParaRPr b="1" i="1" sz="2600">
              <a:solidFill>
                <a:srgbClr val="002060"/>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txBox="1"/>
          <p:nvPr>
            <p:ph type="title"/>
          </p:nvPr>
        </p:nvSpPr>
        <p:spPr>
          <a:xfrm>
            <a:off x="344250" y="1403850"/>
            <a:ext cx="8455500" cy="2146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What is a Cost - Benefit </a:t>
            </a:r>
            <a:r>
              <a:rPr lang="en"/>
              <a:t>Analysis</a:t>
            </a:r>
            <a:r>
              <a:rPr lang="en"/>
              <a: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pic>
        <p:nvPicPr>
          <p:cNvPr descr="Second Place Winner of the Fall 2013 MoneyWise Teen Video Competition" id="93" name="Google Shape;93;p19" title="SECOND PLACE FALL 2013 - Troy High School  Module 6 - Cost Benefit Analysis">
            <a:hlinkClick r:id="rId3"/>
          </p:cNvPr>
          <p:cNvPicPr preferRelativeResize="0"/>
          <p:nvPr/>
        </p:nvPicPr>
        <p:blipFill>
          <a:blip r:embed="rId4">
            <a:alphaModFix/>
          </a:blip>
          <a:stretch>
            <a:fillRect/>
          </a:stretch>
        </p:blipFill>
        <p:spPr>
          <a:xfrm>
            <a:off x="1370600" y="0"/>
            <a:ext cx="68580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1000"/>
                                        <p:tgtEl>
                                          <p:spTgt spid="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grpSp>
        <p:nvGrpSpPr>
          <p:cNvPr id="98" name="Google Shape;98;p20"/>
          <p:cNvGrpSpPr/>
          <p:nvPr/>
        </p:nvGrpSpPr>
        <p:grpSpPr>
          <a:xfrm>
            <a:off x="310800" y="1110100"/>
            <a:ext cx="3952200" cy="3715200"/>
            <a:chOff x="310800" y="1110100"/>
            <a:chExt cx="3952200" cy="3715200"/>
          </a:xfrm>
        </p:grpSpPr>
        <p:sp>
          <p:nvSpPr>
            <p:cNvPr id="99" name="Google Shape;99;p20"/>
            <p:cNvSpPr/>
            <p:nvPr/>
          </p:nvSpPr>
          <p:spPr>
            <a:xfrm>
              <a:off x="310800" y="1110100"/>
              <a:ext cx="1976100" cy="3715200"/>
            </a:xfrm>
            <a:prstGeom prst="rect">
              <a:avLst/>
            </a:prstGeom>
            <a:solidFill>
              <a:srgbClr val="FFF2CC"/>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600">
                  <a:solidFill>
                    <a:schemeClr val="dk2"/>
                  </a:solidFill>
                  <a:latin typeface="Playfair Display"/>
                  <a:ea typeface="Playfair Display"/>
                  <a:cs typeface="Playfair Display"/>
                  <a:sym typeface="Playfair Display"/>
                </a:rPr>
                <a:t>Costs</a:t>
              </a:r>
              <a:endParaRPr sz="100"/>
            </a:p>
          </p:txBody>
        </p:sp>
        <p:sp>
          <p:nvSpPr>
            <p:cNvPr id="100" name="Google Shape;100;p20"/>
            <p:cNvSpPr/>
            <p:nvPr/>
          </p:nvSpPr>
          <p:spPr>
            <a:xfrm>
              <a:off x="2286900" y="1110100"/>
              <a:ext cx="1976100" cy="3715200"/>
            </a:xfrm>
            <a:prstGeom prst="rect">
              <a:avLst/>
            </a:prstGeom>
            <a:solidFill>
              <a:srgbClr val="FFF2CC"/>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r">
                <a:spcBef>
                  <a:spcPts val="0"/>
                </a:spcBef>
                <a:spcAft>
                  <a:spcPts val="0"/>
                </a:spcAft>
                <a:buNone/>
              </a:pPr>
              <a:r>
                <a:rPr b="1" lang="en" sz="2600">
                  <a:solidFill>
                    <a:schemeClr val="dk2"/>
                  </a:solidFill>
                  <a:latin typeface="Playfair Display"/>
                  <a:ea typeface="Playfair Display"/>
                  <a:cs typeface="Playfair Display"/>
                  <a:sym typeface="Playfair Display"/>
                </a:rPr>
                <a:t>Benefits</a:t>
              </a:r>
              <a:endParaRPr/>
            </a:p>
          </p:txBody>
        </p:sp>
      </p:grpSp>
      <p:pic>
        <p:nvPicPr>
          <p:cNvPr id="101" name="Google Shape;101;p20"/>
          <p:cNvPicPr preferRelativeResize="0"/>
          <p:nvPr/>
        </p:nvPicPr>
        <p:blipFill rotWithShape="1">
          <a:blip r:embed="rId3">
            <a:alphaModFix/>
          </a:blip>
          <a:srcRect b="0" l="3033" r="61732" t="0"/>
          <a:stretch/>
        </p:blipFill>
        <p:spPr>
          <a:xfrm>
            <a:off x="1827975" y="248363"/>
            <a:ext cx="915724" cy="1538350"/>
          </a:xfrm>
          <a:prstGeom prst="rect">
            <a:avLst/>
          </a:prstGeom>
          <a:noFill/>
          <a:ln>
            <a:noFill/>
          </a:ln>
        </p:spPr>
      </p:pic>
      <p:grpSp>
        <p:nvGrpSpPr>
          <p:cNvPr id="102" name="Google Shape;102;p20"/>
          <p:cNvGrpSpPr/>
          <p:nvPr/>
        </p:nvGrpSpPr>
        <p:grpSpPr>
          <a:xfrm>
            <a:off x="4733400" y="1110100"/>
            <a:ext cx="3952200" cy="3715200"/>
            <a:chOff x="310800" y="1110100"/>
            <a:chExt cx="3952200" cy="3715200"/>
          </a:xfrm>
        </p:grpSpPr>
        <p:sp>
          <p:nvSpPr>
            <p:cNvPr id="103" name="Google Shape;103;p20"/>
            <p:cNvSpPr/>
            <p:nvPr/>
          </p:nvSpPr>
          <p:spPr>
            <a:xfrm>
              <a:off x="310800" y="1110100"/>
              <a:ext cx="1976100" cy="3715200"/>
            </a:xfrm>
            <a:prstGeom prst="rect">
              <a:avLst/>
            </a:prstGeom>
            <a:solidFill>
              <a:srgbClr val="FFF2CC"/>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2600">
                  <a:solidFill>
                    <a:schemeClr val="dk2"/>
                  </a:solidFill>
                  <a:latin typeface="Playfair Display"/>
                  <a:ea typeface="Playfair Display"/>
                  <a:cs typeface="Playfair Display"/>
                  <a:sym typeface="Playfair Display"/>
                </a:rPr>
                <a:t>Costs</a:t>
              </a:r>
              <a:endParaRPr sz="100"/>
            </a:p>
          </p:txBody>
        </p:sp>
        <p:sp>
          <p:nvSpPr>
            <p:cNvPr id="104" name="Google Shape;104;p20"/>
            <p:cNvSpPr/>
            <p:nvPr/>
          </p:nvSpPr>
          <p:spPr>
            <a:xfrm>
              <a:off x="2286900" y="1110100"/>
              <a:ext cx="1976100" cy="3715200"/>
            </a:xfrm>
            <a:prstGeom prst="rect">
              <a:avLst/>
            </a:prstGeom>
            <a:solidFill>
              <a:srgbClr val="FFF2CC"/>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r">
                <a:spcBef>
                  <a:spcPts val="0"/>
                </a:spcBef>
                <a:spcAft>
                  <a:spcPts val="0"/>
                </a:spcAft>
                <a:buNone/>
              </a:pPr>
              <a:r>
                <a:rPr b="1" lang="en" sz="2600">
                  <a:solidFill>
                    <a:schemeClr val="dk2"/>
                  </a:solidFill>
                  <a:latin typeface="Playfair Display"/>
                  <a:ea typeface="Playfair Display"/>
                  <a:cs typeface="Playfair Display"/>
                  <a:sym typeface="Playfair Display"/>
                </a:rPr>
                <a:t>Benefits</a:t>
              </a:r>
              <a:endParaRPr/>
            </a:p>
          </p:txBody>
        </p:sp>
      </p:grpSp>
      <p:pic>
        <p:nvPicPr>
          <p:cNvPr id="105" name="Google Shape;105;p20"/>
          <p:cNvPicPr preferRelativeResize="0"/>
          <p:nvPr/>
        </p:nvPicPr>
        <p:blipFill rotWithShape="1">
          <a:blip r:embed="rId3">
            <a:alphaModFix/>
          </a:blip>
          <a:srcRect b="0" l="60146" r="7772" t="0"/>
          <a:stretch/>
        </p:blipFill>
        <p:spPr>
          <a:xfrm>
            <a:off x="6185013" y="172788"/>
            <a:ext cx="915724" cy="168951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What might be some of the kinds of costs in the solutions?</a:t>
            </a:r>
            <a:endParaRPr sz="3600"/>
          </a:p>
        </p:txBody>
      </p:sp>
      <p:sp>
        <p:nvSpPr>
          <p:cNvPr id="111" name="Google Shape;111;p21"/>
          <p:cNvSpPr txBox="1"/>
          <p:nvPr>
            <p:ph idx="1" type="body"/>
          </p:nvPr>
        </p:nvSpPr>
        <p:spPr>
          <a:xfrm>
            <a:off x="311700" y="1850175"/>
            <a:ext cx="8107800" cy="2718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3600"/>
              <a:t>Costs:</a:t>
            </a:r>
            <a:endParaRPr sz="3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3600"/>
              <a:t>Number Talk-Labor and Parts Costs</a:t>
            </a:r>
            <a:endParaRPr sz="3600"/>
          </a:p>
        </p:txBody>
      </p:sp>
      <p:sp>
        <p:nvSpPr>
          <p:cNvPr id="117" name="Google Shape;117;p22"/>
          <p:cNvSpPr txBox="1"/>
          <p:nvPr>
            <p:ph idx="1" type="body"/>
          </p:nvPr>
        </p:nvSpPr>
        <p:spPr>
          <a:xfrm>
            <a:off x="604200" y="1209850"/>
            <a:ext cx="7935600" cy="3334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600"/>
              <a:t>If a repair is going to take 24 hours and the engineer makes $30 dollars per hour.  How much will the labor cost?</a:t>
            </a:r>
            <a:endParaRPr sz="2600"/>
          </a:p>
          <a:p>
            <a:pPr indent="0" lvl="0" marL="0" rtl="0" algn="l">
              <a:spcBef>
                <a:spcPts val="120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