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</p:sldIdLst>
  <p:sldSz cy="5143500" cx="9144000"/>
  <p:notesSz cx="6858000" cy="9144000"/>
  <p:embeddedFontLst>
    <p:embeddedFont>
      <p:font typeface="Roboto"/>
      <p:regular r:id="rId23"/>
      <p:bold r:id="rId24"/>
      <p:italic r:id="rId25"/>
      <p:boldItalic r:id="rId26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6.xml"/><Relationship Id="rId22" Type="http://schemas.openxmlformats.org/officeDocument/2006/relationships/slide" Target="slides/slide18.xml"/><Relationship Id="rId21" Type="http://schemas.openxmlformats.org/officeDocument/2006/relationships/slide" Target="slides/slide17.xml"/><Relationship Id="rId24" Type="http://schemas.openxmlformats.org/officeDocument/2006/relationships/font" Target="fonts/Roboto-bold.fntdata"/><Relationship Id="rId23" Type="http://schemas.openxmlformats.org/officeDocument/2006/relationships/font" Target="fonts/Roboto-regular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26" Type="http://schemas.openxmlformats.org/officeDocument/2006/relationships/font" Target="fonts/Roboto-boldItalic.fntdata"/><Relationship Id="rId25" Type="http://schemas.openxmlformats.org/officeDocument/2006/relationships/font" Target="fonts/Roboto-italic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slide" Target="slides/slide13.xml"/><Relationship Id="rId16" Type="http://schemas.openxmlformats.org/officeDocument/2006/relationships/slide" Target="slides/slide12.xml"/><Relationship Id="rId19" Type="http://schemas.openxmlformats.org/officeDocument/2006/relationships/slide" Target="slides/slide15.xml"/><Relationship Id="rId18" Type="http://schemas.openxmlformats.org/officeDocument/2006/relationships/slide" Target="slides/slide14.xml"/></Relationships>
</file>

<file path=ppt/media/image1.jpg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3524fe7f54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3524fe7f54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g35532f8bd1_0_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4" name="Google Shape;144;g35532f8bd1_0_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3524fe7f54_0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3524fe7f54_0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g3579d6b884_0_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7" name="Google Shape;157;g3579d6b884_0_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g35720543d0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5" name="Google Shape;165;g35720543d0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35532f8bd1_0_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Google Shape;171;g35532f8bd1_0_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367e132530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367e132530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g35532f8bd1_0_1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4" name="Google Shape;184;g35532f8bd1_0_1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0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Google Shape;191;g3524fe7f54_0_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2" name="Google Shape;192;g3524fe7f54_0_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3579d6b884_0_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3579d6b884_0_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3524fe7f54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3524fe7f54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3788aa0e6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3788aa0e6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35532f8bd1_0_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35532f8bd1_0_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35532f8bd1_0_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35532f8bd1_0_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Guide students to come up with their own ideas that test how well multitasking works. </a:t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g3579d6b884_0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0" name="Google Shape;120;g3579d6b884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3579d6b884_0_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3579d6b884_0_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control is the non-multitasking experiment.</a:t>
            </a:r>
            <a:endParaRPr/>
          </a:p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changed variable is if the bead sorting involves multitasking.</a:t>
            </a:r>
            <a:endParaRPr/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measured variable is the amount of time to complete the bead sorting.</a:t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3579d6b884_0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3579d6b884_0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11" name="Google Shape;11;p2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6" name="Google Shape;16;p2"/>
          <p:cNvSpPr txBox="1"/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8" name="Google Shape;18;p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dk1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oogle Shape;70;p11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71" name="Google Shape;71;p11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2" name="Google Shape;72;p11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3" name="Google Shape;73;p11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4" name="Google Shape;74;p11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5" name="Google Shape;75;p11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76" name="Google Shape;76;p11"/>
          <p:cNvSpPr txBox="1"/>
          <p:nvPr>
            <p:ph hasCustomPrompt="1" type="title"/>
          </p:nvPr>
        </p:nvSpPr>
        <p:spPr>
          <a:xfrm>
            <a:off x="311700" y="1256050"/>
            <a:ext cx="8520600" cy="20307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7" name="Google Shape;77;p11"/>
          <p:cNvSpPr txBox="1"/>
          <p:nvPr>
            <p:ph idx="1" type="body"/>
          </p:nvPr>
        </p:nvSpPr>
        <p:spPr>
          <a:xfrm>
            <a:off x="311700" y="3369225"/>
            <a:ext cx="8520600" cy="12819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8" name="Google Shape;78;p1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bg>
      <p:bgPr>
        <a:solidFill>
          <a:schemeClr val="dk1"/>
        </a:solidFill>
      </p:bgPr>
    </p:bg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oogle Shape;20;p3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21" name="Google Shape;21;p3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2" name="Google Shape;22;p3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3" name="Google Shape;23;p3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3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3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6" name="Google Shape;26;p3"/>
          <p:cNvSpPr txBox="1"/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" name="Google Shape;27;p3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oogle Shape;29;p4"/>
          <p:cNvGrpSpPr/>
          <p:nvPr/>
        </p:nvGrpSpPr>
        <p:grpSpPr>
          <a:xfrm>
            <a:off x="0" y="3903669"/>
            <a:ext cx="9144000" cy="1239925"/>
            <a:chOff x="0" y="3903669"/>
            <a:chExt cx="9144000" cy="1239925"/>
          </a:xfrm>
        </p:grpSpPr>
        <p:sp>
          <p:nvSpPr>
            <p:cNvPr id="30" name="Google Shape;30;p4"/>
            <p:cNvSpPr/>
            <p:nvPr/>
          </p:nvSpPr>
          <p:spPr>
            <a:xfrm>
              <a:off x="8154895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4"/>
            <p:cNvSpPr/>
            <p:nvPr/>
          </p:nvSpPr>
          <p:spPr>
            <a:xfrm flipH="1">
              <a:off x="6181163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4"/>
            <p:cNvSpPr/>
            <p:nvPr/>
          </p:nvSpPr>
          <p:spPr>
            <a:xfrm>
              <a:off x="7170274" y="3903669"/>
              <a:ext cx="989100" cy="9879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4"/>
            <p:cNvSpPr/>
            <p:nvPr/>
          </p:nvSpPr>
          <p:spPr>
            <a:xfrm rot="10800000">
              <a:off x="8154757" y="3903682"/>
              <a:ext cx="989100" cy="9879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4" name="Google Shape;34;p4"/>
            <p:cNvSpPr/>
            <p:nvPr/>
          </p:nvSpPr>
          <p:spPr>
            <a:xfrm>
              <a:off x="0" y="4891594"/>
              <a:ext cx="9144000" cy="2520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5" name="Google Shape;35;p4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6" name="Google Shape;36;p4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37" name="Google Shape;37;p4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5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0" name="Google Shape;40;p5"/>
          <p:cNvSpPr txBox="1"/>
          <p:nvPr>
            <p:ph idx="1" type="body"/>
          </p:nvPr>
        </p:nvSpPr>
        <p:spPr>
          <a:xfrm>
            <a:off x="311700" y="1229975"/>
            <a:ext cx="39999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5"/>
          <p:cNvSpPr txBox="1"/>
          <p:nvPr>
            <p:ph idx="2" type="body"/>
          </p:nvPr>
        </p:nvSpPr>
        <p:spPr>
          <a:xfrm>
            <a:off x="4832400" y="1229975"/>
            <a:ext cx="39999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2" name="Google Shape;42;p5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5" name="Google Shape;45;p6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8" name="Google Shape;48;p7"/>
          <p:cNvSpPr txBox="1"/>
          <p:nvPr>
            <p:ph idx="1" type="body"/>
          </p:nvPr>
        </p:nvSpPr>
        <p:spPr>
          <a:xfrm>
            <a:off x="311700" y="1465804"/>
            <a:ext cx="2808000" cy="31032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bg>
      <p:bgPr>
        <a:solidFill>
          <a:schemeClr val="accent4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oogle Shape;51;p8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52" name="Google Shape;52;p8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3" name="Google Shape;53;p8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4" name="Google Shape;54;p8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5" name="Google Shape;55;p8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6" name="Google Shape;56;p8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7" name="Google Shape;57;p8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8" name="Google Shape;58;p8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9"/>
          <p:cNvSpPr/>
          <p:nvPr/>
        </p:nvSpPr>
        <p:spPr>
          <a:xfrm>
            <a:off x="4572000" y="-1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61" name="Google Shape;6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2" name="Google Shape;62;p9"/>
          <p:cNvSpPr txBox="1"/>
          <p:nvPr>
            <p:ph type="title"/>
          </p:nvPr>
        </p:nvSpPr>
        <p:spPr>
          <a:xfrm>
            <a:off x="265500" y="1151100"/>
            <a:ext cx="4045200" cy="15645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3" name="Google Shape;63;p9"/>
          <p:cNvSpPr txBox="1"/>
          <p:nvPr>
            <p:ph idx="1" type="subTitle"/>
          </p:nvPr>
        </p:nvSpPr>
        <p:spPr>
          <a:xfrm>
            <a:off x="265500" y="2769001"/>
            <a:ext cx="4045200" cy="12693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64" name="Google Shape;64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65" name="Google Shape;65;p9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0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68" name="Google Shape;68;p10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geometric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Roboto"/>
              <a:buChar char="●"/>
              <a:defRPr sz="18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Relationship Id="rId3" Type="http://schemas.openxmlformats.org/officeDocument/2006/relationships/hyperlink" Target="http://www.youtube.com/watch?v=Z3RXUNMMPzo" TargetMode="External"/><Relationship Id="rId4" Type="http://schemas.openxmlformats.org/officeDocument/2006/relationships/image" Target="../media/image1.jpg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5.xml"/><Relationship Id="rId3" Type="http://schemas.openxmlformats.org/officeDocument/2006/relationships/hyperlink" Target="http://www.youtube.com/watch?v=hWwctIO3EOY" TargetMode="External"/><Relationship Id="rId4" Type="http://schemas.openxmlformats.org/officeDocument/2006/relationships/image" Target="../media/image2.jpg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8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3"/>
          <p:cNvSpPr txBox="1"/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Multitasking Mania</a:t>
            </a:r>
            <a:endParaRPr/>
          </a:p>
        </p:txBody>
      </p:sp>
      <p:sp>
        <p:nvSpPr>
          <p:cNvPr id="86" name="Google Shape;86;p13"/>
          <p:cNvSpPr txBox="1"/>
          <p:nvPr>
            <p:ph idx="1" type="subTitle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STEM Process-Based Learning Unit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22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Multitasking Experiment</a:t>
            </a:r>
            <a:r>
              <a:rPr b="1" lang="en" sz="3600"/>
              <a:t>: Procedur</a:t>
            </a:r>
            <a:r>
              <a:rPr b="1" lang="en" sz="3600"/>
              <a:t>e</a:t>
            </a:r>
            <a:endParaRPr b="1" sz="3600"/>
          </a:p>
        </p:txBody>
      </p:sp>
      <p:sp>
        <p:nvSpPr>
          <p:cNvPr id="141" name="Google Shape;141;p22"/>
          <p:cNvSpPr txBox="1"/>
          <p:nvPr>
            <p:ph idx="1" type="body"/>
          </p:nvPr>
        </p:nvSpPr>
        <p:spPr>
          <a:xfrm>
            <a:off x="234700" y="1229875"/>
            <a:ext cx="87723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There are five roles on each team: Supervisor, Workers 1-3 and Time Keeper.</a:t>
            </a:r>
            <a:endParaRPr sz="3600"/>
          </a:p>
          <a:p>
            <a:pPr indent="0" lvl="0" mar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 sz="3600"/>
              <a:t>Please read your specific job role for the experiment.</a:t>
            </a:r>
            <a:endParaRPr sz="3600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p23"/>
          <p:cNvSpPr txBox="1"/>
          <p:nvPr>
            <p:ph type="title"/>
          </p:nvPr>
        </p:nvSpPr>
        <p:spPr>
          <a:xfrm>
            <a:off x="311700" y="3338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Multitasking Experiment: Demonstration</a:t>
            </a:r>
            <a:endParaRPr b="1" sz="3600"/>
          </a:p>
        </p:txBody>
      </p:sp>
      <p:pic>
        <p:nvPicPr>
          <p:cNvPr descr="Test Video - demonstrate Bead Experiment, Multi-tasking part" id="147" name="Google Shape;147;p23" title="Bead_Experiment_03262018_WABSteam_MT">
            <a:hlinkClick r:id="rId3"/>
          </p:cNvPr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152400" y="1094000"/>
            <a:ext cx="4572000" cy="3429000"/>
          </a:xfrm>
          <a:prstGeom prst="rect">
            <a:avLst/>
          </a:prstGeom>
          <a:noFill/>
          <a:ln>
            <a:noFill/>
          </a:ln>
        </p:spPr>
      </p:pic>
      <p:sp>
        <p:nvSpPr>
          <p:cNvPr id="148" name="Google Shape;148;p23"/>
          <p:cNvSpPr txBox="1"/>
          <p:nvPr/>
        </p:nvSpPr>
        <p:spPr>
          <a:xfrm>
            <a:off x="5105000" y="1193125"/>
            <a:ext cx="3727200" cy="25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As you watch the video, play close attention to the person completing your same role: Supervisor, Worker 1, Worker 2, and Worker 3. </a:t>
            </a:r>
            <a:r>
              <a:rPr i="1" lang="en" sz="2400"/>
              <a:t>Note: The Time Keeper is off screen.</a:t>
            </a:r>
            <a:endParaRPr i="1" sz="24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24"/>
          <p:cNvSpPr txBox="1"/>
          <p:nvPr>
            <p:ph type="title"/>
          </p:nvPr>
        </p:nvSpPr>
        <p:spPr>
          <a:xfrm>
            <a:off x="311700" y="333800"/>
            <a:ext cx="86562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Multitasking Experiment: Data Collection</a:t>
            </a:r>
            <a:endParaRPr b="1" sz="3600"/>
          </a:p>
        </p:txBody>
      </p:sp>
      <p:sp>
        <p:nvSpPr>
          <p:cNvPr id="154" name="Google Shape;154;p24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600"/>
              <a:t>Please carry out the multitasking experiment with your team.  When finished, report your data to your teacher.</a:t>
            </a:r>
            <a:endParaRPr sz="3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25"/>
          <p:cNvSpPr txBox="1"/>
          <p:nvPr>
            <p:ph type="title"/>
          </p:nvPr>
        </p:nvSpPr>
        <p:spPr>
          <a:xfrm>
            <a:off x="311700" y="3338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Multitasking: </a:t>
            </a:r>
            <a:r>
              <a:rPr b="1" lang="en" sz="3600"/>
              <a:t>Reflection</a:t>
            </a:r>
            <a:endParaRPr b="1" sz="3600"/>
          </a:p>
        </p:txBody>
      </p:sp>
      <p:sp>
        <p:nvSpPr>
          <p:cNvPr id="160" name="Google Shape;160;p25"/>
          <p:cNvSpPr txBox="1"/>
          <p:nvPr>
            <p:ph idx="1" type="body"/>
          </p:nvPr>
        </p:nvSpPr>
        <p:spPr>
          <a:xfrm>
            <a:off x="311700" y="1153675"/>
            <a:ext cx="8520600" cy="522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200"/>
              <a:t>How did the experiment make you feel?</a:t>
            </a:r>
            <a:endParaRPr sz="3200"/>
          </a:p>
        </p:txBody>
      </p:sp>
      <p:sp>
        <p:nvSpPr>
          <p:cNvPr id="161" name="Google Shape;161;p25"/>
          <p:cNvSpPr txBox="1"/>
          <p:nvPr/>
        </p:nvSpPr>
        <p:spPr>
          <a:xfrm>
            <a:off x="366725" y="2074200"/>
            <a:ext cx="7789800" cy="94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2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rPr>
              <a:t>Were the times the same in all teams? Why or Why not?</a:t>
            </a:r>
            <a:endParaRPr sz="3200">
              <a:solidFill>
                <a:schemeClr val="dk2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2" name="Google Shape;162;p25"/>
          <p:cNvSpPr txBox="1"/>
          <p:nvPr/>
        </p:nvSpPr>
        <p:spPr>
          <a:xfrm>
            <a:off x="366725" y="3333425"/>
            <a:ext cx="7603800" cy="94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2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rPr>
              <a:t>What was the same about the roles?  What was different?</a:t>
            </a:r>
            <a:endParaRPr sz="3200">
              <a:solidFill>
                <a:schemeClr val="dk2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p26"/>
          <p:cNvSpPr txBox="1"/>
          <p:nvPr>
            <p:ph type="title"/>
          </p:nvPr>
        </p:nvSpPr>
        <p:spPr>
          <a:xfrm>
            <a:off x="311700" y="410000"/>
            <a:ext cx="86805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Non-</a:t>
            </a:r>
            <a:r>
              <a:rPr b="1" lang="en" sz="3600"/>
              <a:t>Multitasking Experiment: Procedure</a:t>
            </a:r>
            <a:endParaRPr b="1" sz="3600"/>
          </a:p>
        </p:txBody>
      </p:sp>
      <p:sp>
        <p:nvSpPr>
          <p:cNvPr id="168" name="Google Shape;168;p26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600"/>
              <a:t>Please read your job role for the experiment.</a:t>
            </a:r>
            <a:endParaRPr sz="36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27"/>
          <p:cNvSpPr txBox="1"/>
          <p:nvPr>
            <p:ph type="title"/>
          </p:nvPr>
        </p:nvSpPr>
        <p:spPr>
          <a:xfrm>
            <a:off x="70950" y="333800"/>
            <a:ext cx="90732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400"/>
              <a:t>Non-m</a:t>
            </a:r>
            <a:r>
              <a:rPr b="1" lang="en" sz="3400"/>
              <a:t>ultitasking Experiment: Demonstration</a:t>
            </a:r>
            <a:endParaRPr b="1" sz="3400"/>
          </a:p>
        </p:txBody>
      </p:sp>
      <p:pic>
        <p:nvPicPr>
          <p:cNvPr descr="Test Video - demonstrate Bead Experiment, Nonmulti-tasking part" id="174" name="Google Shape;174;p27" title="Bead_Experiment_03262018_WABSteam_NonMT">
            <a:hlinkClick r:id="rId3"/>
          </p:cNvPr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152400" y="1094000"/>
            <a:ext cx="4572000" cy="3429000"/>
          </a:xfrm>
          <a:prstGeom prst="rect">
            <a:avLst/>
          </a:prstGeom>
          <a:noFill/>
          <a:ln>
            <a:noFill/>
          </a:ln>
        </p:spPr>
      </p:pic>
      <p:sp>
        <p:nvSpPr>
          <p:cNvPr id="175" name="Google Shape;175;p27"/>
          <p:cNvSpPr txBox="1"/>
          <p:nvPr/>
        </p:nvSpPr>
        <p:spPr>
          <a:xfrm>
            <a:off x="5105000" y="1193125"/>
            <a:ext cx="3727200" cy="25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As you watch the video, notice that the tasks for each set of beads is the same as the first experiment; each worker just focuses on one color/project at a time.</a:t>
            </a:r>
            <a:endParaRPr i="1" sz="24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28"/>
          <p:cNvSpPr txBox="1"/>
          <p:nvPr>
            <p:ph type="title"/>
          </p:nvPr>
        </p:nvSpPr>
        <p:spPr>
          <a:xfrm>
            <a:off x="224925" y="333800"/>
            <a:ext cx="885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300"/>
              <a:t>Non-</a:t>
            </a:r>
            <a:r>
              <a:rPr b="1" lang="en" sz="3300"/>
              <a:t>Multitasking Experiment: Data Collection</a:t>
            </a:r>
            <a:endParaRPr b="1" sz="3300"/>
          </a:p>
        </p:txBody>
      </p:sp>
      <p:sp>
        <p:nvSpPr>
          <p:cNvPr id="181" name="Google Shape;181;p28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600"/>
              <a:t>Please carry out the non-multitasking experiment with your team.  When finished, report your data to your teacher.</a:t>
            </a:r>
            <a:endParaRPr sz="3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5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p29"/>
          <p:cNvSpPr txBox="1"/>
          <p:nvPr>
            <p:ph type="title"/>
          </p:nvPr>
        </p:nvSpPr>
        <p:spPr>
          <a:xfrm>
            <a:off x="311700" y="333800"/>
            <a:ext cx="86805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Non-Multitasking Experiment: </a:t>
            </a:r>
            <a:r>
              <a:rPr b="1" lang="en" sz="3600"/>
              <a:t>Reflection</a:t>
            </a:r>
            <a:endParaRPr b="1" sz="3600"/>
          </a:p>
        </p:txBody>
      </p:sp>
      <p:sp>
        <p:nvSpPr>
          <p:cNvPr id="187" name="Google Shape;187;p29"/>
          <p:cNvSpPr txBox="1"/>
          <p:nvPr>
            <p:ph idx="1" type="body"/>
          </p:nvPr>
        </p:nvSpPr>
        <p:spPr>
          <a:xfrm>
            <a:off x="311700" y="1001275"/>
            <a:ext cx="8520600" cy="522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200"/>
              <a:t>What observations can you make from the experiments? </a:t>
            </a:r>
            <a:endParaRPr sz="3200"/>
          </a:p>
        </p:txBody>
      </p:sp>
      <p:sp>
        <p:nvSpPr>
          <p:cNvPr id="188" name="Google Shape;188;p29"/>
          <p:cNvSpPr txBox="1"/>
          <p:nvPr/>
        </p:nvSpPr>
        <p:spPr>
          <a:xfrm>
            <a:off x="311700" y="2394075"/>
            <a:ext cx="8520600" cy="88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2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rPr>
              <a:t>Do you think the results would be the same if the experiments were run again?</a:t>
            </a:r>
            <a:endParaRPr sz="3200">
              <a:solidFill>
                <a:schemeClr val="dk2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9" name="Google Shape;189;p29"/>
          <p:cNvSpPr txBox="1"/>
          <p:nvPr/>
        </p:nvSpPr>
        <p:spPr>
          <a:xfrm>
            <a:off x="311700" y="3489225"/>
            <a:ext cx="8323800" cy="94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2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rPr>
              <a:t>Would the results be the same if the order of the experiments were reversed?</a:t>
            </a:r>
            <a:endParaRPr sz="3200">
              <a:solidFill>
                <a:schemeClr val="dk2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Google Shape;194;p30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Exit Ticket</a:t>
            </a:r>
            <a:endParaRPr b="1" sz="3600"/>
          </a:p>
        </p:txBody>
      </p:sp>
      <p:sp>
        <p:nvSpPr>
          <p:cNvPr id="195" name="Google Shape;195;p30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600"/>
              <a:t>Please record 3 to 5 observations about the multitasking and non-multitasking experiments.</a:t>
            </a:r>
            <a:endParaRPr sz="3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4"/>
          <p:cNvSpPr txBox="1"/>
          <p:nvPr>
            <p:ph type="title"/>
          </p:nvPr>
        </p:nvSpPr>
        <p:spPr>
          <a:xfrm>
            <a:off x="215150" y="1705400"/>
            <a:ext cx="88311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5500"/>
              <a:t>Bead Investigation</a:t>
            </a:r>
            <a:endParaRPr sz="55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5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Learning Target</a:t>
            </a:r>
            <a:endParaRPr b="1" sz="3600"/>
          </a:p>
        </p:txBody>
      </p:sp>
      <p:sp>
        <p:nvSpPr>
          <p:cNvPr id="97" name="Google Shape;97;p15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600"/>
              <a:t>I can carry out an investigation on how multitasking affects the time it takes to complete a set of tasks.</a:t>
            </a:r>
            <a:endParaRPr sz="3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16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Success Criteria</a:t>
            </a:r>
            <a:endParaRPr b="1" sz="3600"/>
          </a:p>
        </p:txBody>
      </p:sp>
      <p:sp>
        <p:nvSpPr>
          <p:cNvPr id="103" name="Google Shape;103;p16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I can follow the procedures for a multitasking experiment and non-multitasking experiment.</a:t>
            </a:r>
            <a:endParaRPr sz="3600"/>
          </a:p>
          <a:p>
            <a:pPr indent="0" lvl="0" marL="0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 sz="3600"/>
              <a:t>I can collect data from the experiments.</a:t>
            </a:r>
            <a:endParaRPr sz="36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7"/>
          <p:cNvSpPr txBox="1"/>
          <p:nvPr>
            <p:ph idx="1" type="body"/>
          </p:nvPr>
        </p:nvSpPr>
        <p:spPr>
          <a:xfrm>
            <a:off x="311700" y="498700"/>
            <a:ext cx="8520600" cy="87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600"/>
              <a:t>What is multitasking?</a:t>
            </a:r>
            <a:endParaRPr sz="3600"/>
          </a:p>
        </p:txBody>
      </p:sp>
      <p:sp>
        <p:nvSpPr>
          <p:cNvPr id="109" name="Google Shape;109;p17"/>
          <p:cNvSpPr txBox="1"/>
          <p:nvPr/>
        </p:nvSpPr>
        <p:spPr>
          <a:xfrm>
            <a:off x="311700" y="1374100"/>
            <a:ext cx="8520600" cy="110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>
                <a:solidFill>
                  <a:schemeClr val="accent3"/>
                </a:solidFill>
                <a:latin typeface="Roboto"/>
                <a:ea typeface="Roboto"/>
                <a:cs typeface="Roboto"/>
                <a:sym typeface="Roboto"/>
              </a:rPr>
              <a:t>Multitasking is performing two or more tasks/activities at the same time.</a:t>
            </a:r>
            <a:endParaRPr sz="3600">
              <a:solidFill>
                <a:schemeClr val="accent3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Google Shape;110;p17"/>
          <p:cNvSpPr txBox="1"/>
          <p:nvPr/>
        </p:nvSpPr>
        <p:spPr>
          <a:xfrm>
            <a:off x="311700" y="2891025"/>
            <a:ext cx="8243400" cy="944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What are some example of multitasking?</a:t>
            </a:r>
            <a:endParaRPr sz="3600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18"/>
          <p:cNvSpPr txBox="1"/>
          <p:nvPr>
            <p:ph idx="1" type="body"/>
          </p:nvPr>
        </p:nvSpPr>
        <p:spPr>
          <a:xfrm>
            <a:off x="214325" y="498700"/>
            <a:ext cx="8837400" cy="87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en" sz="3600">
                <a:solidFill>
                  <a:srgbClr val="000000"/>
                </a:solidFill>
              </a:rPr>
              <a:t>Does multitasking allow tasks to be completed faster</a:t>
            </a:r>
            <a:r>
              <a:rPr lang="en" sz="3600">
                <a:solidFill>
                  <a:srgbClr val="000000"/>
                </a:solidFill>
              </a:rPr>
              <a:t>? Why? Why not?</a:t>
            </a:r>
            <a:endParaRPr sz="3600">
              <a:solidFill>
                <a:srgbClr val="000000"/>
              </a:solidFill>
            </a:endParaRPr>
          </a:p>
        </p:txBody>
      </p:sp>
      <p:sp>
        <p:nvSpPr>
          <p:cNvPr id="116" name="Google Shape;116;p18"/>
          <p:cNvSpPr txBox="1"/>
          <p:nvPr/>
        </p:nvSpPr>
        <p:spPr>
          <a:xfrm>
            <a:off x="214325" y="2268150"/>
            <a:ext cx="8412000" cy="110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>
                <a:latin typeface="Roboto"/>
                <a:ea typeface="Roboto"/>
                <a:cs typeface="Roboto"/>
                <a:sym typeface="Roboto"/>
              </a:rPr>
              <a:t>Are you a good multitasker?</a:t>
            </a:r>
            <a:endParaRPr sz="3600"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Google Shape;117;p18"/>
          <p:cNvSpPr txBox="1"/>
          <p:nvPr/>
        </p:nvSpPr>
        <p:spPr>
          <a:xfrm>
            <a:off x="311700" y="3481500"/>
            <a:ext cx="6967200" cy="301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H</a:t>
            </a:r>
            <a:r>
              <a:rPr lang="en" sz="3600"/>
              <a:t>ow can you prove your claim? </a:t>
            </a:r>
            <a:endParaRPr sz="3600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9"/>
          <p:cNvSpPr txBox="1"/>
          <p:nvPr>
            <p:ph type="title"/>
          </p:nvPr>
        </p:nvSpPr>
        <p:spPr>
          <a:xfrm>
            <a:off x="311700" y="1814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Bead Investigation</a:t>
            </a:r>
            <a:r>
              <a:rPr b="1" lang="en" sz="3600"/>
              <a:t>: Overview</a:t>
            </a:r>
            <a:endParaRPr b="1" sz="3600"/>
          </a:p>
        </p:txBody>
      </p:sp>
      <p:sp>
        <p:nvSpPr>
          <p:cNvPr id="123" name="Google Shape;123;p19"/>
          <p:cNvSpPr txBox="1"/>
          <p:nvPr>
            <p:ph idx="1" type="body"/>
          </p:nvPr>
        </p:nvSpPr>
        <p:spPr>
          <a:xfrm>
            <a:off x="195600" y="925075"/>
            <a:ext cx="88017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rtl="0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Today, you will investigate how multitasking affects the time it takes to complete a series of tasks. </a:t>
            </a:r>
            <a:endParaRPr sz="2400"/>
          </a:p>
          <a:p>
            <a:pPr indent="-381000" lvl="0" marL="457200" rtl="0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Specifically, your team will sort three sets of colored beads for two different projects.</a:t>
            </a:r>
            <a:endParaRPr sz="2400"/>
          </a:p>
          <a:p>
            <a:pPr indent="-381000" lvl="0" marL="457200" rtl="0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The first time, the team will be multitasking, switching back and forth between bead color and projects.</a:t>
            </a:r>
            <a:endParaRPr sz="2400"/>
          </a:p>
          <a:p>
            <a:pPr indent="-381000" lvl="0" marL="457200" rtl="0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The second time, the team will focus on one project and team members will focus on one task at a time.</a:t>
            </a:r>
            <a:endParaRPr sz="2400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0"/>
          <p:cNvSpPr txBox="1"/>
          <p:nvPr>
            <p:ph type="title"/>
          </p:nvPr>
        </p:nvSpPr>
        <p:spPr>
          <a:xfrm>
            <a:off x="311700" y="2576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Bead Investigation</a:t>
            </a:r>
            <a:r>
              <a:rPr b="1" lang="en" sz="3600"/>
              <a:t>: Variables</a:t>
            </a:r>
            <a:endParaRPr b="1" sz="3600"/>
          </a:p>
        </p:txBody>
      </p:sp>
      <p:sp>
        <p:nvSpPr>
          <p:cNvPr id="129" name="Google Shape;129;p20"/>
          <p:cNvSpPr txBox="1"/>
          <p:nvPr>
            <p:ph idx="1" type="body"/>
          </p:nvPr>
        </p:nvSpPr>
        <p:spPr>
          <a:xfrm>
            <a:off x="176025" y="1077475"/>
            <a:ext cx="87822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What is your manipulated (changed) variable?</a:t>
            </a:r>
            <a:endParaRPr sz="2400"/>
          </a:p>
          <a:p>
            <a:pPr indent="0" lvl="0" mar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None/>
            </a:pPr>
            <a:r>
              <a:rPr lang="en" sz="2400">
                <a:solidFill>
                  <a:schemeClr val="accent3"/>
                </a:solidFill>
              </a:rPr>
              <a:t>How Project is Completed (multitasking or non-multitasking)</a:t>
            </a:r>
            <a:endParaRPr sz="2400">
              <a:solidFill>
                <a:schemeClr val="accent3"/>
              </a:solidFill>
            </a:endParaRPr>
          </a:p>
          <a:p>
            <a:pPr indent="0" lvl="0" marL="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None/>
            </a:pPr>
            <a:r>
              <a:rPr lang="en" sz="2400"/>
              <a:t>What is your responding (measured) variable?</a:t>
            </a:r>
            <a:endParaRPr sz="2400"/>
          </a:p>
          <a:p>
            <a:pPr indent="0" lvl="0" marL="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None/>
            </a:pPr>
            <a:r>
              <a:rPr lang="en" sz="2400">
                <a:solidFill>
                  <a:schemeClr val="accent3"/>
                </a:solidFill>
              </a:rPr>
              <a:t>Time it Takes to Complete Project</a:t>
            </a:r>
            <a:endParaRPr sz="2400">
              <a:solidFill>
                <a:schemeClr val="accent3"/>
              </a:solidFill>
            </a:endParaRPr>
          </a:p>
          <a:p>
            <a:pPr indent="0" lvl="0" marL="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None/>
            </a:pPr>
            <a:r>
              <a:rPr lang="en" sz="2400"/>
              <a:t>What are your controlled variables?</a:t>
            </a:r>
            <a:endParaRPr sz="2400"/>
          </a:p>
          <a:p>
            <a:pPr indent="0" lvl="0" marL="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None/>
            </a:pPr>
            <a:r>
              <a:rPr lang="en" sz="2400">
                <a:solidFill>
                  <a:schemeClr val="accent3"/>
                </a:solidFill>
              </a:rPr>
              <a:t>Number of Workers, Number of Beads, Tasks</a:t>
            </a:r>
            <a:endParaRPr sz="2400">
              <a:solidFill>
                <a:schemeClr val="accent3"/>
              </a:solidFill>
            </a:endParaRPr>
          </a:p>
          <a:p>
            <a:pPr indent="0" lvl="0" marL="0" rtl="0">
              <a:lnSpc>
                <a:spcPct val="100000"/>
              </a:lnSpc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2400">
              <a:solidFill>
                <a:schemeClr val="accent3"/>
              </a:solidFill>
            </a:endParaRP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21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600"/>
              <a:t>Bead Investigation</a:t>
            </a:r>
            <a:r>
              <a:rPr b="1" lang="en" sz="3600"/>
              <a:t>: Hypothesis</a:t>
            </a:r>
            <a:endParaRPr b="1" sz="3600"/>
          </a:p>
        </p:txBody>
      </p:sp>
      <p:sp>
        <p:nvSpPr>
          <p:cNvPr id="135" name="Google Shape;135;p21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What is your hypothesis?</a:t>
            </a:r>
            <a:endParaRPr sz="3600"/>
          </a:p>
          <a:p>
            <a:pPr indent="0" lvl="0" marL="0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 sz="3600"/>
              <a:t>If bead groups are sorted </a:t>
            </a:r>
            <a:r>
              <a:rPr lang="en" sz="3600"/>
              <a:t>simultaneously, </a:t>
            </a:r>
            <a:r>
              <a:rPr lang="en" sz="3600"/>
              <a:t>then __________________, because ______________________ .</a:t>
            </a:r>
            <a:endParaRPr sz="3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Geometric">
  <a:themeElements>
    <a:clrScheme name="Geometric">
      <a:dk1>
        <a:srgbClr val="2A3990"/>
      </a:dk1>
      <a:lt1>
        <a:srgbClr val="FFFFFF"/>
      </a:lt1>
      <a:dk2>
        <a:srgbClr val="434343"/>
      </a:dk2>
      <a:lt2>
        <a:srgbClr val="999999"/>
      </a:lt2>
      <a:accent1>
        <a:srgbClr val="212D74"/>
      </a:accent1>
      <a:accent2>
        <a:srgbClr val="3949AB"/>
      </a:accent2>
      <a:accent3>
        <a:srgbClr val="9C254D"/>
      </a:accent3>
      <a:accent4>
        <a:srgbClr val="D23369"/>
      </a:accent4>
      <a:accent5>
        <a:srgbClr val="F06292"/>
      </a:accent5>
      <a:accent6>
        <a:srgbClr val="7890CD"/>
      </a:accent6>
      <a:hlink>
        <a:srgbClr val="F06292"/>
      </a:hlink>
      <a:folHlink>
        <a:srgbClr val="F0629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