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4" r:id="rId7"/>
    <p:sldId id="262" r:id="rId8"/>
    <p:sldId id="267" r:id="rId9"/>
    <p:sldId id="268"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9" d="100"/>
          <a:sy n="89" d="100"/>
        </p:scale>
        <p:origin x="466" y="7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10C40A-EDD6-40F3-8FB3-5E80DCA3B594}"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16021957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0C40A-EDD6-40F3-8FB3-5E80DCA3B594}"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2429212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0C40A-EDD6-40F3-8FB3-5E80DCA3B594}"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40207343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10C40A-EDD6-40F3-8FB3-5E80DCA3B594}"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1720414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10C40A-EDD6-40F3-8FB3-5E80DCA3B594}" type="datetimeFigureOut">
              <a:rPr lang="en-US" smtClean="0"/>
              <a:t>2/24/2015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38819206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10C40A-EDD6-40F3-8FB3-5E80DCA3B594}" type="datetimeFigureOut">
              <a:rPr lang="en-US" smtClean="0"/>
              <a:t>2/24/2015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3792790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10C40A-EDD6-40F3-8FB3-5E80DCA3B594}" type="datetimeFigureOut">
              <a:rPr lang="en-US" smtClean="0"/>
              <a:t>2/24/2015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498411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10C40A-EDD6-40F3-8FB3-5E80DCA3B594}" type="datetimeFigureOut">
              <a:rPr lang="en-US" smtClean="0"/>
              <a:t>2/24/2015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246832190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10C40A-EDD6-40F3-8FB3-5E80DCA3B594}" type="datetimeFigureOut">
              <a:rPr lang="en-US" smtClean="0"/>
              <a:t>2/24/2015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341753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0C40A-EDD6-40F3-8FB3-5E80DCA3B594}" type="datetimeFigureOut">
              <a:rPr lang="en-US" smtClean="0"/>
              <a:t>2/24/2015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4122484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10C40A-EDD6-40F3-8FB3-5E80DCA3B594}" type="datetimeFigureOut">
              <a:rPr lang="en-US" smtClean="0"/>
              <a:t>2/24/2015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9D7C54-1383-4A25-8669-D4BB83C34378}" type="slidenum">
              <a:rPr lang="en-US" smtClean="0"/>
              <a:t>‹#›</a:t>
            </a:fld>
            <a:endParaRPr lang="en-US"/>
          </a:p>
        </p:txBody>
      </p:sp>
    </p:spTree>
    <p:extLst>
      <p:ext uri="{BB962C8B-B14F-4D97-AF65-F5344CB8AC3E}">
        <p14:creationId xmlns:p14="http://schemas.microsoft.com/office/powerpoint/2010/main" val="3470739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10C40A-EDD6-40F3-8FB3-5E80DCA3B594}" type="datetimeFigureOut">
              <a:rPr lang="en-US" smtClean="0"/>
              <a:t>2/24/2015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9D7C54-1383-4A25-8669-D4BB83C34378}" type="slidenum">
              <a:rPr lang="en-US" smtClean="0"/>
              <a:t>‹#›</a:t>
            </a:fld>
            <a:endParaRPr lang="en-US"/>
          </a:p>
        </p:txBody>
      </p:sp>
    </p:spTree>
    <p:extLst>
      <p:ext uri="{BB962C8B-B14F-4D97-AF65-F5344CB8AC3E}">
        <p14:creationId xmlns:p14="http://schemas.microsoft.com/office/powerpoint/2010/main" val="2079988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10363200" cy="2387600"/>
          </a:xfrm>
        </p:spPr>
        <p:txBody>
          <a:bodyPr>
            <a:noAutofit/>
          </a:bodyPr>
          <a:lstStyle/>
          <a:p>
            <a:r>
              <a:rPr lang="en-US" sz="4400" dirty="0" smtClean="0">
                <a:latin typeface="Algerian" panose="04020705040A02060702" pitchFamily="82" charset="0"/>
              </a:rPr>
              <a:t>Energy </a:t>
            </a:r>
            <a:r>
              <a:rPr lang="en-US" sz="10400" dirty="0">
                <a:solidFill>
                  <a:srgbClr val="C00000"/>
                </a:solidFill>
                <a:latin typeface="Algerian" panose="04020705040A02060702" pitchFamily="82" charset="0"/>
              </a:rPr>
              <a:t>A</a:t>
            </a:r>
            <a:r>
              <a:rPr lang="en-US" sz="10400" dirty="0" smtClean="0">
                <a:solidFill>
                  <a:srgbClr val="C00000"/>
                </a:solidFill>
                <a:latin typeface="Algerian" panose="04020705040A02060702" pitchFamily="82" charset="0"/>
              </a:rPr>
              <a:t>rmageddon</a:t>
            </a:r>
            <a:endParaRPr lang="en-US" sz="10400" dirty="0">
              <a:solidFill>
                <a:srgbClr val="C00000"/>
              </a:solidFill>
              <a:latin typeface="Algerian" panose="04020705040A02060702" pitchFamily="82" charset="0"/>
            </a:endParaRPr>
          </a:p>
        </p:txBody>
      </p:sp>
      <p:sp>
        <p:nvSpPr>
          <p:cNvPr id="3" name="Subtitle 2"/>
          <p:cNvSpPr>
            <a:spLocks noGrp="1"/>
          </p:cNvSpPr>
          <p:nvPr>
            <p:ph type="subTitle" idx="1"/>
          </p:nvPr>
        </p:nvSpPr>
        <p:spPr/>
        <p:txBody>
          <a:bodyPr/>
          <a:lstStyle/>
          <a:p>
            <a:r>
              <a:rPr lang="en-US" dirty="0" smtClean="0">
                <a:latin typeface="Algerian" panose="04020705040A02060702" pitchFamily="82" charset="0"/>
              </a:rPr>
              <a:t>If your not scared, </a:t>
            </a:r>
            <a:r>
              <a:rPr lang="en-US" i="1" dirty="0" smtClean="0">
                <a:latin typeface="Algerian" panose="04020705040A02060702" pitchFamily="82" charset="0"/>
              </a:rPr>
              <a:t>you’re not paying attention</a:t>
            </a:r>
            <a:endParaRPr lang="en-US" i="1" dirty="0">
              <a:latin typeface="Algerian" panose="04020705040A02060702" pitchFamily="82" charset="0"/>
            </a:endParaRPr>
          </a:p>
        </p:txBody>
      </p:sp>
    </p:spTree>
    <p:extLst>
      <p:ext uri="{BB962C8B-B14F-4D97-AF65-F5344CB8AC3E}">
        <p14:creationId xmlns:p14="http://schemas.microsoft.com/office/powerpoint/2010/main" val="6350927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Template</a:t>
            </a:r>
            <a:endParaRPr lang="en-US" dirty="0"/>
          </a:p>
        </p:txBody>
      </p:sp>
      <p:sp>
        <p:nvSpPr>
          <p:cNvPr id="4" name="Text Placeholder 3"/>
          <p:cNvSpPr>
            <a:spLocks noGrp="1"/>
          </p:cNvSpPr>
          <p:nvPr>
            <p:ph type="body" sz="half" idx="2"/>
          </p:nvPr>
        </p:nvSpPr>
        <p:spPr/>
        <p:txBody>
          <a:bodyPr/>
          <a:lstStyle/>
          <a:p>
            <a:r>
              <a:rPr lang="en-US" dirty="0" smtClean="0"/>
              <a:t>Students will use this template as a base line to pitch their idea.</a:t>
            </a:r>
          </a:p>
          <a:p>
            <a:r>
              <a:rPr lang="en-US" dirty="0" smtClean="0"/>
              <a:t>They can make a working prototype or use a poster to demonstrate how their idea works</a:t>
            </a:r>
            <a:endParaRPr lang="en-US" dirty="0"/>
          </a:p>
        </p:txBody>
      </p:sp>
      <p:sp>
        <p:nvSpPr>
          <p:cNvPr id="8"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Content Placeholder 9"/>
          <p:cNvGraphicFramePr>
            <a:graphicFrameLocks noGrp="1"/>
          </p:cNvGraphicFramePr>
          <p:nvPr>
            <p:ph idx="1"/>
          </p:nvPr>
        </p:nvGraphicFramePr>
        <p:xfrm>
          <a:off x="5183188" y="1237836"/>
          <a:ext cx="6172200" cy="4372803"/>
        </p:xfrm>
        <a:graphic>
          <a:graphicData uri="http://schemas.openxmlformats.org/drawingml/2006/table">
            <a:tbl>
              <a:tblPr firstRow="1" firstCol="1" lastRow="1" lastCol="1" bandRow="1" bandCol="1"/>
              <a:tblGrid>
                <a:gridCol w="1744354"/>
                <a:gridCol w="4427846"/>
              </a:tblGrid>
              <a:tr h="152069">
                <a:tc>
                  <a:txBody>
                    <a:bodyPr/>
                    <a:lstStyle/>
                    <a:p>
                      <a:pPr marL="0" marR="0">
                        <a:lnSpc>
                          <a:spcPct val="107000"/>
                        </a:lnSpc>
                        <a:spcBef>
                          <a:spcPts val="0"/>
                        </a:spcBef>
                        <a:spcAft>
                          <a:spcPts val="0"/>
                        </a:spcAft>
                      </a:pPr>
                      <a:r>
                        <a:rPr lang="en-US" sz="700" b="1">
                          <a:effectLst/>
                          <a:latin typeface="Arial" panose="020B0604020202020204" pitchFamily="34" charset="0"/>
                          <a:ea typeface="Times New Roman" panose="02020603050405020304" pitchFamily="18" charset="0"/>
                          <a:cs typeface="Times New Roman" panose="02020603050405020304" pitchFamily="18" charset="0"/>
                        </a:rPr>
                        <a:t>Client Company:</a:t>
                      </a:r>
                      <a:endParaRPr lang="en-US" sz="700">
                        <a:effectLst/>
                        <a:latin typeface="Arial" panose="020B0604020202020204" pitchFamily="34" charset="0"/>
                        <a:ea typeface="Times New Roman" panose="02020603050405020304" pitchFamily="18" charset="0"/>
                        <a:cs typeface="Times New Roman" panose="02020603050405020304" pitchFamily="18" charset="0"/>
                      </a:endParaRP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Snohomish County PUD</a:t>
                      </a:r>
                    </a:p>
                  </a:txBody>
                  <a:tcPr marL="40253" marR="40253" marT="0" marB="0" anchor="ctr">
                    <a:lnL>
                      <a:noFill/>
                    </a:lnL>
                    <a:lnR>
                      <a:noFill/>
                    </a:lnR>
                    <a:lnT>
                      <a:noFill/>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a:noFill/>
                    </a:lnB>
                  </a:tcPr>
                </a:tc>
              </a:tr>
              <a:tr h="152069">
                <a:tc>
                  <a:txBody>
                    <a:bodyPr/>
                    <a:lstStyle/>
                    <a:p>
                      <a:pPr marL="0" marR="0">
                        <a:lnSpc>
                          <a:spcPct val="107000"/>
                        </a:lnSpc>
                        <a:spcBef>
                          <a:spcPts val="0"/>
                        </a:spcBef>
                        <a:spcAft>
                          <a:spcPts val="0"/>
                        </a:spcAft>
                      </a:pPr>
                      <a:r>
                        <a:rPr lang="en-US" sz="700" b="1">
                          <a:effectLst/>
                          <a:latin typeface="Arial" panose="020B0604020202020204" pitchFamily="34" charset="0"/>
                          <a:ea typeface="Times New Roman" panose="02020603050405020304" pitchFamily="18" charset="0"/>
                          <a:cs typeface="Times New Roman" panose="02020603050405020304" pitchFamily="18" charset="0"/>
                        </a:rPr>
                        <a:t>Designers:</a:t>
                      </a:r>
                      <a:endParaRPr lang="en-US" sz="700">
                        <a:effectLst/>
                        <a:latin typeface="Arial" panose="020B0604020202020204" pitchFamily="34" charset="0"/>
                        <a:ea typeface="Times New Roman" panose="02020603050405020304" pitchFamily="18" charset="0"/>
                        <a:cs typeface="Times New Roman" panose="02020603050405020304" pitchFamily="18" charset="0"/>
                      </a:endParaRP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a:noFill/>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a:noFill/>
                    </a:lnB>
                  </a:tcPr>
                </a:tc>
              </a:tr>
              <a:tr h="152069">
                <a:tc>
                  <a:txBody>
                    <a:bodyPr/>
                    <a:lstStyle/>
                    <a:p>
                      <a:pPr marL="0" marR="0">
                        <a:lnSpc>
                          <a:spcPct val="107000"/>
                        </a:lnSpc>
                        <a:spcBef>
                          <a:spcPts val="0"/>
                        </a:spcBef>
                        <a:spcAft>
                          <a:spcPts val="0"/>
                        </a:spcAft>
                      </a:pPr>
                      <a:r>
                        <a:rPr lang="en-US" sz="700" b="1">
                          <a:effectLst/>
                          <a:latin typeface="Arial" panose="020B0604020202020204" pitchFamily="34" charset="0"/>
                          <a:ea typeface="Times New Roman" panose="02020603050405020304" pitchFamily="18" charset="0"/>
                          <a:cs typeface="Times New Roman" panose="02020603050405020304" pitchFamily="18" charset="0"/>
                        </a:rPr>
                        <a:t>Problem Statement:</a:t>
                      </a:r>
                      <a:endParaRPr lang="en-US" sz="700">
                        <a:effectLst/>
                        <a:latin typeface="Arial" panose="020B0604020202020204" pitchFamily="34" charset="0"/>
                        <a:ea typeface="Times New Roman" panose="02020603050405020304" pitchFamily="18" charset="0"/>
                        <a:cs typeface="Times New Roman" panose="02020603050405020304" pitchFamily="18" charset="0"/>
                      </a:endParaRP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With the increase in electric cars, legalized indoor farming, and a very </a:t>
                      </a:r>
                    </a:p>
                  </a:txBody>
                  <a:tcPr marL="40253" marR="40253" marT="0" marB="0" anchor="ctr">
                    <a:lnL>
                      <a:noFill/>
                    </a:lnL>
                    <a:lnR>
                      <a:noFill/>
                    </a:lnR>
                    <a:lnT>
                      <a:noFill/>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low snowpack for hydro power--demands on the power grid are rising.</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The Snohomish County PUD is required to fund research every year,</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seeking to advance energy technology. Sno-Co PUD is sending out a</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Request For Proposals (RFP) for power generation methods to be</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incorporated into the grid.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a:noFill/>
                    </a:lnB>
                  </a:tcPr>
                </a:tc>
              </a:tr>
              <a:tr h="152069">
                <a:tc>
                  <a:txBody>
                    <a:bodyPr/>
                    <a:lstStyle/>
                    <a:p>
                      <a:pPr marL="0" marR="0">
                        <a:lnSpc>
                          <a:spcPct val="107000"/>
                        </a:lnSpc>
                        <a:spcBef>
                          <a:spcPts val="0"/>
                        </a:spcBef>
                        <a:spcAft>
                          <a:spcPts val="0"/>
                        </a:spcAft>
                      </a:pPr>
                      <a:r>
                        <a:rPr lang="en-US" sz="700" b="1">
                          <a:effectLst/>
                          <a:latin typeface="Arial" panose="020B0604020202020204" pitchFamily="34" charset="0"/>
                          <a:ea typeface="Times New Roman" panose="02020603050405020304" pitchFamily="18" charset="0"/>
                          <a:cs typeface="Times New Roman" panose="02020603050405020304" pitchFamily="18" charset="0"/>
                        </a:rPr>
                        <a:t>Design Statement:</a:t>
                      </a:r>
                      <a:endParaRPr lang="en-US" sz="700">
                        <a:effectLst/>
                        <a:latin typeface="Arial" panose="020B0604020202020204" pitchFamily="34" charset="0"/>
                        <a:ea typeface="Times New Roman" panose="02020603050405020304" pitchFamily="18" charset="0"/>
                        <a:cs typeface="Times New Roman" panose="02020603050405020304" pitchFamily="18" charset="0"/>
                      </a:endParaRP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a:noFill/>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a:noFill/>
                    </a:lnB>
                  </a:tcPr>
                </a:tc>
              </a:tr>
              <a:tr h="152069">
                <a:tc>
                  <a:txBody>
                    <a:bodyPr/>
                    <a:lstStyle/>
                    <a:p>
                      <a:pPr marL="0" marR="0">
                        <a:lnSpc>
                          <a:spcPct val="107000"/>
                        </a:lnSpc>
                        <a:spcBef>
                          <a:spcPts val="0"/>
                        </a:spcBef>
                        <a:spcAft>
                          <a:spcPts val="0"/>
                        </a:spcAft>
                      </a:pPr>
                      <a:r>
                        <a:rPr lang="en-US" sz="700" b="1">
                          <a:effectLst/>
                          <a:latin typeface="Arial" panose="020B0604020202020204" pitchFamily="34" charset="0"/>
                          <a:ea typeface="Times New Roman" panose="02020603050405020304" pitchFamily="18" charset="0"/>
                          <a:cs typeface="Times New Roman" panose="02020603050405020304" pitchFamily="18" charset="0"/>
                        </a:rPr>
                        <a:t>Design Criteria:</a:t>
                      </a:r>
                      <a:endParaRPr lang="en-US" sz="700">
                        <a:effectLst/>
                        <a:latin typeface="Arial" panose="020B0604020202020204" pitchFamily="34" charset="0"/>
                        <a:ea typeface="Times New Roman" panose="02020603050405020304" pitchFamily="18" charset="0"/>
                        <a:cs typeface="Times New Roman" panose="02020603050405020304" pitchFamily="18" charset="0"/>
                      </a:endParaRP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a:noFill/>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b="1">
                          <a:effectLst/>
                          <a:latin typeface="Arial" panose="020B0604020202020204" pitchFamily="34" charset="0"/>
                          <a:ea typeface="Times New Roman" panose="02020603050405020304" pitchFamily="18" charset="0"/>
                          <a:cs typeface="Times New Roman" panose="02020603050405020304" pitchFamily="18" charset="0"/>
                        </a:rPr>
                        <a:t>Design Constraints:</a:t>
                      </a:r>
                      <a:endParaRPr lang="en-US" sz="700">
                        <a:effectLst/>
                        <a:latin typeface="Arial" panose="020B0604020202020204" pitchFamily="34" charset="0"/>
                        <a:ea typeface="Times New Roman" panose="02020603050405020304" pitchFamily="18" charset="0"/>
                        <a:cs typeface="Times New Roman" panose="02020603050405020304" pitchFamily="18" charset="0"/>
                      </a:endParaRP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069">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4871">
                <a:tc>
                  <a:txBody>
                    <a:bodyPr/>
                    <a:lstStyle/>
                    <a:p>
                      <a:pPr marL="0" marR="0">
                        <a:lnSpc>
                          <a:spcPct val="107000"/>
                        </a:lnSpc>
                        <a:spcBef>
                          <a:spcPts val="0"/>
                        </a:spcBef>
                        <a:spcAft>
                          <a:spcPts val="0"/>
                        </a:spcAft>
                      </a:pPr>
                      <a:r>
                        <a:rPr lang="en-US" sz="70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b">
                    <a:lnL>
                      <a:noFill/>
                    </a:lnL>
                    <a:lnR>
                      <a:noFill/>
                    </a:lnR>
                    <a:lnT>
                      <a:noFill/>
                    </a:lnT>
                    <a:lnB>
                      <a:noFill/>
                    </a:lnB>
                  </a:tcPr>
                </a:tc>
                <a:tc>
                  <a:txBody>
                    <a:bodyPr/>
                    <a:lstStyle/>
                    <a:p>
                      <a:pPr marL="0" marR="0">
                        <a:lnSpc>
                          <a:spcPct val="107000"/>
                        </a:lnSpc>
                        <a:spcBef>
                          <a:spcPts val="0"/>
                        </a:spcBef>
                        <a:spcAft>
                          <a:spcPts val="0"/>
                        </a:spcAft>
                      </a:pPr>
                      <a:r>
                        <a:rPr lang="en-US" sz="700" dirty="0">
                          <a:effectLst/>
                          <a:latin typeface="Arial" panose="020B0604020202020204" pitchFamily="34" charset="0"/>
                          <a:ea typeface="Times New Roman" panose="02020603050405020304" pitchFamily="18" charset="0"/>
                          <a:cs typeface="Times New Roman" panose="02020603050405020304" pitchFamily="18" charset="0"/>
                        </a:rPr>
                        <a:t> </a:t>
                      </a:r>
                    </a:p>
                  </a:txBody>
                  <a:tcPr marL="40253" marR="40253"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Rectangle 2"/>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747842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randombar(horizontal)">
                                      <p:cBhvr>
                                        <p:cTn id="2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Winning</a:t>
            </a:r>
            <a:endParaRPr lang="en-US" dirty="0"/>
          </a:p>
        </p:txBody>
      </p:sp>
      <p:sp>
        <p:nvSpPr>
          <p:cNvPr id="3" name="Picture Placeholder 2"/>
          <p:cNvSpPr>
            <a:spLocks noGrp="1"/>
          </p:cNvSpPr>
          <p:nvPr>
            <p:ph type="pic" idx="1"/>
          </p:nvPr>
        </p:nvSpPr>
        <p:spPr/>
      </p:sp>
      <p:sp>
        <p:nvSpPr>
          <p:cNvPr id="4" name="Text Placeholder 3"/>
          <p:cNvSpPr>
            <a:spLocks noGrp="1"/>
          </p:cNvSpPr>
          <p:nvPr>
            <p:ph type="body" sz="half" idx="2"/>
          </p:nvPr>
        </p:nvSpPr>
        <p:spPr/>
        <p:txBody>
          <a:bodyPr/>
          <a:lstStyle/>
          <a:p>
            <a:r>
              <a:rPr lang="en-US" dirty="0" smtClean="0"/>
              <a:t>The teachers from the 3 schools have all agreed to give their students two weeks of class time to do their project. When finished, the teachers will evaluate the projects, and the team(s) with the best designs will be evaluated by a panel of PUD consultants. </a:t>
            </a:r>
          </a:p>
          <a:p>
            <a:r>
              <a:rPr lang="en-US" dirty="0" smtClean="0"/>
              <a:t>Top designs may be offered a grant to help further the design, and build a testable model. </a:t>
            </a:r>
            <a:endParaRPr lang="en-US" dirty="0"/>
          </a:p>
        </p:txBody>
      </p:sp>
      <p:pic>
        <p:nvPicPr>
          <p:cNvPr id="5" name="Picture 4"/>
          <p:cNvPicPr>
            <a:picLocks noChangeAspect="1"/>
          </p:cNvPicPr>
          <p:nvPr/>
        </p:nvPicPr>
        <p:blipFill>
          <a:blip r:embed="rId2"/>
          <a:stretch>
            <a:fillRect/>
          </a:stretch>
        </p:blipFill>
        <p:spPr>
          <a:xfrm>
            <a:off x="4772025" y="1991713"/>
            <a:ext cx="6858000" cy="2581275"/>
          </a:xfrm>
          <a:prstGeom prst="rect">
            <a:avLst/>
          </a:prstGeom>
        </p:spPr>
      </p:pic>
    </p:spTree>
    <p:extLst>
      <p:ext uri="{BB962C8B-B14F-4D97-AF65-F5344CB8AC3E}">
        <p14:creationId xmlns:p14="http://schemas.microsoft.com/office/powerpoint/2010/main" val="2095462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barn(inVertical)">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barn(inVertical)">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heel(1)">
                                      <p:cBhvr>
                                        <p:cTn id="21"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6373" y="398585"/>
            <a:ext cx="4224581" cy="1600200"/>
          </a:xfrm>
        </p:spPr>
        <p:txBody>
          <a:bodyPr>
            <a:normAutofit/>
          </a:bodyPr>
          <a:lstStyle/>
          <a:p>
            <a:pPr algn="ctr"/>
            <a:r>
              <a:rPr lang="en-US" sz="3600" b="1" dirty="0" smtClean="0"/>
              <a:t>The Rundown Part 1: </a:t>
            </a:r>
            <a:br>
              <a:rPr lang="en-US" sz="3600" b="1" dirty="0" smtClean="0"/>
            </a:br>
            <a:r>
              <a:rPr lang="en-US" sz="3600" b="1" dirty="0" smtClean="0"/>
              <a:t>Electric Cars</a:t>
            </a:r>
            <a:endParaRPr lang="en-US" sz="3600" b="1" dirty="0"/>
          </a:p>
        </p:txBody>
      </p:sp>
      <p:sp>
        <p:nvSpPr>
          <p:cNvPr id="4" name="Text Placeholder 3"/>
          <p:cNvSpPr>
            <a:spLocks noGrp="1"/>
          </p:cNvSpPr>
          <p:nvPr>
            <p:ph type="body" sz="half" idx="2"/>
          </p:nvPr>
        </p:nvSpPr>
        <p:spPr>
          <a:xfrm>
            <a:off x="605327" y="1998785"/>
            <a:ext cx="4271474" cy="3811588"/>
          </a:xfrm>
        </p:spPr>
        <p:txBody>
          <a:bodyPr>
            <a:normAutofit lnSpcReduction="10000"/>
          </a:bodyPr>
          <a:lstStyle/>
          <a:p>
            <a:r>
              <a:rPr lang="en-US" sz="2000" dirty="0" smtClean="0"/>
              <a:t>The sudden increase </a:t>
            </a:r>
            <a:r>
              <a:rPr lang="en-US" sz="2000" dirty="0"/>
              <a:t>in electric </a:t>
            </a:r>
            <a:r>
              <a:rPr lang="en-US" sz="2000" dirty="0" smtClean="0"/>
              <a:t>cars</a:t>
            </a:r>
            <a:r>
              <a:rPr lang="en-US" sz="2000" dirty="0"/>
              <a:t> </a:t>
            </a:r>
            <a:r>
              <a:rPr lang="en-US" sz="2000" dirty="0" smtClean="0"/>
              <a:t>is already straining the power grid, and now our leaders push for even more of them!</a:t>
            </a:r>
          </a:p>
          <a:p>
            <a:endParaRPr lang="en-US" sz="2000" dirty="0"/>
          </a:p>
          <a:p>
            <a:pPr fontAlgn="base"/>
            <a:r>
              <a:rPr lang="en-US" sz="2000" b="1" dirty="0" smtClean="0"/>
              <a:t>Inslee </a:t>
            </a:r>
            <a:r>
              <a:rPr lang="en-US" sz="2000" b="1" dirty="0"/>
              <a:t>pushes incentives for electric cars</a:t>
            </a:r>
          </a:p>
          <a:p>
            <a:pPr fontAlgn="base"/>
            <a:r>
              <a:rPr lang="en-US" sz="2000" dirty="0"/>
              <a:t>Gov. Jay Inslee, promoting electric vehicles as part of a broader effort to tackle climate change, wants to extend a sales-tax break for those cars and explore giving them access to carpool lanes.</a:t>
            </a:r>
          </a:p>
          <a:p>
            <a:endParaRPr lang="en-US" dirty="0" smtClean="0"/>
          </a:p>
        </p:txBody>
      </p:sp>
      <p:pic>
        <p:nvPicPr>
          <p:cNvPr id="1028" name="Picture 4" descr="https://tribkcpq.files.wordpress.com/2013/06/inslee1.jpg?w=1200"/>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4381" r="14381"/>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s://tribkcpq.files.wordpress.com/2013/06/inslee1.jpg?w=1200"/>
          <p:cNvPicPr>
            <a:picLocks noChangeAspect="1" noChangeArrowheads="1"/>
          </p:cNvPicPr>
          <p:nvPr/>
        </p:nvPicPr>
        <p:blipFill>
          <a:blip r:embed="rId2">
            <a:extLst>
              <a:ext uri="{28A0092B-C50C-407E-A947-70E740481C1C}">
                <a14:useLocalDpi xmlns:a14="http://schemas.microsoft.com/office/drawing/2010/main" val="0"/>
              </a:ext>
            </a:extLst>
          </a:blip>
          <a:srcRect l="14381" r="14381"/>
          <a:stretch>
            <a:fillRect/>
          </a:stretch>
        </p:blipFill>
        <p:spPr bwMode="auto">
          <a:xfrm>
            <a:off x="5335588" y="1139825"/>
            <a:ext cx="6172200" cy="4873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041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 calcmode="lin" valueType="num">
                                      <p:cBhvr>
                                        <p:cTn id="13" dur="1000" fill="hold"/>
                                        <p:tgtEl>
                                          <p:spTgt spid="1028"/>
                                        </p:tgtEl>
                                        <p:attrNameLst>
                                          <p:attrName>ppt_w</p:attrName>
                                        </p:attrNameLst>
                                      </p:cBhvr>
                                      <p:tavLst>
                                        <p:tav tm="0">
                                          <p:val>
                                            <p:fltVal val="0"/>
                                          </p:val>
                                        </p:tav>
                                        <p:tav tm="100000">
                                          <p:val>
                                            <p:strVal val="#ppt_w"/>
                                          </p:val>
                                        </p:tav>
                                      </p:tavLst>
                                    </p:anim>
                                    <p:anim calcmode="lin" valueType="num">
                                      <p:cBhvr>
                                        <p:cTn id="14" dur="1000" fill="hold"/>
                                        <p:tgtEl>
                                          <p:spTgt spid="1028"/>
                                        </p:tgtEl>
                                        <p:attrNameLst>
                                          <p:attrName>ppt_h</p:attrName>
                                        </p:attrNameLst>
                                      </p:cBhvr>
                                      <p:tavLst>
                                        <p:tav tm="0">
                                          <p:val>
                                            <p:fltVal val="0"/>
                                          </p:val>
                                        </p:tav>
                                        <p:tav tm="100000">
                                          <p:val>
                                            <p:strVal val="#ppt_h"/>
                                          </p:val>
                                        </p:tav>
                                      </p:tavLst>
                                    </p:anim>
                                    <p:anim calcmode="lin" valueType="num">
                                      <p:cBhvr>
                                        <p:cTn id="15" dur="1000" fill="hold"/>
                                        <p:tgtEl>
                                          <p:spTgt spid="1028"/>
                                        </p:tgtEl>
                                        <p:attrNameLst>
                                          <p:attrName>style.rotation</p:attrName>
                                        </p:attrNameLst>
                                      </p:cBhvr>
                                      <p:tavLst>
                                        <p:tav tm="0">
                                          <p:val>
                                            <p:fltVal val="90"/>
                                          </p:val>
                                        </p:tav>
                                        <p:tav tm="100000">
                                          <p:val>
                                            <p:fltVal val="0"/>
                                          </p:val>
                                        </p:tav>
                                      </p:tavLst>
                                    </p:anim>
                                    <p:animEffect transition="in" filter="fade">
                                      <p:cBhvr>
                                        <p:cTn id="16" dur="1000"/>
                                        <p:tgtEl>
                                          <p:spTgt spid="1028"/>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31"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1000" fill="hold"/>
                                        <p:tgtEl>
                                          <p:spTgt spid="5"/>
                                        </p:tgtEl>
                                        <p:attrNameLst>
                                          <p:attrName>ppt_w</p:attrName>
                                        </p:attrNameLst>
                                      </p:cBhvr>
                                      <p:tavLst>
                                        <p:tav tm="0">
                                          <p:val>
                                            <p:fltVal val="0"/>
                                          </p:val>
                                        </p:tav>
                                        <p:tav tm="100000">
                                          <p:val>
                                            <p:strVal val="#ppt_w"/>
                                          </p:val>
                                        </p:tav>
                                      </p:tavLst>
                                    </p:anim>
                                    <p:anim calcmode="lin" valueType="num">
                                      <p:cBhvr>
                                        <p:cTn id="34" dur="1000" fill="hold"/>
                                        <p:tgtEl>
                                          <p:spTgt spid="5"/>
                                        </p:tgtEl>
                                        <p:attrNameLst>
                                          <p:attrName>ppt_h</p:attrName>
                                        </p:attrNameLst>
                                      </p:cBhvr>
                                      <p:tavLst>
                                        <p:tav tm="0">
                                          <p:val>
                                            <p:fltVal val="0"/>
                                          </p:val>
                                        </p:tav>
                                        <p:tav tm="100000">
                                          <p:val>
                                            <p:strVal val="#ppt_h"/>
                                          </p:val>
                                        </p:tav>
                                      </p:tavLst>
                                    </p:anim>
                                    <p:anim calcmode="lin" valueType="num">
                                      <p:cBhvr>
                                        <p:cTn id="35" dur="1000" fill="hold"/>
                                        <p:tgtEl>
                                          <p:spTgt spid="5"/>
                                        </p:tgtEl>
                                        <p:attrNameLst>
                                          <p:attrName>style.rotation</p:attrName>
                                        </p:attrNameLst>
                                      </p:cBhvr>
                                      <p:tavLst>
                                        <p:tav tm="0">
                                          <p:val>
                                            <p:fltVal val="90"/>
                                          </p:val>
                                        </p:tav>
                                        <p:tav tm="100000">
                                          <p:val>
                                            <p:fltVal val="0"/>
                                          </p:val>
                                        </p:tav>
                                      </p:tavLst>
                                    </p:anim>
                                    <p:animEffect transition="in" filter="fade">
                                      <p:cBhvr>
                                        <p:cTn id="3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7975" y="750277"/>
            <a:ext cx="9371012" cy="844062"/>
          </a:xfrm>
        </p:spPr>
        <p:txBody>
          <a:bodyPr>
            <a:noAutofit/>
          </a:bodyPr>
          <a:lstStyle/>
          <a:p>
            <a:r>
              <a:rPr lang="en-US" dirty="0" smtClean="0">
                <a:latin typeface="Ravie" panose="04040805050809020602" pitchFamily="82" charset="0"/>
              </a:rPr>
              <a:t>The Rundown Part 2:</a:t>
            </a:r>
            <a:br>
              <a:rPr lang="en-US" dirty="0" smtClean="0">
                <a:latin typeface="Ravie" panose="04040805050809020602" pitchFamily="82" charset="0"/>
              </a:rPr>
            </a:br>
            <a:r>
              <a:rPr lang="en-US" dirty="0" smtClean="0">
                <a:latin typeface="Ravie" panose="04040805050809020602" pitchFamily="82" charset="0"/>
              </a:rPr>
              <a:t>Legalized Indoor </a:t>
            </a:r>
            <a:r>
              <a:rPr lang="en-US" dirty="0">
                <a:latin typeface="Ravie" panose="04040805050809020602" pitchFamily="82" charset="0"/>
              </a:rPr>
              <a:t>F</a:t>
            </a:r>
            <a:r>
              <a:rPr lang="en-US" dirty="0" smtClean="0">
                <a:latin typeface="Ravie" panose="04040805050809020602" pitchFamily="82" charset="0"/>
              </a:rPr>
              <a:t>arming</a:t>
            </a:r>
            <a:br>
              <a:rPr lang="en-US" dirty="0" smtClean="0">
                <a:latin typeface="Ravie" panose="04040805050809020602" pitchFamily="82" charset="0"/>
              </a:rPr>
            </a:br>
            <a:endParaRPr lang="en-US" dirty="0">
              <a:latin typeface="Ravie" panose="04040805050809020602" pitchFamily="82" charset="0"/>
            </a:endParaRPr>
          </a:p>
        </p:txBody>
      </p:sp>
      <p:sp>
        <p:nvSpPr>
          <p:cNvPr id="4" name="Text Placeholder 3"/>
          <p:cNvSpPr>
            <a:spLocks noGrp="1"/>
          </p:cNvSpPr>
          <p:nvPr>
            <p:ph type="body" sz="half" idx="2"/>
          </p:nvPr>
        </p:nvSpPr>
        <p:spPr>
          <a:xfrm>
            <a:off x="684213" y="1902279"/>
            <a:ext cx="4509110" cy="3982706"/>
          </a:xfrm>
        </p:spPr>
        <p:txBody>
          <a:bodyPr>
            <a:normAutofit/>
          </a:bodyPr>
          <a:lstStyle/>
          <a:p>
            <a:r>
              <a:rPr lang="en-US" sz="1800" dirty="0" smtClean="0">
                <a:latin typeface="Ravie" panose="04040805050809020602" pitchFamily="82" charset="0"/>
              </a:rPr>
              <a:t>Adults in this state recently decided to legalize a particular </a:t>
            </a:r>
            <a:r>
              <a:rPr lang="en-US" sz="1800" dirty="0" smtClean="0">
                <a:solidFill>
                  <a:schemeClr val="accent6">
                    <a:lumMod val="75000"/>
                  </a:schemeClr>
                </a:solidFill>
                <a:latin typeface="Ravie" panose="04040805050809020602" pitchFamily="82" charset="0"/>
              </a:rPr>
              <a:t>green crop</a:t>
            </a:r>
            <a:r>
              <a:rPr lang="en-US" sz="1800" dirty="0" smtClean="0">
                <a:latin typeface="Ravie" panose="04040805050809020602" pitchFamily="82" charset="0"/>
              </a:rPr>
              <a:t>.                                </a:t>
            </a:r>
          </a:p>
          <a:p>
            <a:r>
              <a:rPr lang="en-US" sz="1800" dirty="0" smtClean="0">
                <a:latin typeface="Ravie" panose="04040805050809020602" pitchFamily="82" charset="0"/>
              </a:rPr>
              <a:t>The unintended consequence?                     </a:t>
            </a:r>
          </a:p>
          <a:p>
            <a:r>
              <a:rPr lang="en-US" sz="1800" dirty="0" smtClean="0">
                <a:latin typeface="Ravie" panose="04040805050809020602" pitchFamily="82" charset="0"/>
              </a:rPr>
              <a:t>Hippies consuming a gigantic amount of power to grow it, further straining an already troubled power grid.</a:t>
            </a:r>
          </a:p>
          <a:p>
            <a:r>
              <a:rPr lang="en-US" sz="1800" dirty="0" smtClean="0">
                <a:latin typeface="Ravie" panose="04040805050809020602" pitchFamily="82" charset="0"/>
              </a:rPr>
              <a:t>I recently spoke to a hippy who told me his </a:t>
            </a:r>
            <a:r>
              <a:rPr lang="en-US" sz="1800" dirty="0" smtClean="0">
                <a:solidFill>
                  <a:schemeClr val="accent6">
                    <a:lumMod val="75000"/>
                  </a:schemeClr>
                </a:solidFill>
                <a:latin typeface="Ravie" panose="04040805050809020602" pitchFamily="82" charset="0"/>
              </a:rPr>
              <a:t>green crop </a:t>
            </a:r>
            <a:r>
              <a:rPr lang="en-US" sz="1800" dirty="0" smtClean="0">
                <a:latin typeface="Ravie" panose="04040805050809020602" pitchFamily="82" charset="0"/>
              </a:rPr>
              <a:t>power bill was over </a:t>
            </a:r>
            <a:r>
              <a:rPr lang="en-US" sz="1800" dirty="0">
                <a:latin typeface="Ravie" panose="04040805050809020602" pitchFamily="82" charset="0"/>
              </a:rPr>
              <a:t> </a:t>
            </a:r>
            <a:r>
              <a:rPr lang="en-US" sz="1800" dirty="0" smtClean="0">
                <a:latin typeface="Ravie" panose="04040805050809020602" pitchFamily="82" charset="0"/>
              </a:rPr>
              <a:t>    </a:t>
            </a:r>
            <a:r>
              <a:rPr lang="en-US" sz="1800" dirty="0" smtClean="0">
                <a:solidFill>
                  <a:srgbClr val="FF0000"/>
                </a:solidFill>
                <a:latin typeface="Ravie" panose="04040805050809020602" pitchFamily="82" charset="0"/>
              </a:rPr>
              <a:t>$2000 per month!</a:t>
            </a:r>
          </a:p>
          <a:p>
            <a:endParaRPr lang="en-US" dirty="0" smtClean="0">
              <a:latin typeface="Ravie" panose="04040805050809020602" pitchFamily="82" charset="0"/>
            </a:endParaRPr>
          </a:p>
          <a:p>
            <a:endParaRPr lang="en-US" dirty="0"/>
          </a:p>
        </p:txBody>
      </p:sp>
      <p:sp>
        <p:nvSpPr>
          <p:cNvPr id="6" name="AutoShape 4" descr="data:image/jpeg;base64,/9j/4AAQSkZJRgABAQAAAQABAAD/2wCEAAkGBxQTEhUUExQWFBUXGBgYGRgYGBcUGBcYHBUWFxUXFBcYHCggGBolHBQUITEhJSkrLi4uFyAzODMsNygtLisBCgoKDg0OGxAQGywkICQsLC0sLCwsLCwsLCwsLCwsLCwsLCwsLCwsLCwsLCwsLCwsLCwsLCwsLCwsLCwsLCwsN//AABEIAL8BBwMBIgACEQEDEQH/xAAcAAACAgMBAQAAAAAAAAAAAAAEBQMGAAIHAQj/xAA+EAABAgMGBAQFAgUDAwUAAAABAhEAAyEEBRIxQVEGImFxE4GRoTKxwdHwFEIjM1Ji4QeCknKy8RUWJKLC/8QAGQEAAwEBAQAAAAAAAAAAAAAAAQIDAAQF/8QAJhEAAgICAgICAwADAQAAAAAAAAECEQMhEjEEQTJREyJhQnHxFP/aAAwDAQACEQMRAD8Aoq70WoupSlE6kkn1JiWVbCYWawys1no8BI1h0qYTGFUayhGKgBsxao9d6RqoRhyeMYyTKwkHStRXcUIIL0z6Q7siU5jxG1ZZeruWAL1bSEVls61eGAlSlLLI/vUHKkpPwnCDWtHrD2RwrPUpp03wQSDQKXirkSWSPUiC8kYrZaGGU+kNjd6VJJTMBoBRIxMHNXLMe9K10gSTd4IdU5LpABVMLMWDgJZlEsf3bUEP7t4ckIWErXNJ5QrGrBiajpKUsRXVjFjtHBNj/oBSDzBS5ii2w56ZbQscykrQJ4nBpS9lElJdkpmnMklKSoFhStAA2bDWhLRvaLGQAFBxnkleLYB1U0zTrnFusvCtl5SbPKFV4EpxglIB+JZL5NUPlGsvhezpnKT4MxKMOJJl2mfLRvVHigH0OUOpNq6ITlGLpsoU64wXJTh6hWFI742bPR8tYT25pZ/ngv8A0gkjP4uVj+Vjp9k4PstoSV/x5YcsUT5mW7KJfzirXl/pmmZiNmtylMW/jICgTsJktj/9TEVnTjyekPq6s5/a1JVTM6bH3pC+7gRPSdH8oecQcF2+zg45JmJABxSj4oA3whljPVMIrJanzzH0yz1ikZJ7RnE7hc03+GntDSTNG/vHGE8YzEJwgEkRHK42nk/5MWsg1s7mZo394jnTQ2ccYXxfaN40n8ZzwNIwDoPE6gUmsUGdaMMDSOJJk6ioy3ChicuykdIhmXwAc4hXfXWEk0VMbolvChsZrvo9Y0N6KgLwInlSIDCtmxt6zDu71kprCRcpob3YeWAnZmhnIg2QIEs6YPlJhkYllmsSzht+Ur7vEKBWCymkMATXkKRkTXojljIwChzLTFmupTo8oqRlxbLkHL5QY0Uyw49hRTEZEErEQEVgMRGqkxrMoImUmNTLem8KEsXD1km/pkGZORL5Zi5YWEgolqUCyWDkrPMSXYYYudhumezyrQcGYxy0rJDaKcJU50YZxzm8b28HC4oUJlNVikJCTiGrsadY3k8Vz1s3lnm9Mz7dY58jje0e/h8fLLGowa69nRbNY505avEGEyllAIS4UkJSaMpgXUmnfZoNTItItAQFYQpKypWHFiIUAClKlEBPN13IjnNk/VTZhOAKLg1d3Bo3UGJLDLmzFmWVy0Er+KoZQdTgAs1CHFIpiUYLl9nF5GCeaTha/X66R0u8LGqUnxVLUrw0gCmFviSRylsymraQqFkE4SzLnzJJMugUlS3dCljCVGgGEk7gtSKxaOHpy7KhEy1S5YxKmTZq3ZIPwoquqiA+HtENnsVpswE0WtMmQgvL8Urx2gjI+Hi5EFmZhTvHZBppK9nkZPHq2y1GwW9hLTaZK0sKLlKQWLhLtlllnDSTNmWZDzE2c0/aspKi1WChTsIoV3cSXrNOGUuzLFWcKBUSolypRLmvSgENZ8q1TcJtlllKwivgTU41EhIxEKSA3IKe9BC58UnGjmTjjlfsivviAKXiMqZKb9wdafVLtFXvvh2XbQZ9mUkziKgEATDsvZegVrq8XOz2iTVElxMAcyJjypzNUoCnTMHVJhXKMieVYEeFODl0gpIIGSgWcGlDHhtSxTs9zBkWXHUv+HGpwIcEMRQg0IIzBGhjSy5xa+O7Af1AmAVmoxKYfvBKVHzASe5MV6zWCY/8tXpHswdxTODLHjJomwxBaxSGqLtmkfy1ekQ2q6ZxFJavSHJgNy/FD22p5YV3ZYJiFcyFDuIsAk4ixictFIlItL4oZWWW4g3iC70gJUM3iKwZQkJcjTi46M/TmCLPLAzicCB7VDTWgQezW0WVcz4Ek9gTBt32VaBzBovfBaZXhJcgFq1bvHvE0uWxwt0jhx5ny4nXLEuNlasiIOQmBrKmDUiO5HKaIFYOwQIgVhjhpBFFF7J5YyC7wlOIyMFHN1oYQ9uRVBCq0sRSGlxZRsaormlY2UmISmsFqEQFNYzJo1UmNW1ggpjQp3gBCbLdqZ6fGmmieQA5Jaq1nc8yQPOBV24Sm/ToKk1TiBwpURmColjtR4yz2fGnwippRV4ixulKXUFHRPK58t4Dm2CZPmlKKSkpSlIAZKQwoNM3MJPGm9np4PNnCHGK2NpfENqZsElAIUGKyc6ZJAA7CI7HJmTFhJnoQCM0IIPbmUflCC9LtkSvitmJf9CElRfYkFh5mIrsnETEgBQIILGhbt2hWkkGGXJb9X2XNFgV4YXMtk0lKiEtgCUjERQFJY51gZVgsS1lc5a5qtVLmLV5OTSLPL4aRNlE4iEnmAFWOfzekc6vewKlFQIo7v8AnaFUqBNcuh+JN2AMxb/qX9FQEbssExwgzJB3ExVfVTQku+TZQofqjOlBVUkfAfRz7RYply2dacVlmhbaYnPY06dIfl/s53jftIQyZFolTvCNoXyKOEq52o6FAmrFJeh3EPpnEcxDGZLaagfzEuoLozKp5+sL7bO5hQ40oCepwlRHoAREEm3hYCSc8jqDs+33gSxxltoj8G0i73XLTPONYqo4gKUcBw2mRMWu77okkOANdI5VZbyXIcyyFIdlBwkjuBpX3i58E8SIWSiYsImKWSEl3rXRgelIvGkqRDKm3yLvKuiVtG0y5pf9I9BBcqZ+b9jE5yhiBS+I7mlhBIGkcwtnK7aR2TiNP8MxyG8UfF5wsisCl3reKiWMHXZUQnvRHPE9htmEAQqSXQ0m2WMJge1QOm30gG1W6DJ6NBbHNjtsxPwlveG1ntK1/EYrFjnu0WK7KxzxiuRebdUNbOILSIHsyYLQiOggayk80NxLpAElFYdIl0jAYotiWEZBN5y+XzjI1WZM5K5GcO7hq0A2iRDC4UsY0JWPk6HxTEWCsF4aRER84z7FXRosCFtut2SQ2LXszkmnzhnOBAeKUCubavCdsUwIHbEEkvswMYYtCFH9IuYcph8JGhUHHiqHrg0DlVA0Pp3D65yBiUCAzypYwU2Wt9tKRU+I72CrQiVL/kygmXLrmUqClqIyzH11i+3LbThDFh0zNIlkZ2+NG7BLFdqJbJl2FWLIKUwSOxUXI7R7bLKpIdYGI6ABh7OYf2m+JaE4gRk/XrC6yz1TSFrACVOUjOj0fvEW2zsUK9DuxK/gUcU+0LkXamY4UN6kA/OHdmYIgEPzEMGNIVmfvQin3GpJZVml2hOlcB9FU03iOVw/KBxzLN4DaywVK/5pVy+kNbo4nRMKkLACkkpOWY1gm9LcMJKVeefvB2Dj/DnHGEsS1JmOpaSQxLYmdmoK6wjmy2xMSxql8kvpTLtFj4kUJjE/CnD5kZD2itWFXjT1M6QTm+icz7R0w+J52X5BlhtiVKY0UHHRY8tekDWtapM1C5ZIw5GjpIyPk/bKBnGLFl8Ttoxoe7GDJ6iouQMuYbUwqp1z8oZEmdL4TvuclEmbaZonyFnBjScKpKypk+MgNiTiZGLQqHeOkBYbMesfOlivAy5apWaJgY9CRmDpkPQQ8PHc6SkI+LCAHc1pnDolKJ1XiAjAY5JeKfijUceTZxwFLDd4mn1S+8ZixVFDt8vnMCYKwyvRPOYATnAoayYZQHPMGqNICmwGhoyC7DOaLXci3AikSzFw4WLgQEgylZaLIiDUy40siINwQRLNZUusOUJpCxArDZApAA2B3hJdMZG94DljIwEzkExRMMbhNfOBkmkF3IebzhcfyL5Oi0BFIhUIMlopEMxMOySBp6aGKxZ7EE20TBkQTTRRSxo1A5eH962gpYJGIkGj5ACpMVfEqZQKYFTUdLgZke9TClIojvGSnxUtQJ9iSSp9uYekWqyXoyEh9PfI0ioXtMxHlbEWCq6v8QOnwkHs8T3ZPfV8KmxZA6OIWfR04J8ZD222/GcNRqT0+5gS18TqkqSKqSMq1DdIDmzg5L5eT9xtnCu8bYg6P13icUjonnfaLZ/7+QEUJJOmseXfxTaJygkAIS9SS5+UUlCpYIWA/T28s/aGt23iDnQ79svaGcYoReRkb2WW8JakK8aWa/uA11fyiS1XwVSRUhyPOtYDnWkEFiaV3q7/AEPrCkfvS/Ka9nFfeESRX8taJb6tuKXLIyJI6PiL+bYY0lyEysSQWUsLZQagwco8/rCtU9QQxSFgkFsuYJZ0n9ppnq7RBaLcCkAEuNwxbalDn0i6OCT/AGC5K2LK3OwO7daEQWiZhZQyANfmD5V/2mJlYLVZMcsAT5QaYnIqT/WN6fKFljmFivTJTDQnMjoT7xha0FSbUDTM5bGkT21AUCRsCB5AKHd/lC5Uhjhfm0Zq5YXOhYgP0g2yg1Aqa9u46QwKsEupDTRF6w8nlFas93KxhQSRvtFsSnkrtDEqooN7jnML2hnfg54jsV3GZlGA2BLNIEMWT/0BW8D2nhxSQ8ahbEJi48F1bvFQmIYkbRb+BvrAGL3ZkVg3BEdnTBeCECQpFYZJFICCKweMo1gIrQl0x5G9o+GMhWmVhOKWzixUQWhpw+ObziafJRWPbmSMdN4GKVy6HyQXC7LfLTSIJiINkIpANtnBMWatnPEq/Eq2JbMpCfXF9HiuJtfKtILEBxvTPzYmnSHF/wAzxUkvkQPIuSfaK1PleGwPxAOQ9ADp3zhGtl/R6taQlgeYu5zfTyAy6kbRtZpuHMuWoOx6flIFlynWc9W7Af8Aj1jJasyTTo1axqsydBNrmnMGv/n7wVc1yLmgnCFpOmR3DHzhf5eXR4t/D9sVJYgOnUZekLVHThUZy/YGF2BCUyzZZpLmowkHNqvtGlruVSEFQlYNnqXanTeLjP4ns9HSp9gCat2gW22tdpSQE+HLGqgyupA0PU+Q1hNHb/54pWygSZik55noBR/8wRPnkBR3p5tBF8gJU+mQ+kKLerlr3+fvDR2cGR0TXXaUTMUlbAn+Wo0D/wBBPfI+UR2+RzJNQsUUO2o7hoUSxFilyipMmca4SlK96h3Pk0UeiC2QSEqkTxgLhn7jrt/iDPFSHUkZ6bhw4I9Y2vOVnMNClwG1DuOkBzbMQlBNBVn2z884C7DWgmc5QDlzqSDqUlOJL+qh3eCbrWJdoQ6QpBILUrkSno9YFsqyZRUKhKm+op5qPnECZznE+RDdMm94IEdflCRMVjlF0nOjKSAmuMHKpAHYM8B2qUz0/N4rtzFSkKIJdwS1PX7ZRbLlInJMpfxM6VdMvKKqNmniqPI5fxEGmQ64VQ6RAfGNiKJrHyOhG46Qz4TlckZI55B65jKaJ7eh5ZMeTrPWJJ6T4ZgiHKraP4iu8W3gdPzit2yzPNV3i18Fy2Ue8KyiOgWdMGYIikIrBuCIswKpNYK0jRaKxKpNIwCCd8MZEi0csexrMcOnW07w44VmYlRXZ1nMPuDZbL84tFbDJujoZVhQTFCva8itZSIvltlPKLbRzabL51OHIf3/AMPBugQPZyxgI0Kkk9WxH0hZa7G6FTFF8SwB2fD94KtaiQEo1PQBgk1PmREVrktKlLUXl0JbLFoPUGIt27OmgPB4aVqb4uRHd+ZXYN7QJZpOFiTpXJmbWCbVaPEUk0YPhGg0BPSjxGsjJ3zOo1NIZIRsyQkEsKD5999KQ/scwpSHPsPIARWwpiGr7tkYKlWgl6gDuXPc7ZwHEeE6LDLvBQIACe+H3z7QX+vUpLE5aZU7CK6m0EMWyHRoxdtbLoNKOYTjZb8r9s3vZZI22o/pWENrU9PzKDbVaSslvp27ZRDgIFRl+Z9IeMaITlYAh/QxcuHZT2OcDm5IfMf/AB51T5j2irzaVyf2cbxYeFZiikpZziDJzxMC/lzsekGXRodks4idLIAOAIITT9wd1K+0eXkpKhJFAAgk6Vevsw8nhhMs8uQkSUklg5Lk0UQQXycsB3JGkL74sw/Ty5gLUIOwIUxMIOyGzowpKRu53JIy9PnEFnCSn7ez+kESFDCKUYK86M/rGWeQWITWo9C31hxUO7ltfhIVVncd3GXqBBFkvmcCDJwoUHYrD56YRCda6nfTdukZ4hzA6ecJLLJaR0RSa2Wm5rom29EyVNKA1UzQ6sKzkySz6uARSC7PcK7EsSpikqBDpWkFIUNaHIg6OYn/ANPbQyVVZ1fQQ946Qf06ZgNUqB8lFj8xG/M+2JPx1LoUKSknSILc2A1EJE2lRGZB+v2hLet4z5fKsUOShUHtFIZIy6OPJglDsS24fxVd4t/+nlkM2YaskEOfoOsUiZMKi+bx1vhG7TZ5CU/vPOs/3EZdgGEbI6RTx8fOW+i4TbvQlOJJqMwTnEWCApMxSlsSWFT/APn3+UNAmIx2HyIxjKogqkRMU0jZaIlEukMQBFp5Y9iaanljIIDgFVUAeLDwnZlBbmJEyZQNKbwyumaPEAEdFIzZbwh5Zfb6Rza85RxnAM1Yabu2ez6x0ualpJbNopN92ApQlQBG5r/UYlLsfEVq1yHKSHKUq5QKGYrft1OQ84itdpH6ebLFdQWGYLunYUg6aeU1bMPskVIHd28oS25VGFPt+P7RN6OhLVi6zH3oCQPzWJZhrQvT19PKsDyQXfb0GlImxVId317sw9ooRZ5Kk1Klfn50iZkgZ5hsgT1iBaiS7ij0rQP2bSMTM2NTqaAflPWMHoHtE+pz7R74xbqWO/mW1iNcnX8bf1jWVLq75aecYFkySx1GbvlG5QQXqH/x6ho8RLFfYvrt3+0SLW9c8PuNPSCYjmyXYAu4oG2zBP1ixcKzAnxAnNEvlJo7lyodyPRor1pWwDdnfQ1aJbstapa0rHMCllD+3X3+ULLoeOmWG/ZSxMkoQ7KlpU50GJZ9cJ1yEeBYVJCP24nD/wBK0sQfb1jLwtqkJVN+JKkolipCXDpViY8pYUPWBkkKSkJcYkKUH0ZQo+rBonZX2a2WVhQpCnq2uTvR/KJZEzBQPTXptEKVlSA+ba6h2r7xiZp10ZwcxsdiKN5QwAtIBU41DNtmR7iJJEwFwNfpr8/WB0rwkZuCDlm1aHyjCBjpl9NPpCSVsrF6LjwQSqYtAIFATm/oYv8Ae93eLZJqA+IoLOTmKincCOZ8H2kItJdg4I9GaOt3csnz94RlbfE4ylZSK5bxKqWJiSlVQR6dYJ4hspkz5sk/tLj/AKVcyW9W8oXSFl28oi3UtFK5R2MOD+HAZ/iLDol1HVf7Qe2fdovs+XQrHKcydPMQFYrGZcpKAmuam1JqT18tomtloolA/cWPbWLuTkQUFjjaDbukskE/Eak/nSGaU0gazpy7QclNIotaPOk7dsjUiN2pHqhGyhSCKDrHLHkSKFIyMY4nxVckyyqKkkkbRrwdbCudWL3xZL8UFxFLueSmTOc0g45M68+KujqkmW6PL219opnEVtZAQ4oMJelQSHpFrs1vSZTg6RyXiC8Mc6ZpUjscod9nNjIrdaU4U8wOeT5v76QptBOEN8SydqITpXdX/aI8kTAUqAc11oxb9vygpaAQgEsyWPYKUT8oilu2dTehUrlbtp99oxE3IncbfPSDbQkFQDVwv9W6ULwF4dDizo3asUTItGTENszeUaEM77hj9xt9o88UjoOmeRziSYOVJfZ/TNts4YDIwoktsCPr9YhxkdxT2jda2LO7sX0P40atnvT3qXjGoIT+7dqe/rG2RI0Y/P7xHLU3z+z0je0ZsK0+tfkDACkDKUTloPwe5gu7ZdcSurfnTONJqMiBQEv8/KDLDKJyqeVAA1KjUeeEh+sLJ6Hithcu2mU5YKQo4VpPwqDAEH77w0u27vD585SSCncoVmAdykt3AhYuystchZooApUaNMBIA86+ohxZlFkyzTAgFQywsgqIPakT/hVim8ZgTPKUh5YSw2UlnxDyPvEiZYcA1lTBQ6gvn3BCXGraPACZwLpUlwHwqyUkEgkA6ir4SIY2Fi6UqLKFApgQoOykl89CNoIEYhNSggOHKdaioboQ0YpHwHphPkzeoI9DHg+FCsih0nydsu5HkIIzQd8xlmASPbFBCS2C04JyV7Kfyy+sdgue14gCTWOIqO0dL4EmLnShphoVHfpuYk9l4rR5/qxY6y5yRVSDLV3ScSPULX6RTOG+eelObc3klzX29Y7TabolTpRlTx4iT1Y/7VJYgxVDcFksyleAleNTAlaytgNEvv8ASEcd2PB/4hFitZq9BrrCK87xaaCls2A3JoH/ADaLFZbqUtgSwOZG3SAL34HC38KacZDJQsBlFsgsfCo6EhngtP0aXHpjjh+8BPlhQYKFFDNj06GHQEcw4OvYy7SEroJn8Nb0aYCySdq/90dOBi8XaPLyw4yowiNlZR4Y8CngkzVIpGRIBSMjGK9eEkMpx1jjvGFqKZhCC1dI6HxPf6SFBJjk95z/ABFk9YnjVs9HyJVEYXJxQtCShZJ2P0MQWlpiyreFaZLmHNnlZDekdkVfZ56ewYSMILdDGWMYgh3zmJbzDN/yPrDafJamw/wPcj0hVbbVgCQkVLns+vdhHMzr9kduWPGPQOW32HbLyMDLLUY1qBXKunpnGtqmN5sOufzj1aiXcihbOoB+5EMhH2QzqcuZb3pnG70z3ApmN+1IgSpz+fhg6xSsRfP6Vg3QtAZQ35pT7x7Z0Audwx6ChpDUXeSDSNV2LCBRi+X1hVJPodR3QIxYUoR9aARi5fM8MJdncCmVO8FSrucdGz9vWkblekdDw8FbEE4HAQWz6ULLcU7+0PrqQEqlq3UVjykpIPWij6wsvCykFewYj1Ir/wAoOsE4FNmJyQpUtfYtXuEED/bCy6JRVMkvaV/GUtSRgTgYH96yByDpqdgOoghdoWmzqUBiUsYVHUgnnLZZJb1g7iGwGbLeoVLFG6KCZg9GU+cAWKc8xcg/04UnKqaivVzCp2NJULVy2ILZhjrpTzjaYGZqdfLT0jW8LcUMiZLA/uGJxnRiWOUEWOoccyT7b9odix+ieRMxAg55/L/MbJOGj5V+ojUSmZjmPTp6R5NtKUlyoDuQIm1K7LWqpmq0sWGWnbT2joP+ndpwSGOq1+xy7tHOv1WMgtRgPc1946nwWjBKkhYHhzXBLaqJKa7uQPOAux4ltXahSpaFF9JyVtttBttu5SQkoJOEs3yfrCq8LNPKVYZbvVgQT6PnAKqu0PeHWMoE5kebaR5xDbUykhWrhmzdwzdYXWFSkywWXhycAt6xpNsYtE9KVg4ZbLJcipyFDUxhOGznc2xz1z5mGVNVimKDpQtQCyolCgQOrFtCDpHU+H7f48hCz8TYVg0ImJosEaHVusGWgICGDACjClOmxhBdt8A2xcsjCqYl1HILmIyUBoVS89/Dh4HL5EbVljVlGkkx6o0jWVFDiCQY9iMKjyMA+dLxnLUo7QqKC8WC1EVhXJRzGLcFFaGnkcuzezSYa3VWaB0J86N84DR2gi614ZqSqiXZzTOjxRR/Rgg6ZtaZ2MmjAqHkEpoPf2hfa7Nic65bQzskl8YNCKeeRb2iW1yQmUVdSfUUHufSOTI90dcFasp0+YynzY08ukbS5gYtqctS4z+cSS7JjfSsay5bHCaNpuK/aCJRuoJQgEFz6+20ObisnRnbOvpSGdz8OyyAtScSizA5DrFiui6gasB8TnX4jHJmzr4odR9sEs12CgiG97qZILRdrHd+Wbt69yYy2XUF/wCI44Z+LK42lNNnP7FdpUWA/NzDebdoRoQw8nrFvs93JQlgO8JuK0kIQhDBS1MHyTQkn0BpqzR1w8uPKqHzT/NL+FQvMoCcTO+QzUdHaAbgu0lEzEAAFYxsOUgv7Qwst2usp+JVc6E9eg6QZaJuFJSOXIH1yAEdberZoYaaigSVeAcodyBlqW+Ej5EdRCq9CvxUmUAxAJLB9nKjkKCBbfKZl5Vdv860OUeWWalZKZjMCWc5EjUaioiUdM2VWyW87rWtJnsJkteEFSVBRlr0TNTmlwo9DRjAKLCU1xKADUBwlRYFg1W66Q2s9yzElSkKCkmXhASWJ5gwINKBzmcoCtaFJUQoEHUEEH3h7+iajvYvtUuYpRUVGuYBLdhAcmz87HaHZDiApkvDMQeresa37M4R7Q3ua7lTVpQgOXroANSTpSOsXZOQnBLpQhtn39hFG4QnplomnUkB+gGXrG9pvgJNDCrqzoivs6xOvAJAfI/cwttXEaElOXxb+sUKXxRMWwSlzk7t5wXJl+KFeKoEgEhKQAD3LOrTaFpsZKK2XU8VSyhaBhaofEA3k0ES1S0S/FxutXMsP8KWoG0OUc0tMnExapA84ls2Ob/DmLUU5M5y2hhVFehpel9rnrKZKwhDsVYVLc7AAiFF62kybRKUh8SEpWHGFyFqKaaPhUmv9cWSy8MyZScSZ0yWWyDKHliDiKFftvEy1uFEpYygSwJaoJA/uf1hHozpnbZUxK0pWj4VAKT2IcexjZKYp/AnESVNZZjJUA8o6KBrgP8AcHpuB0i7oTF4vkjy8kHCVMgQmsZEuGMhqEPna3Z0iOXlDpP6M4UzVlFZYUqX4pWhpSzPMwLSpCnmgJAQKBSS9CIFlpseAlc2ciYUqIQ6VYVYv4YKhJYgprTUn4cPNSxFFgSTGqi+dYYvY3U0xeFSix5iZaP1aMKkApAJNlExXMVVcMkgOJaVS0id4ZK35ZJUA5Dl5pZgCAlIGVZoLcpbphNcaoeg2zTBMJf4sIJO5BSXPUgKj2UrHJXL+IkKUjV8JcoHVgSN6wZisJmEomrQFTGHhpUZfhBayFpM0GY4RgSQf3ksCkuneSbClmtE0VQcQQKGhmKSnw6M6mD0w/vdo8+abk2dkZJRRVLEkVOW2zdo2tCElaCx1oPL7xabbYpMyWs4GX/FXidQJlmS1mOFJwgmZVQbRVWIMK5Qu9S6zpsoFYCEJUSQnwkAk4rOoKPi4x8QoigYhUarQvKi23MFFKEpQoUzagptmYut33aEywBUevvrFXu+ctIBx+GvlZBSlWEYZZUFLAZSgfFS4ABOEsA5LWfPtUpYMs40rSVAKKGBJR4KGYVUDPJYD4UpxJ+I8GTxJN2mhVk+yyCzgAmIZEvFUZdo1lWha5IKi7qVhJASSkUBUBR3CvJtYZWCVyRyzwcFsVZblSF86z60zhdeN3iYnCQFAtT5EbHrFkVKpEP6XXp+awmNOUkXbpHOb1u3wXZlPkFjGR1DtXqXhfYLnUsOzEkgDMlqkk/0jXuIsd5Sx4ylTK1oBtoCYKua04CWAING25iWH/KPb06PQjinDHcdtnNuJLEUskJZi25Llm9WhHNsgxqIFBTvp5uwjpfEljEwnDyqr1AOhil3rLZWABgj3P7ifOMl9EvIjxab9iiXaVy1jw1EB2IzGWx0hxPvUkYVpChuKH0NPlCm1WYuFPlE9qS6Ukah41XE5+pUSKSDVIpAFvlsx2IMH2UMB1iK3SjhOsBsJNYFcwdyDm2cWayXbLmMVAITscOM+mXzin2eYcKVbgH2EWG7Lxw5JBO5qR2eAhrLXJu6UgOlAG0ZZrHzhsji+kZYZoUAVEkmGcn92ENhSA+zuT8hAsK0KZFnFOjj0MEmyATApLVz+8NJNiDDYgbREbGUmhdOY384GyqBuJMKJSllZ5Uk4aMWFPeORz1VDaZd46HxahSwmU/Mtyltk6HuoiKF+iUS2vlCvsTb0Mp884UTBQgjKhDlwX0ZT5biOs8DcRC1owLP8ZCQ/wDenLGOu4jk1hs9PCWPjCwmuRwlVaHVIiW7J82zTUTEFlJIP3B3BFIEJcWDLjU0d8EuMjexWhM2WiYn4VpChvUZGMjtWzy2q0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Placeholder 8"/>
          <p:cNvPicPr>
            <a:picLocks noGrp="1" noChangeAspect="1"/>
          </p:cNvPicPr>
          <p:nvPr>
            <p:ph type="pic" idx="1"/>
          </p:nvPr>
        </p:nvPicPr>
        <p:blipFill>
          <a:blip r:embed="rId2"/>
          <a:srcRect l="4013" r="4013"/>
          <a:stretch>
            <a:fillRect/>
          </a:stretch>
        </p:blipFill>
        <p:spPr>
          <a:xfrm>
            <a:off x="5148019" y="1245333"/>
            <a:ext cx="6172200" cy="4873625"/>
          </a:xfrm>
          <a:prstGeom prst="rect">
            <a:avLst/>
          </a:prstGeom>
        </p:spPr>
      </p:pic>
    </p:spTree>
    <p:extLst>
      <p:ext uri="{BB962C8B-B14F-4D97-AF65-F5344CB8AC3E}">
        <p14:creationId xmlns:p14="http://schemas.microsoft.com/office/powerpoint/2010/main" val="312285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randombar(horizontal)">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fade">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Effect transition="in" filter="fade">
                                      <p:cBhvr>
                                        <p:cTn id="22" dur="500"/>
                                        <p:tgtEl>
                                          <p:spTgt spid="4">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2" end="2"/>
                                            </p:txEl>
                                          </p:spTgt>
                                        </p:tgtEl>
                                        <p:attrNameLst>
                                          <p:attrName>style.visibility</p:attrName>
                                        </p:attrNameLst>
                                      </p:cBhvr>
                                      <p:to>
                                        <p:strVal val="visible"/>
                                      </p:to>
                                    </p:set>
                                    <p:animEffect transition="in" filter="fade">
                                      <p:cBhvr>
                                        <p:cTn id="27" dur="500"/>
                                        <p:tgtEl>
                                          <p:spTgt spid="4">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3" end="3"/>
                                            </p:txEl>
                                          </p:spTgt>
                                        </p:tgtEl>
                                        <p:attrNameLst>
                                          <p:attrName>style.visibility</p:attrName>
                                        </p:attrNameLst>
                                      </p:cBhvr>
                                      <p:to>
                                        <p:strVal val="visible"/>
                                      </p:to>
                                    </p:set>
                                    <p:animEffect transition="in" filter="fade">
                                      <p:cBhvr>
                                        <p:cTn id="3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6342" y="363415"/>
            <a:ext cx="3932237" cy="1600200"/>
          </a:xfrm>
        </p:spPr>
        <p:txBody>
          <a:bodyPr/>
          <a:lstStyle/>
          <a:p>
            <a:r>
              <a:rPr lang="en-US" b="1" dirty="0" smtClean="0"/>
              <a:t>The Rundown Part 3:</a:t>
            </a:r>
            <a:r>
              <a:rPr lang="en-US" b="1" smtClean="0"/>
              <a:t/>
            </a:r>
            <a:br>
              <a:rPr lang="en-US" b="1" smtClean="0"/>
            </a:br>
            <a:r>
              <a:rPr lang="en-US" b="1"/>
              <a:t>L</a:t>
            </a:r>
            <a:r>
              <a:rPr lang="en-US" b="1" smtClean="0"/>
              <a:t>ow </a:t>
            </a:r>
            <a:r>
              <a:rPr lang="en-US" b="1" dirty="0"/>
              <a:t>snowpack </a:t>
            </a:r>
            <a:r>
              <a:rPr lang="en-US" b="1"/>
              <a:t>for </a:t>
            </a:r>
            <a:r>
              <a:rPr lang="en-US" b="1" smtClean="0"/>
              <a:t>Hydro </a:t>
            </a:r>
            <a:r>
              <a:rPr lang="en-US" b="1" dirty="0"/>
              <a:t>power</a:t>
            </a:r>
          </a:p>
        </p:txBody>
      </p:sp>
      <p:pic>
        <p:nvPicPr>
          <p:cNvPr id="6" name="Picture Placeholder 5"/>
          <p:cNvPicPr>
            <a:picLocks noGrp="1" noChangeAspect="1"/>
          </p:cNvPicPr>
          <p:nvPr>
            <p:ph type="pic" idx="1"/>
          </p:nvPr>
        </p:nvPicPr>
        <p:blipFill>
          <a:blip r:embed="rId2"/>
          <a:srcRect l="12355" r="12355"/>
          <a:stretch>
            <a:fillRect/>
          </a:stretch>
        </p:blipFill>
        <p:spPr>
          <a:prstGeom prst="rect">
            <a:avLst/>
          </a:prstGeom>
        </p:spPr>
      </p:pic>
      <p:sp>
        <p:nvSpPr>
          <p:cNvPr id="4" name="Text Placeholder 3"/>
          <p:cNvSpPr>
            <a:spLocks noGrp="1"/>
          </p:cNvSpPr>
          <p:nvPr>
            <p:ph type="body" sz="half" idx="2"/>
          </p:nvPr>
        </p:nvSpPr>
        <p:spPr/>
        <p:txBody>
          <a:bodyPr/>
          <a:lstStyle/>
          <a:p>
            <a:r>
              <a:rPr lang="en-US" sz="1800" dirty="0" smtClean="0"/>
              <a:t>It didn’t snow enough this year. This isn't just a problem for skiers and snowboarders. Hydro Electric Power (~80% of our power) depends on having a huge snow pack to feed rivers and continue generating power.</a:t>
            </a:r>
          </a:p>
          <a:p>
            <a:r>
              <a:rPr lang="en-US" sz="1800" dirty="0" smtClean="0"/>
              <a:t>At this rate there may not be enough water to continue generating power during the dry summer months.</a:t>
            </a:r>
          </a:p>
          <a:p>
            <a:r>
              <a:rPr lang="en-US" sz="1800" dirty="0" smtClean="0"/>
              <a:t>As if insane world-dominating, left-wing, electric-car-pushing politics teaming up with burned-out, red eyed 1960’s love children aren't enough to keep you up at night. </a:t>
            </a:r>
            <a:endParaRPr lang="en-US" sz="1800" dirty="0"/>
          </a:p>
          <a:p>
            <a:endParaRPr lang="en-US" dirty="0"/>
          </a:p>
        </p:txBody>
      </p:sp>
      <p:sp>
        <p:nvSpPr>
          <p:cNvPr id="5" name="AutoShape 2" descr="data:image/jpeg;base64,/9j/4AAQSkZJRgABAQAAAQABAAD/2wCEAAkGBxQTEhUUExQWFRUVFRcXFxgXFxscHBwXFhcXFxcYFxgaHCggGR0lHRgcITEhJSksLi4uFx8zODMsNygtLisBCgoKDg0OGhAQGywkICQsLCwvLCw0LCwsLCwsLCwsLCwsNCwsLCwsLCwsLCwsLCwsLCwsLCwsLCwsLCwsLCwsLP/AABEIAK0BIwMBIgACEQEDEQH/xAAbAAACAwEBAQAAAAAAAAAAAAAEBQIDBgEAB//EAEcQAAECBAMFBgMEBwYFBQEAAAECEQADITEEEkEFIlFhcQYTMoGRoUKxwRRS0fAHI0NygpLhFRZiwtLxFzM0k6Jzg6Oy4lP/xAAZAQADAQEBAAAAAAAAAAAAAAAAAQIDBAX/xAAnEQACAgEEAQQDAQEBAAAAAAAAAQIREgMhMUFRBBNh8CJxkaGBFP/aAAwDAQACEQMRAD8A3k+RA5kQ3xUusCFEdykefQvOHiP2eD1IjgRBYUBpw8XokReERYkQrHRSJMTTJi8JiYENsEitEqLgmJJESaCxFRSInLQBHSI6lMSy0y5CwP8AaIzJgjwTHimIcS1qAS5dYtQhosy1iQETTLyTKy0SlrEdMp44nDxNF5IvChwj0wp4R4SjHjKPCFbHsCTDFLwWqTW0FysGCH14QskGIsTMPCLpEytjDIYXgItlyWNRCdFJnJUyljF6U8otAjsRRVlaRExHY9BQjhEL8VIDvDB4GnpBikiW6KZS6Xi9KB1iEqVzi9JAhONDUrIjDjhEJqQmCQYguW8CSBt9Aa5vAQJMWYPXLERTLTGlRM8pdgObnHoYfZkx6DYdsV4xMBkQdjTAJMWpGDiQMRePFUVqVDyCix4mmKEqi1MLIMS4RICIR0GDIaiESxEmiuWrnElzSNRCzH7Z1osQmAji1CLJePPGG5MFBeQ0IjuSBBtE8Y8donjE5S8FYR8hfcmOCWeB9IBO0F6KiX2xR194TlIahENIbQxNJA4eo/GFuZ7q9zE1KFHLgQZB7Y1SocR6iO5k8RCda08PeKFzBD5FVDiYU8REBNA19IQrWdIgFnjBiOzTJxgF39DF8vHJOvtGU75XH3gjDzF8zE+2XmazvU8REgoQglzVfkwXJn8TEtUUnY0KorM7iFen4QMnE9IsRPH5MTZVBArEVSxFfec/lFEzFtY/KDITiE91HDKMBjGKfxJgmXiSTYeSnh5E4omkEaxYFx4Kj3lBaHTKyXiPdiKp+KCaEEcylx7GOSsag/En5exizMu7kcT6x6PfaE/eT6iPQh2fC0dqMVKIaaVAfDM3gfM7w8iIeYDt4gpPfS1JVp3e8D/MQ3SsY3GSAWY8/r1aBspFGb68W4xwR1ZLs9CWjGXRvpnb/CgsUTn5oSP88RPb3D/cm+iP9UfP5qdCPlbk8ViSaWPUfUCOha0WtzB+no+gK7fSR+ym/wDj+MUK/SZKBYSFn+ID6Rhu6AuhT3Yv1o9/KK04gPYiNouL4M5adG3m/pHnK/5eGSP3lFXyCYHPb3GaolJ6IU3rmMZyTOB0MXAqNWSPP+kVkvAsDRo7fYtnCZR/gP8Aqj39/sXrLlfyK+ioz8dB/wAPn+ELJDwG6+3OLJpLltylq+qoEV21xpNMo/8Ab+pgTPS/tHPtChZ/b8Ir3Pgn20GS+1+NOoPRCYIHarGn4U9cof3hWMQYs7xR1IvyhPUY/biHntTjRfL/ACh/lED2oxX/APZv4UD6QrWsv4n839o6gDUm/t0/rBl5Hiuhoe0uIAfvz/4fg0ekdrcWTuzs38CD/lgcyA1APR2gOdi1pOWja1B9GtCTvgGq5Hx7YYziOmRP0EBTu0+OP7RQ6IQP8sBydoEu4bmQSL9YhOmrIoR6/n3ik2JxQQjtDOAOecoHgFq15Ow8oon9pZ1kzZnXMflAMyWomrHrl+bQXLlBvBLfoDBstwq9gedt3EqBHfzW5KI9xAkzFzF+Na1clKJ6GphkvBOn4Q3l7M0D/YebHhx6UilJEuLRKTtaejwzpqekxTejwdL7RTgKzZr8pqh9YFRs8m9OsXJ2QVWL9L+8DcOwSl0Ey+0k8mmInDkZim9Xg6X2jxaf2szzL/MGEStkKB1HlFsvAqSGzU/POkZtw6ZolLtGkw/bfEi6wr95Kf8AK0M8L+kBdly0PyJT83jBdwoXCX5v+TF0o7u8kdRWnSE14BV2fRR27l/FKUDwSUn5tEpfb3DOxlzkn91P0XHzuWVsA7Hl7Bo6ZCnqpT9D6aRSj5JfwfUlfpDwyR4ZxPJIf3V9YC/4pSnP6mdy8HvvRgZGA4qudRr5xeNl8CDAoxBts3uG/SUhX7KY38L+hIeL1dvsKQM6Fjn3f4Ex87VhimzesRTLU1Qz6NBiugo+oo7T7PIB7xIfiJgPmMtI9Hyz7Py9/wCkegxCkWnZMxxRIrWv9Ggn+xARvK9BThfQw3XipJUGVTxPUC/Fm194qOJl/GosBViSH4PqY8JOR6jYixWwcqmBUoch7EktB2E2HLPiSaVYmkUntTLlq7tpzmiQUp1oMq81ucadEx1qRqhKSX/xP+EXJyXJF2L07Dk/co2hV+MDY/s1KWkFIyl78tYfZgKW6kRFc5Ipnljqr5t1gU2uGKrMh/dlUs76VqTcKllJ1ZiksQfaJ/2fIBAUZ6X1KUMONRduA4xpZWKXm8UsyxchKlEAMD8XE86KHNvYqbhz4l5h/wCmNeG6I6Y+qkudzJ6KfAhm7CwifFjMrlwDMQL8j+EMEdlpAvNJHNSfoIsXOwoT4CrnlD+qi7coVYvb8zeQCspdkslIsaNuvwjoj6mMlxv9+TF+nknyMF9l5Bp3qx0I/wBMVTux8lQ/6hQ80H/K8BYfbmIVMSJiiUZt7cTpXRL3a0EHtFNPhK2fhL5/4Y09+KfH3+kezN9/f4UI7JSHI+0r/l+rQRK7EyjbFKryH1jye0M7jMp/hl/6In/eGdxmfyy/9MH/AKF4+/0fsy8/f4TX+j9JFJ6v5R+MdldgWP8A1B/k/wD1CzF9qsSlTBam/cl/6Y4nt0qSEpU6ipOew1UoHShcWtWLWon0Q4SXZoZfYlrzyf4P6wNjewallxPHnLPzzwslfpJIG8kvoAE29LxYj9JLDeSXuwA8vhgtXwFS8l/9wZo/aoVXgR9DFS+xeJehlt+8b/yxxP6TGFUV5N6eCJK/SS10OprBtf8A2z84eS8BUvIOvsbi/uoV+6v8QIiOy2LF5J8lIP8Amgn/AIlpHwOfIV/7f1gpP6TUhLZElXQ38k/WC/gasTr2Hih+wme34xV/ZM8F1SZgLU3TTza8PT+khBH/AC05v3Sz+sUI/SVLP7Fj+6G/+zwBbEpQsMFhSa6gj5iGuz1DMwKVOLfkQy/4hSfuOX6Dn8f0icztxh5hCJcsZ1FgohFNXbMp/SFNWgjJpguLwqwoKSklqEXcHn9fyRl4Z2dB9K+n1h2vbskhzhpP/cH+iKDtfDKocKn+GaAfUMY5nD5OhanwJDhiHNaMfp7fWODDy81U5TxDjzLQbj/s6x+rRNlHUhYmA8mXMt0hQcCQDlUonM+YpALcGClfkxSXyJyvoKxeFCC2Y8i+nnaBUVm5UqzEByCK62IpF39nzElWRRL8bejFuvWCcHKCalKQstmISoE6sGDU8o0UvkyaOywq28niWF/OC5Di5fhRi/54RDE4kAhXiYjdBYjiasCNGjv2wTEqAQqWo5jvBuDVt5dYdug2sLxBwqUssqWtjQJASC9nI+XGFU/EpT4UJDNSpFXfnxgYS2Uxfl636NFoSSoJyuXdq342taC2PFEv7Q6ekeiZwCh8UtPJ/wCschbDKcHs8pPdZgChIKRqpLiuZ6Jq3lHJuFcAhVSykipZ2SaPzPQeUa7aGCJAUUtlJY/wkNUVFeY9I9hJMtiTkQyqC7hqGppwbkY8mzuMftDsycQmUp8hQp0uRqd4K100OlIZSsOtmXVQooguCRR34F/cxqJ+Ayhwb6BIfkHalv8AaMpje1cuWtcvItRSohyctUliLHhFLKaxW9EtpbkZ7IWlJBD0BI3SeD8eUVBRLgS1ZhXKWBbiCCQryPyhh2Z2n9sTNTMkplhABJzA+Nw3hGVmjQ/2MimYHMl2JVViAX56GBxx2YKVmQZZqAkAlgokkbwYiYmhS/zA6R2R3iiQoIOTxBJJcXCkKdlUumhDc41uDwsrNMS8snNvBwdAQ483g9GEkpsEipskCp6CC1XAjAJ7xayhEohKRmchwoZgMoIspi4uD7xerZS1N+qUA70FrExuZ2CQ2ZZICQbzMqa3cBTGnHnGbndqsLKmF58vLokKB0SLXuPeHFu/xQOuxXLkJSVJUpKVJCiUkh6sX9GHnHdn4RIAdn/pT5wwyYLFTjPzTicmQolI3VCpupN/PQRj0dpC/wD0qjUfF922mkaxuWyIdLk0y9npJNfu+zAxJWCHK/D0sIRDtOzE4SZcnxam+msRX2pSzfZZjZct9OHhjRQn4JyiMdobIeoDnKLA+kZHtDhMs8Bmyy5bg8SlzTSHSu1wL/qJgcg+mpOX6Qu28szMTOWokErDAjTLT2Ajo01K6aMpNcoSLk26RCYhvl6AfjB65Q+95tEZ8kMmuqqN+7HQkZWBrRU0ixUrfH8PyEFzJACjvPQVY6pBOkXqljvBvBtz2CYvEmxWqTXzi3uK21+sFGU6vEOPVg8FGSBlOYVr0ZRH0godioSPnHRIhrMwzKId2LU5RE4RQZxfiRCoLF/cRbszD/r5XNYHrSGkvBlncX4xWiXlmIVwWk+QMOthWaVWCLciDoOrRV9iPuDaJYna8vOpPeChtlNhf4feOytpoIBEwF3t6j4dI52jTIHXs/lofmI8nA1dhd4PUuaUlSZalJSkbzBia5mBqqlGAvGePaYBYGVVTUFNRwS3F4VDyQ8xuAN2D2r1pXo0AoRvHilmPAfn5w3lKnrRvZZYKR4g6nN6C3R3ioYHKSL5tTxqRbR4fCC7FhUNB1NnelHiCZCqh8r82bqPOGU1kUAZuT9XgI5ioBnJNMwHtVz5RFvoqiaMKzEqKiC4uB84nNXV1LJPIRVPdLBVzozfn0ikF6MRzf8ApENtmiSL8w4qHkP9Meji1pJfIn0EciQ/4aRG0X8EsndJABYOLgvQV48YGG0J+ZkyUJ1CiHIL6EkgeUAYDaWYbpUpizsqzHeLAgUEWJ2mHu5/eb2U0ecoTh1/TfOL7DsTisUSy53iB/wmwdsqRUPd4Ur2NKUVFSlKL3BDublRJL3/AN4apxxI8Kqcn6WMUz8SC4Y+kaxnNdfwTin2RwuDkollCQQVAZnKiFM5qQx1p1jmMmzWdLqLAAhYJpT9qrhSodo9JbWp5U9XvXjEhhVlVFJCaeIjNz8NOEXGT7/0lpCxE/GrSEJTMlkXmHKaV0AUPcRNeyZqh+txc06nfy+yWhpNwhFQR+eDXMBo2iQd1dQbO9R84fuKXGwnGuS1OxpJTVImPqslT+paB0bLlSzSWgDo0FISJjkJTm5h/R4AxCTVypL/AHVW5ZVOGjSCXDJlfRPEqIO5uhrDjAezkB60PNx84oxO1pklipImI4jdUOLs6T0jQ9m8fKxIJlkuLpN24tqOkdMdKL4MZajXJES+Ecm4X5NGiXg0kMdYFVsdP3j6P8ob9OyVrISdwlyGGmkU7f2UqbPK0Zd4Cj1oGoDcRpk7Cq/Hk7j6QVK7OJmELU2ZNBStHZ/WNIaahTIlNytI+dzOzsz/AAmlgz+giJ2BMZykCv4cuUfQ/wC76VFiePEfMmCU7ISAzgecdMWjnk2fI8VhSjxADT0jsjDqXMAQlzT2A1NI+rnszLUXKRmPxG76Rm8VLzYiYjdoe7GhocqrGxJgnNRQ4JyZm0bDW+8pCeVzTkze8GStigtmmKB4Mkc+JjQYfYGUsldBdLH2JVTSrcugW2MVKkbhIzBQcOCpnD0sKPeOd6sjoUIoXf2RLJoZpL0cip5ACKNoYaVLBzhbgDKnMlyGFSGpV/S0AYvbyZkxKpiHAUEDKS4Q4UbEAmnzg/G41E6ZmTKTmADKcO1KZRR+bPpC9ySJkl0BInpYgIUQFJJ3/hqSTTgAPWDJysPLQFqlqUpwQyiw1a9SBWzR3ByGdTpQxqhnNXqsPugfMjqKtj4/ulAZVFCnKgtOYhVbKsBo13NYT1H2zOihO05KkzD3SEUJTuhySX3iA509DBexcZNTME1MkLSEAA7xFVM4Kjd3txMP5uPkFDFCFqUWSDIlkgPZSivdIuXs9tYB2n2hmnCiSlMtISsAhNtwpVuFqpcVoNNIn8S8XHdC7Yq8SJqnWpKVqUVEjdK3NQ5v0/CNDgdlJklS5aAqZNXnUtRSKlyogs4fkbq1jLdopy5iwygU3G6Us4AYi5/rDDs9tBYWUzpgTLICUgpzDQggBmDUr5w8lY1yPZmPVL/5svKkqyuah+ShQHjqI6nHSlHK4D1qPI61hFju0E3OAnPlRmCQAGUKgumv59Ylh+6yLUVkrTQbu6TSmY2Ylmr4YGuylMcrVKUXDA2ztVQKc28frXobwuT4lMKlrm1XNfpyiEjaCJiAkFRKmAIQCXdqC5FPeM3idoEKzImKdzQgAgg1BYkPemmrRCdlZqhziJZdya8fz9Y6UJdwdOpYcuLQhKZ8ytVaFQL1HlS3zh3IkCWmpuLmrqIragFLCBoak2XJbgo3+Ij5Uj0CgjQD3/CPQsS7ZrlBk5QuiaKBKUquBVVr6JHKM/tnESFKVlLzHZWYKVYAMNXZtNNIz+CxneBYStRYEsimZQOpzVq96QH+sCk5JYQ7W8Nmd9K8oTl4JUQ0qysUJCJiTm3iRT4aJFah60Nmia8clKS85bhjluHNSASLX4QFOQVkO4Ul8wH1L0Gul4BThwVZXDFTVIu7F/eMuQSH0naiWcTHFKkAddYIxeNUlIKSkrJonMGbjViaPCCRgZOhPiIVawswZrj3iWJwhqlSsqQXltU0FDmHGr6sYFyO2N1YuYQoJUUEuGLkMadH4cIUYFCpSgFTApi5vb0MTRgFSUsoPrSl+BgyVLzVCyGZxp7084TjE03Y+wc0eIHrU/m8WYmcFXIPnpCkSigEkkAs1h9BESpZSDLUV1qaaULP0i0Ijt1TSjlLno9ulo0H6NcLLl4fOGMxajnLBwxomzgNVucYXET1rnS5TZ15qAaObq5NeNjKTPH7OSQKJAUQAOQYs/rHTop80YazVVZvCoEQMU8LRkhtGcP2KtXKZifYEj0iJ25MSPBOFq5c3WxMdGXwc2PybHvWIYgngw+cEycfmBBp715mMJ/ehLOpRDvlzILHgBT3i6X2nQ9VoelwRfmWhZxY8JI+hyChSQKP5U84LkIT935fWMjsrbwWPGgsCWzPazQ0xO2BJSScpLU3706O3SFaoeLsI7RbcTh0ZUKHfq8AyE9SWUGHN/Ixj/tsvDOvEKKpyxnJyurg/r8oFw0ubMnmfPUCVF7MzAABrBgB6RXtoSvtKFTJSZhKCE5jQ0JRR2bM4qDeMJTs2UaQ+xm1pcqWFqYhTECpOQgbxDO+rcox2M2JnlGdNWp1qZMwJABu4CXdmSQ/S8M8LOUoFWIEt3USQAaFTJQHD0sG48Ijt7FlTBlrSkuzZSArViAzV6v655VYN2IMLspEqoOcGqXZw2unrBOJwk1clM0LEsZ2GYr8OqyAk5a/TiYtZRASk5QXNam7Xtz6Q2m4RU2TmmTJpBkd0pAKSMiFpq3iy94U1GpT5kZb/kJKzObOnoCVTJqe8ykDxrqWV4g9mc9RBMrHYQoUpSEpUENLlgrAIB3lFWeprR/u6xWJGFQhaEqWoqKc3AMfD4r3rDbZ/ZbDzWExBCAhOVRWoE5lKoAFigBTcaxf42JJENkqBw2eWll7u9fxFJUxU5I68oqmdnyMKpeYKmBSlJSAN0jVwrUDgwpB8vDJwsvuXzoD1SHJBOYKDPlLk9KRn8L2qUkgZU1SpKnd6uxBfRhxsYV77DZ3YCyFBM2WlSjdSw9CzXHI/wA0aSbhcOClM2TlVMXlCsuVghJbKG+/f8tmpOIQUJUEFm3lFXxB94C9KDyj2CWaElO4vMFZiakvUM920hJ7itFW1phlKUl3F3SCKng405RPZ8xK5M2XNKkAgKEwu+ZLZRlNSkg3fSLsftMz5hckqFgCAhx/huX6wpKpjkiU9Klx5M5oHi8tqRP6Ctk4z7IvOk96pJUGBIYEVp+eMM8dtdWLzI7pIKqBahUC7O1PJtYzeDw86apykpIoSRSuhINABWtKc41WDwJSkZQ5J8VWf6f0iZNrlmkItg4kfZ0sHJLOxrQA20u9RHvtZJ3tfbm3GGBkhSMq2AerE5nFXpbzgKZs8AOgkjmadSdXjJS8m+FLYFXLBNX9Y9As4YjMWyGv3o9FZCply0pQozJPoz8CDF4mFbKScuY3UAQCzskNxBprxpC7C4VSG3iZarAOVHgwAdtX/wB4f4HY0yYxW0lA1TRx0sHNavHO3bpCd2J5Wy2WcoM0qVvgBgAQWUCkulqUP3o1GB7JymClgEmqnf3JaGMnupSf1YBYOVNTq9zHJc8rZWYV8NmPQRaT7GlRAYDDy6JlJUf3Q3+0U43ZkuaN6WCR4WFvIWhujDgB6KPB2iRSrklPL8fwisR2ZPaGzCHKyEjma+TVeBMPgUXQ6vUexh/tTDIUHWTQuC5DMeLuRxekKcdtyVLFK9KD1194pRCyEmWoKdTKFb6OGcesAbcxoSkScOlJUssyGZze1OpgXGbQmzMjgoRMWEpJSQDmLeY8zGkwewZUkZi0yZ99QtRt0aU84309FyZjqaqigLYWzkYdDBjMPjXqTwB+6NIZ9/A00ViEd6ikqRwNtu2XzJ0UTF9IqWmJFFIB0cM0mhqNXtFH2JJJKd2rszgnoYsEoxciXCpMdtEsLhwhClrQk5UqBKaBjqQbEHWAsEcy1K4kkJDC5ID/AJr8z9qzFIwy8qgFFgHDvUUHPnXWF+xcIsS3Uaq+V/mTHJrxp0jq0ZXGw7PlDuEir73GtozZ2oZs5SlO1kEk7rWbmx940ZwbhmfM4r0NOkZOXOVIASUuag2fiaDjHM10aT4NPg5k1WSYlSQEkZkndNKtlS41F735QTtHFZ5R71KVULEXY2IVRrQiTtIHKSA+l2e/H5xHaGIzgpMwgngkFL2A0JiJQuSb2Mi+Rj1KZAelBlqw4DygzCbVEtYXZQStBCiS6Szu1zu2jP7IRN75ICWDpSVEUqpqfnWNDtnswuZlXKZJa2Z3BsQ9ARbm41FdsFdjFs/E5lEoSGLuAQkO/iYAAOBf8YFm4wAVmkF3ASwtZ210eDP7pTWdSm1JQl7akuWgaTgJSJXfAZ1AtvEKat2ZvNonKKJbJ4OcnL3hzKzGmahJHE14GkUCVh13oHdhQ/4nU1nYMPrCzaO0isAWANMoyhhZhC6VtIIU5D399eH+0WoN7is2apQSAtBcJTYEuAODjUcY7gcL30wTGGQN3jsxIsHep96Qg2RtVGYFYcKVUOWyDT0jRYza0lRCZQ7uWgFRAoMzHUPpV+US04/sp0txXPwwJJQtMtOYgpdTsDoWPEs8WbK2uqSuaAHzMgOa5vhbiLwNOCJkwGXmCXdbk15jr9TF+HmjvEh0kA2Z2KQ4PteBtlRV7mgw+4lID0qpmJJ169YitRYkFgdCbDnzMQUhIQC5J5l3ehofSKMSvhxHzESvJ0fBbh8PmJXML8BpVzXjSJT1hmc9A3k/NogJl8hIUODhxRnAgTE4o8C9r10rWIXO5T4IqUUlnA/he9btHoVzsYxIzJ9R+EeinQkzXbVxScJJKpYBXQEmvUn8LVgIbYn4gypiAkJB3gHuDUgdOcOcLggpO+GBuDV6fEfzaCBgEp8G70FOESoifJZ3YnJIWVNQEAFPPS4i/CYZEtISkZQLC9IoXixLYFVGv8R8gPlCLavahKXCRa5Nfqw840EaiZjAgEkgDnCrG9pEptXmbnoL/KM7h5c7EHMSUJ+8oacnv5eohzgNnSpTFitQ+JVa8hYRtDRlIxnrQgJ8erETy7FCTZR+g06tpeF2DwS0KcolzDSqlFw/IhvMxtJk14qKQbgR1w0IxOWevKRnZuKmKZ5OZKTRlA1dnLwUnGlKAohQ0y/WGfcDQACKp2GfpGplYBIxuaCkmJycCkaRd3YiCrBVqitOLS7FQHUwXNkPA6dkS3fKCTcmCgstExLeIesVqxiAWFTyiWI2UFBiHDG59KQtxmxJSXKkVKgzKIfdaoEDdK2OKydIhi56ps0CoCRugHUtXqXHpGmEtk8ABC3YuzUoHeLISmycxbkKnSt+MWbf22jDpcpKirw82Z2No427ts69oqgPtBtoSWlSyTOIfoCLk6FvnzEZVJEwgLmXU7Jb4b72nmDSK8b+uKlS8qd0JynxAAfGpqmgqYadkOzeOmuqShBl5gFLUtISDxDbzjkNRGWN7ohzstwwlg7xJcCmW3MakNwjgEgzgN9ZYlwQEXZzR2EMdq9j8UgTF55RyIUCy2LaAu3wn3hLsqQJSUrmIzTUktvuwNMuVKmIN68fVtYq3yTlXJpdhiWcTLcqd1UZ0kpDpzJzPQgataNfiloQm1Es1dXp1sfTnGW2LhFBJmpAQSKIQwc2v+eMU4GfMmumcSyFOneHiB5Vfn1hKD2iuX/gZEsVMmIkzlVUAFHPlyhIagTXevU+mohX2QxKJmFnSpswoCDmz5cwS+niBKiQbQVtzDYheIlqQp5YCXqSUAGrgllP9awykYeVLBINSfjWD/DlIb2cVrWF+MPxQ00iOw5MvDzu87pUypSVKsrdWdwlkmiCfIQ5nbVwc4lMzByFLyuf1WU1SFAnJnURvC/EVqIS4pEjKUskOQSUpCCSH+JNSz+8Q2fiQBmlZ5dwAVFqF3AzMxIe9Y3jKFcr7+wug7aOxNkrlKUmT3aqFpcxed603wyQDc29owE3CypayhK1KzXSeFyCb2pGn29tb7PXuxnmpYLCcgdRGcjKaqZy9PFGTkLVOfIKg0U27yB5+tombVbD/ZYGWppSWJLmgbhxpdqw/wAFgUoQ7By7q4lqgE8GP9dY7KkGSl51VEBpdw2hUCKEHhEMfilTCAPbjoG6aDlGVN8m0diM7GDK3D6844Z1DXiz8qfSK/7HmFJISrKXUVU0OZyCXb0itOzyQf1hACSbPS5Nbv8AWHsWH4WgJHqdedqwk2ylTvmGUmgAc/OD50xKDvJVlFcwN30by4m8TWUTigpZsyaFQY1Y8/yIyqmaXaEA2Yk1KkgmtWevGPRsDsp6lvWPQ80TTG2I21LQKHN5sPX8HhLi+0izRFOdhdrs58mjuE2EPFNUSpw2U8OJIf0aGuHQlAyoAA14nqbmOqHppPnY5p+pjHjcUSdkTZtZhCEkWFT6P8z5Qxw2zZcpiA6h8R41qBYX0gpU2Bp02OuGhGJyz15yLzNiJmwF3se7zjG1GIYZkdEyAe+i1Ex4THQWFRzPA61wOqdzhVY+BgJgjqpsLUT46ZsPELDjOicubCxU6K5uNy0DP8uFNYmTUFbKjFydIcTsWE3qdBrFeDwxmEzJlhp00ER2Vs8q3lk6vXi1BAOM7WFK8qUIyJJfeqoAtSzcbGPO1tbL9HdDTWmvkc7VwEuYgKnqKZcs5qKyjoTdvS8fP+1G0/tSsssgoST3TBiKcTd2s/DrFvafbs3EJWUJUJAUE2oToCdT7WjMSlNlIUQSSCdfLm5tyiLsifJtpaZeGkJlCS81YCjMSrOrOxSmXwCTlJPKrCHexdpTpAJSaKNn1AqPCXHtSKsDtAolpkJVITMWEqMpayoqUSACX3QVWyvrxEVbc2bOl5QSmWF2GdzkGqU+LLe/qSYtx2zXJm0+hhO2ulYXMlypgmAkkpUvKo1cqSKPxhfs0JmzHKSAzhg1HBc8S4/LQBhipRKc62LHLlqHqn4mNrj0htJxSETe7CwhIJ70kVUSlk5SPCUlvWJ04u85dELfdkJqp8ufKSlu6WpYGV2CALqfVnrqxa8OJcqUCFL3Ui5qaaBhr+MWyMJKm1WQigYKoMtGv8JjL9t0qlzAgKeWQlYykVoQX41+fnFwaVyvdlVW5oZ+1ZUwnI4SKvUeYYvCLG4WSsKqqqiokqIclj1LsIVbNnZZbrVTKwGYUJq7O7U94KlYlBQwrU11NhXzEYuNblU3uxfiZCjuAqHodA7m/FoN2Fg50oKJdUtteI8qPzIhtg8UkCyEgBwWcDzPn7xdj0zZwl92CpKVOvMQlJFAwOoPD5QlKNVVlYmUxeNmTDlXmYghISHL8BRj5cIedndjqkoCpoCVEFWUXTm56H8vDjBbKynOpKQsUdGia0eweDJikpcmwGv05RpTqyopWJsU72Aa6lNfSn4wMMEUlRSN6pOUOXahN+TRzaHaUB0FLcA7EEA0ICuDatEsJie+CZiSob5TQh9WcWLAHjToIhzNoxGM5K0ypar5gyxd3Boz9fWLEozDKUpMshsuUBXDxC0GypAPjJUlwWcCoHSCfsovoGFa08rxnBVyaMVYnDSgP+WFhgMqySANWrQtw4QulbPkPuhLBmFQxd3ZwBZ/LlGtGzZRBUczDRQKR1NiBCja+xUKLy1AKJG78iATWxjSiHIXq2Uk1dVeao9HZWyVgAd//wDH9XjsGMvAZryTzxAzIreKlmPVjI82UC6ZNaBJs6OT5kAzVl4u9icQ9MyjxStREB4ecbQUktE5UUo2e7w/kRdLW0BTp5EVy5qjrCyDEZTMVRvrAqsR0hfMW0UzJpi0SxmMRHe/hQmaYtE2E50rY1Ft0HqxVWudBDjY2zSohcxmrQ+sDbCwSVb6qmkItv7UmLmKS5SlJy5QaHKSHMeXr67k9zujFaa+TfTMdIJErOKunKC54M48JryjA9odnyEq3J6VDKQgA/Gkh0ki4Yvmo+XWE32s5nrbQtxP0+UF4rZ6XK9Ekbv8JJ+XvHO5OyuUWz1LVLQh91AZIAA6nmecbnsHMODkqSoSlKmKzqCkZiN1IAJzCzW5mMgUIIDywwZmKk+rFj5iG2BCVDIy2o2/ZuFH/wBorReLtil6ed3yaftNiZEyUFd2iSUqBK5MgqUXBDFKWLV0JjJIyk92FKUFWYKS9BUhTZakAvaFmM2osqWh1AZjZXFR5fl4nsbETJKiEzFELOQ/ugu0aOMdSaowe5ptn4JOGTnUQ9coJqo+I1VXyjM4WSRNUorSQpZS5JY1S1g+hF9BGg2jPKi5JpKK2ej5glPOjvzjPdl0Z1ypqvjKkgCjEPVy72jVye8Ygkm6YxxM2evEoQp8+Y0dnFKVLaXEEbckzUBH2lMpKlDKO6JpL+6aAO/DjGnmYcpLlWYAcwWVu0UlQUPIxnl7KTPnoSlS0AJfeUZp8IUWKy4fM1z9InClbNKXCApez0YcGbKQVnNkJJO6NbjdHFX0iWB2XMnjNKHdozjOHITuk1A1NLARrJGyZUgAspa28SlkX5JYQViVlTmicpIoK6h3e8ZONbtlRg3KxciTh0FnClpuNKaZRpBadoymzAgmjtbzJsPKMlj05JhWDVD9STqSP3rRYZallDqL5SQWsC9PY+sRGWKo6HppsbztupVMCUBIFnOqWZ6Xq3vaL8clKwGygjgly45nTk8ZidgkpOpINCTx5W0gzD4hTgOGZ7fdI4Nx9ouLyFKKiB4ns6gqJCA5NTzNIabE2H3QLqUAas71FiD9OUG4NyplnMH4WZ6B3p+EWY3DguA/ibldz7UvFNRTpkZNq0FylBOiS9BmND0A1gmZjUPlJ3joKaP5PAWHld2l3cXYAAU6fOF3aXFJlpzd2lSlam482vGcpLhIpLthGOU6SolQHNg+mpHsInK2gr4UpDhsxVrRg7M34wlw+MVNopuLtVuEM8HiAzpTlZR+Il2tWNoXLdmcmlsGJl/u+aQfePRTMxsx6KI/rHo1oi0f/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481936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additive="base">
                                        <p:cTn id="16"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4">
                                            <p:txEl>
                                              <p:pRg st="1" end="1"/>
                                            </p:txEl>
                                          </p:spTgt>
                                        </p:tgtEl>
                                        <p:attrNameLst>
                                          <p:attrName>style.visibility</p:attrName>
                                        </p:attrNameLst>
                                      </p:cBhvr>
                                      <p:to>
                                        <p:strVal val="visible"/>
                                      </p:to>
                                    </p:set>
                                    <p:anim calcmode="lin" valueType="num">
                                      <p:cBhvr additive="base">
                                        <p:cTn id="22"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 calcmode="lin" valueType="num">
                                      <p:cBhvr additive="base">
                                        <p:cTn id="2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Point? A.K.A. Why should I care?</a:t>
            </a:r>
            <a:endParaRPr lang="en-US" dirty="0"/>
          </a:p>
        </p:txBody>
      </p:sp>
      <p:sp>
        <p:nvSpPr>
          <p:cNvPr id="3" name="Content Placeholder 2"/>
          <p:cNvSpPr>
            <a:spLocks noGrp="1"/>
          </p:cNvSpPr>
          <p:nvPr>
            <p:ph idx="1"/>
          </p:nvPr>
        </p:nvSpPr>
        <p:spPr/>
        <p:txBody>
          <a:bodyPr>
            <a:normAutofit lnSpcReduction="10000"/>
          </a:bodyPr>
          <a:lstStyle/>
          <a:p>
            <a:r>
              <a:rPr lang="en-US" dirty="0"/>
              <a:t>The PUD is desperately looking for alternative energy sources or they will begin to add </a:t>
            </a:r>
            <a:r>
              <a:rPr lang="en-US" dirty="0" smtClean="0"/>
              <a:t>fees to every kind of power usage.</a:t>
            </a:r>
          </a:p>
          <a:p>
            <a:endParaRPr lang="en-US" dirty="0" smtClean="0"/>
          </a:p>
          <a:p>
            <a:pPr marL="0" indent="0">
              <a:buNone/>
            </a:pPr>
            <a:r>
              <a:rPr lang="en-US" b="1" dirty="0" smtClean="0"/>
              <a:t>Some fees that have already been talked about:</a:t>
            </a:r>
          </a:p>
          <a:p>
            <a:r>
              <a:rPr lang="en-US" dirty="0" smtClean="0"/>
              <a:t>Add an irremovable app to everyone's electronic device that records how much electricity is used during recharging, and add an extra fee to the users bill. (If you think they cant do this, just remember the U2 Album that suddenly showed up on every iPhone on the planet)</a:t>
            </a:r>
            <a:endParaRPr lang="en-US" dirty="0"/>
          </a:p>
          <a:p>
            <a:r>
              <a:rPr lang="en-US" dirty="0" smtClean="0"/>
              <a:t>Having a “Blackout day” everyone who is on the power grid will only be supplied power for 6 days per week. (Businesses excluded) </a:t>
            </a:r>
            <a:endParaRPr lang="en-US" dirty="0"/>
          </a:p>
        </p:txBody>
      </p:sp>
    </p:spTree>
    <p:extLst>
      <p:ext uri="{BB962C8B-B14F-4D97-AF65-F5344CB8AC3E}">
        <p14:creationId xmlns:p14="http://schemas.microsoft.com/office/powerpoint/2010/main" val="769878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t>The PUD is trying to avoid these austerity measures and is currently accepting innovative ideas from the community. They have issued a challenge to three Snohomish County Schools</a:t>
            </a:r>
            <a:endParaRPr lang="en-US" sz="4800" dirty="0"/>
          </a:p>
        </p:txBody>
      </p:sp>
      <p:sp>
        <p:nvSpPr>
          <p:cNvPr id="3" name="Text Placeholder 2"/>
          <p:cNvSpPr>
            <a:spLocks noGrp="1"/>
          </p:cNvSpPr>
          <p:nvPr>
            <p:ph type="body" idx="1"/>
          </p:nvPr>
        </p:nvSpPr>
        <p:spPr/>
        <p:txBody>
          <a:bodyPr/>
          <a:lstStyle/>
          <a:p>
            <a:r>
              <a:rPr lang="en-US" dirty="0" smtClean="0"/>
              <a:t>The three schools are:</a:t>
            </a:r>
          </a:p>
          <a:p>
            <a:r>
              <a:rPr lang="en-US" dirty="0" err="1" smtClean="0"/>
              <a:t>Meadowdale</a:t>
            </a:r>
            <a:r>
              <a:rPr lang="en-US" dirty="0" smtClean="0"/>
              <a:t> High School/Monroe High School/Marysville Getchell ACE</a:t>
            </a:r>
          </a:p>
          <a:p>
            <a:endParaRPr lang="en-US" dirty="0"/>
          </a:p>
        </p:txBody>
      </p:sp>
    </p:spTree>
    <p:extLst>
      <p:ext uri="{BB962C8B-B14F-4D97-AF65-F5344CB8AC3E}">
        <p14:creationId xmlns:p14="http://schemas.microsoft.com/office/powerpoint/2010/main" val="3817428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grpId="0" nodeType="clickEffect">
                                  <p:stCondLst>
                                    <p:cond delay="0"/>
                                  </p:stCondLst>
                                  <p:childTnLst>
                                    <p:animScale>
                                      <p:cBhvr>
                                        <p:cTn id="13" dur="2000" fill="hold"/>
                                        <p:tgtEl>
                                          <p:spTgt spid="3">
                                            <p:txEl>
                                              <p:pRg st="0" end="0"/>
                                            </p:txEl>
                                          </p:spTgt>
                                        </p:tgtEl>
                                      </p:cBhvr>
                                      <p:by x="150000" y="150000"/>
                                    </p:animScale>
                                  </p:childTnLst>
                                </p:cTn>
                              </p:par>
                            </p:childTnLst>
                          </p:cTn>
                        </p:par>
                      </p:childTnLst>
                    </p:cTn>
                  </p:par>
                  <p:par>
                    <p:cTn id="14" fill="hold">
                      <p:stCondLst>
                        <p:cond delay="indefinite"/>
                      </p:stCondLst>
                      <p:childTnLst>
                        <p:par>
                          <p:cTn id="15" fill="hold">
                            <p:stCondLst>
                              <p:cond delay="0"/>
                            </p:stCondLst>
                            <p:childTnLst>
                              <p:par>
                                <p:cTn id="16" presetID="6" presetClass="emph" presetSubtype="0" fill="hold" grpId="0" nodeType="clickEffect">
                                  <p:stCondLst>
                                    <p:cond delay="0"/>
                                  </p:stCondLst>
                                  <p:childTnLst>
                                    <p:animScale>
                                      <p:cBhvr>
                                        <p:cTn id="17" dur="2000" fill="hold"/>
                                        <p:tgtEl>
                                          <p:spTgt spid="3">
                                            <p:txEl>
                                              <p:pRg st="1" end="1"/>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Through the Eyes of the PUD:</a:t>
            </a:r>
            <a:endParaRPr lang="en-US" dirty="0"/>
          </a:p>
        </p:txBody>
      </p:sp>
      <p:sp>
        <p:nvSpPr>
          <p:cNvPr id="4" name="Content Placeholder 3"/>
          <p:cNvSpPr>
            <a:spLocks noGrp="1"/>
          </p:cNvSpPr>
          <p:nvPr>
            <p:ph idx="1"/>
          </p:nvPr>
        </p:nvSpPr>
        <p:spPr/>
        <p:txBody>
          <a:bodyPr/>
          <a:lstStyle/>
          <a:p>
            <a:r>
              <a:rPr lang="en-US" dirty="0"/>
              <a:t>Students will begin to understand the need for alternative energy generation and efficiency through the eyes of the local public utility district. Students will be posed with the same question that employees at the Snohomish PUD must consider everyday which is: “What alternative energy sources and/or modifications can we invest in for our future that play a </a:t>
            </a:r>
            <a:r>
              <a:rPr lang="en-US" dirty="0" smtClean="0"/>
              <a:t>significant </a:t>
            </a:r>
            <a:r>
              <a:rPr lang="en-US" dirty="0"/>
              <a:t>role in energy usage</a:t>
            </a:r>
            <a:r>
              <a:rPr lang="en-US" dirty="0" smtClean="0"/>
              <a:t>.</a:t>
            </a:r>
          </a:p>
          <a:p>
            <a:endParaRPr lang="en-US" dirty="0"/>
          </a:p>
        </p:txBody>
      </p:sp>
    </p:spTree>
    <p:extLst>
      <p:ext uri="{BB962C8B-B14F-4D97-AF65-F5344CB8AC3E}">
        <p14:creationId xmlns:p14="http://schemas.microsoft.com/office/powerpoint/2010/main" val="2744299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mph" presetSubtype="0" grpId="0" nodeType="clickEffect">
                                  <p:stCondLst>
                                    <p:cond delay="0"/>
                                  </p:stCondLst>
                                  <p:iterate type="lt">
                                    <p:tmAbs val="25"/>
                                  </p:iterate>
                                  <p:childTnLst>
                                    <p:set>
                                      <p:cBhvr override="childStyle">
                                        <p:cTn id="6" dur="indefinite"/>
                                        <p:tgtEl>
                                          <p:spTgt spid="2"/>
                                        </p:tgtEl>
                                        <p:attrNameLst>
                                          <p:attrName>style.fontWeight</p:attrName>
                                        </p:attrNameLst>
                                      </p:cBhvr>
                                      <p:to>
                                        <p:strVal val="bold"/>
                                      </p:to>
                                    </p:set>
                                  </p:childTnLst>
                                </p:cTn>
                              </p:par>
                            </p:childTnLst>
                          </p:cTn>
                        </p:par>
                      </p:childTnLst>
                    </p:cTn>
                  </p:par>
                  <p:par>
                    <p:cTn id="7" fill="hold">
                      <p:stCondLst>
                        <p:cond delay="indefinite"/>
                      </p:stCondLst>
                      <p:childTnLst>
                        <p:par>
                          <p:cTn id="8" fill="hold">
                            <p:stCondLst>
                              <p:cond delay="0"/>
                            </p:stCondLst>
                            <p:childTnLst>
                              <p:par>
                                <p:cTn id="9" presetID="10" presetClass="emph" presetSubtype="0" fill="hold" grpId="0" nodeType="clickEffect">
                                  <p:stCondLst>
                                    <p:cond delay="0"/>
                                  </p:stCondLst>
                                  <p:childTnLst>
                                    <p:anim calcmode="discrete" valueType="str">
                                      <p:cBhvr override="childStyle">
                                        <p:cTn id="10" dur="2000" fill="hold"/>
                                        <p:tgtEl>
                                          <p:spTgt spid="4">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Through the Eyes of the Student</a:t>
            </a:r>
            <a:endParaRPr lang="en-US" dirty="0"/>
          </a:p>
        </p:txBody>
      </p:sp>
      <p:sp>
        <p:nvSpPr>
          <p:cNvPr id="3" name="Content Placeholder 2"/>
          <p:cNvSpPr>
            <a:spLocks noGrp="1"/>
          </p:cNvSpPr>
          <p:nvPr>
            <p:ph idx="1"/>
          </p:nvPr>
        </p:nvSpPr>
        <p:spPr/>
        <p:txBody>
          <a:bodyPr>
            <a:normAutofit/>
          </a:bodyPr>
          <a:lstStyle/>
          <a:p>
            <a:r>
              <a:rPr lang="en-US" dirty="0"/>
              <a:t>Students may approach the problem from either the energy creation side or end-user products such as light bulbs and electric cars. </a:t>
            </a:r>
            <a:endParaRPr lang="en-US" dirty="0" smtClean="0"/>
          </a:p>
          <a:p>
            <a:r>
              <a:rPr lang="en-US" dirty="0" smtClean="0"/>
              <a:t>In </a:t>
            </a:r>
            <a:r>
              <a:rPr lang="en-US" dirty="0"/>
              <a:t>order to make an informed recommendation to PUD, students will need to know general energy vocabulary, types of energy, what it means to be renewable vs. non-renewable, energy efficiency, energy inputs and outputs, how an idea is successfully marketed, how to evaluate evidence and what devices draw large amounts of electricity, with examples of innovations that have made them more efficient. </a:t>
            </a:r>
          </a:p>
        </p:txBody>
      </p:sp>
    </p:spTree>
    <p:extLst>
      <p:ext uri="{BB962C8B-B14F-4D97-AF65-F5344CB8AC3E}">
        <p14:creationId xmlns:p14="http://schemas.microsoft.com/office/powerpoint/2010/main" val="4208152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Project</a:t>
            </a:r>
            <a:endParaRPr lang="en-US" dirty="0"/>
          </a:p>
        </p:txBody>
      </p:sp>
      <p:sp>
        <p:nvSpPr>
          <p:cNvPr id="3" name="Content Placeholder 2"/>
          <p:cNvSpPr>
            <a:spLocks noGrp="1"/>
          </p:cNvSpPr>
          <p:nvPr>
            <p:ph idx="1"/>
          </p:nvPr>
        </p:nvSpPr>
        <p:spPr/>
        <p:txBody>
          <a:bodyPr/>
          <a:lstStyle/>
          <a:p>
            <a:r>
              <a:rPr lang="en-US" dirty="0"/>
              <a:t>Student groups will conduct research, create a testable model, evaluate its effectiveness using data analysis, and pitch their ideas in poster form to engineers and other industry experts supplying them with internal and external assessment opportunities. </a:t>
            </a:r>
          </a:p>
          <a:p>
            <a:endParaRPr lang="en-US" dirty="0"/>
          </a:p>
        </p:txBody>
      </p:sp>
    </p:spTree>
    <p:extLst>
      <p:ext uri="{BB962C8B-B14F-4D97-AF65-F5344CB8AC3E}">
        <p14:creationId xmlns:p14="http://schemas.microsoft.com/office/powerpoint/2010/main" val="808124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10350</TotalTime>
  <Words>810</Words>
  <Application>Microsoft Office PowerPoint</Application>
  <PresentationFormat>Widescreen</PresentationFormat>
  <Paragraphs>96</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Algerian</vt:lpstr>
      <vt:lpstr>Arial</vt:lpstr>
      <vt:lpstr>Calibri</vt:lpstr>
      <vt:lpstr>Calibri Light</vt:lpstr>
      <vt:lpstr>Ravie</vt:lpstr>
      <vt:lpstr>Times New Roman</vt:lpstr>
      <vt:lpstr>Office Theme</vt:lpstr>
      <vt:lpstr>Energy Armageddon</vt:lpstr>
      <vt:lpstr>The Rundown Part 1:  Electric Cars</vt:lpstr>
      <vt:lpstr>The Rundown Part 2: Legalized Indoor Farming </vt:lpstr>
      <vt:lpstr>The Rundown Part 3: Low snowpack for Hydro power</vt:lpstr>
      <vt:lpstr>The Point? A.K.A. Why should I care?</vt:lpstr>
      <vt:lpstr>The PUD is trying to avoid these austerity measures and is currently accepting innovative ideas from the community. They have issued a challenge to three Snohomish County Schools</vt:lpstr>
      <vt:lpstr>Through the Eyes of the PUD:</vt:lpstr>
      <vt:lpstr>Through the Eyes of the Student</vt:lpstr>
      <vt:lpstr>The Project</vt:lpstr>
      <vt:lpstr>The Template</vt:lpstr>
      <vt:lpstr>Winning</vt:lpstr>
    </vt:vector>
  </TitlesOfParts>
  <Company>Edmonds School District #15</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Armageddon</dc:title>
  <dc:creator>Robbins, Bryan W. (MDH)</dc:creator>
  <cp:lastModifiedBy>Robbins, Bryan W. (MDH)</cp:lastModifiedBy>
  <cp:revision>22</cp:revision>
  <dcterms:created xsi:type="dcterms:W3CDTF">2015-02-10T20:33:09Z</dcterms:created>
  <dcterms:modified xsi:type="dcterms:W3CDTF">2015-03-02T18:03:21Z</dcterms:modified>
</cp:coreProperties>
</file>