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3004800" cy="9753600"/>
  <p:notesSz cx="6858000" cy="9144000"/>
  <p:defaultTextStyle>
    <a:lvl1pPr algn="ctr" defTabSz="584200">
      <a:defRPr sz="3600">
        <a:latin typeface="+mn-lt"/>
        <a:ea typeface="+mn-ea"/>
        <a:cs typeface="+mn-cs"/>
        <a:sym typeface="Helvetica Light"/>
      </a:defRPr>
    </a:lvl1pPr>
    <a:lvl2pPr indent="228600" algn="ctr" defTabSz="584200">
      <a:defRPr sz="3600">
        <a:latin typeface="+mn-lt"/>
        <a:ea typeface="+mn-ea"/>
        <a:cs typeface="+mn-cs"/>
        <a:sym typeface="Helvetica Light"/>
      </a:defRPr>
    </a:lvl2pPr>
    <a:lvl3pPr indent="457200" algn="ctr" defTabSz="584200">
      <a:defRPr sz="3600">
        <a:latin typeface="+mn-lt"/>
        <a:ea typeface="+mn-ea"/>
        <a:cs typeface="+mn-cs"/>
        <a:sym typeface="Helvetica Light"/>
      </a:defRPr>
    </a:lvl3pPr>
    <a:lvl4pPr indent="685800" algn="ctr" defTabSz="584200">
      <a:defRPr sz="3600">
        <a:latin typeface="+mn-lt"/>
        <a:ea typeface="+mn-ea"/>
        <a:cs typeface="+mn-cs"/>
        <a:sym typeface="Helvetica Light"/>
      </a:defRPr>
    </a:lvl4pPr>
    <a:lvl5pPr indent="914400" algn="ctr" defTabSz="584200">
      <a:defRPr sz="3600">
        <a:latin typeface="+mn-lt"/>
        <a:ea typeface="+mn-ea"/>
        <a:cs typeface="+mn-cs"/>
        <a:sym typeface="Helvetica Light"/>
      </a:defRPr>
    </a:lvl5pPr>
    <a:lvl6pPr indent="1143000" algn="ctr" defTabSz="584200">
      <a:defRPr sz="3600">
        <a:latin typeface="+mn-lt"/>
        <a:ea typeface="+mn-ea"/>
        <a:cs typeface="+mn-cs"/>
        <a:sym typeface="Helvetica Light"/>
      </a:defRPr>
    </a:lvl6pPr>
    <a:lvl7pPr indent="1371600" algn="ctr" defTabSz="584200">
      <a:defRPr sz="3600">
        <a:latin typeface="+mn-lt"/>
        <a:ea typeface="+mn-ea"/>
        <a:cs typeface="+mn-cs"/>
        <a:sym typeface="Helvetica Light"/>
      </a:defRPr>
    </a:lvl7pPr>
    <a:lvl8pPr indent="1600200" algn="ctr" defTabSz="584200">
      <a:defRPr sz="3600">
        <a:latin typeface="+mn-lt"/>
        <a:ea typeface="+mn-ea"/>
        <a:cs typeface="+mn-cs"/>
        <a:sym typeface="Helvetica Light"/>
      </a:defRPr>
    </a:lvl8pPr>
    <a:lvl9pPr indent="1828800" algn="ctr" defTabSz="584200">
      <a:defRPr sz="3600">
        <a:latin typeface="+mn-lt"/>
        <a:ea typeface="+mn-ea"/>
        <a:cs typeface="+mn-cs"/>
        <a:sym typeface="Helvetica Light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3072" userDrawn="1">
          <p15:clr>
            <a:srgbClr val="A4A3A4"/>
          </p15:clr>
        </p15:guide>
        <p15:guide id="2" pos="409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48" d="100"/>
          <a:sy n="48" d="100"/>
        </p:scale>
        <p:origin x="-1422" y="-108"/>
      </p:cViewPr>
      <p:guideLst>
        <p:guide orient="horz" pos="3072"/>
        <p:guide pos="409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30" name="Shape 3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  <p:extLst>
      <p:ext uri="{BB962C8B-B14F-4D97-AF65-F5344CB8AC3E}">
        <p14:creationId xmlns:p14="http://schemas.microsoft.com/office/powerpoint/2010/main" val="374761429"/>
      </p:ext>
    </p:extLst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</a:p>
          <a:p>
            <a:pPr lvl="1">
              <a:defRPr sz="1800"/>
            </a:pPr>
            <a:r>
              <a:rPr sz="3200"/>
              <a:t>Body Level Two</a:t>
            </a:r>
          </a:p>
          <a:p>
            <a:pPr lvl="2">
              <a:defRPr sz="1800"/>
            </a:pPr>
            <a:r>
              <a:rPr sz="3200"/>
              <a:t>Body Level Three</a:t>
            </a:r>
          </a:p>
          <a:p>
            <a:pPr lvl="3">
              <a:defRPr sz="1800"/>
            </a:pPr>
            <a:r>
              <a:rPr sz="3200"/>
              <a:t>Body Level Four</a:t>
            </a:r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>
            <a:spLocks noGrp="1"/>
          </p:cNvSpPr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9" name="Shape 9"/>
          <p:cNvSpPr>
            <a:spLocks noGrp="1"/>
          </p:cNvSpPr>
          <p:nvPr>
            <p:ph type="body" idx="1"/>
          </p:nvPr>
        </p:nvSpPr>
        <p:spPr>
          <a:xfrm>
            <a:off x="1270000" y="81915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</a:p>
          <a:p>
            <a:pPr lvl="1">
              <a:defRPr sz="1800"/>
            </a:pPr>
            <a:r>
              <a:rPr sz="3200"/>
              <a:t>Body Level Two</a:t>
            </a:r>
          </a:p>
          <a:p>
            <a:pPr lvl="2">
              <a:defRPr sz="1800"/>
            </a:pPr>
            <a:r>
              <a:rPr sz="3200"/>
              <a:t>Body Level Three</a:t>
            </a:r>
          </a:p>
          <a:p>
            <a:pPr lvl="3">
              <a:defRPr sz="1800"/>
            </a:pPr>
            <a:r>
              <a:rPr sz="3200"/>
              <a:t>Body Level Four</a:t>
            </a:r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 lvl="0">
              <a:defRPr sz="1800"/>
            </a:pPr>
            <a:r>
              <a:rPr sz="6000"/>
              <a:t>Title Text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idx="1"/>
          </p:nvPr>
        </p:nvSpPr>
        <p:spPr>
          <a:xfrm>
            <a:off x="952500" y="4762500"/>
            <a:ext cx="5334000" cy="410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</a:p>
          <a:p>
            <a:pPr lvl="1">
              <a:defRPr sz="1800"/>
            </a:pPr>
            <a:r>
              <a:rPr sz="3200"/>
              <a:t>Body Level Two</a:t>
            </a:r>
          </a:p>
          <a:p>
            <a:pPr lvl="2">
              <a:defRPr sz="1800"/>
            </a:pPr>
            <a:r>
              <a:rPr sz="3200"/>
              <a:t>Body Level Three</a:t>
            </a:r>
          </a:p>
          <a:p>
            <a:pPr lvl="3">
              <a:defRPr sz="1800"/>
            </a:pPr>
            <a:r>
              <a:rPr sz="3200"/>
              <a:t>Body Level Four</a:t>
            </a:r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19" name="Shape 1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Body Level One</a:t>
            </a:r>
          </a:p>
          <a:p>
            <a:pPr lvl="1">
              <a:defRPr sz="1800"/>
            </a:pPr>
            <a:r>
              <a:rPr sz="3600"/>
              <a:t>Body Level Two</a:t>
            </a:r>
          </a:p>
          <a:p>
            <a:pPr lvl="2">
              <a:defRPr sz="1800"/>
            </a:pPr>
            <a:r>
              <a:rPr sz="3600"/>
              <a:t>Body Level Three</a:t>
            </a:r>
          </a:p>
          <a:p>
            <a:pPr lvl="3">
              <a:defRPr sz="1800"/>
            </a:pPr>
            <a:r>
              <a:rPr sz="3600"/>
              <a:t>Body Level Four</a:t>
            </a:r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pPr lvl="0">
              <a:defRPr sz="1800"/>
            </a:pPr>
            <a:r>
              <a:rPr sz="2800"/>
              <a:t>Body Level One</a:t>
            </a:r>
          </a:p>
          <a:p>
            <a:pPr lvl="1">
              <a:defRPr sz="1800"/>
            </a:pPr>
            <a:r>
              <a:rPr sz="2800"/>
              <a:t>Body Level Two</a:t>
            </a:r>
          </a:p>
          <a:p>
            <a:pPr lvl="2">
              <a:defRPr sz="1800"/>
            </a:pPr>
            <a:r>
              <a:rPr sz="2800"/>
              <a:t>Body Level Three</a:t>
            </a:r>
          </a:p>
          <a:p>
            <a:pPr lvl="3">
              <a:defRPr sz="1800"/>
            </a:pPr>
            <a:r>
              <a:rPr sz="2800"/>
              <a:t>Body Level Four</a:t>
            </a:r>
          </a:p>
          <a:p>
            <a:pPr lvl="4">
              <a:defRPr sz="1800"/>
            </a:pPr>
            <a:r>
              <a:rPr sz="2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Body Level One</a:t>
            </a:r>
          </a:p>
          <a:p>
            <a:pPr lvl="1">
              <a:defRPr sz="1800"/>
            </a:pPr>
            <a:r>
              <a:rPr sz="3600"/>
              <a:t>Body Level Two</a:t>
            </a:r>
          </a:p>
          <a:p>
            <a:pPr lvl="2">
              <a:defRPr sz="1800"/>
            </a:pPr>
            <a:r>
              <a:rPr sz="3600"/>
              <a:t>Body Level Three</a:t>
            </a:r>
          </a:p>
          <a:p>
            <a:pPr lvl="3">
              <a:defRPr sz="1800"/>
            </a:pPr>
            <a:r>
              <a:rPr sz="3600"/>
              <a:t>Body Level Four</a:t>
            </a:r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3600"/>
              <a:t>Body Level One</a:t>
            </a:r>
          </a:p>
          <a:p>
            <a:pPr lvl="1">
              <a:defRPr sz="1800"/>
            </a:pPr>
            <a:r>
              <a:rPr sz="3600"/>
              <a:t>Body Level Two</a:t>
            </a:r>
          </a:p>
          <a:p>
            <a:pPr lvl="2">
              <a:defRPr sz="1800"/>
            </a:pPr>
            <a:r>
              <a:rPr sz="3600"/>
              <a:t>Body Level Three</a:t>
            </a:r>
          </a:p>
          <a:p>
            <a:pPr lvl="3">
              <a:defRPr sz="1800"/>
            </a:pPr>
            <a:r>
              <a:rPr sz="3600"/>
              <a:t>Body Level Four</a:t>
            </a:r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algn="ctr" defTabSz="584200">
        <a:defRPr sz="80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0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0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0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0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0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0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0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000">
          <a:latin typeface="+mn-lt"/>
          <a:ea typeface="+mn-ea"/>
          <a:cs typeface="+mn-cs"/>
          <a:sym typeface="Helvetica Light"/>
        </a:defRPr>
      </a:lvl9pPr>
    </p:titleStyle>
    <p:bodyStyle>
      <a:lvl1pPr marL="444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1pPr>
      <a:lvl2pPr marL="889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2pPr>
      <a:lvl3pPr marL="1333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3pPr>
      <a:lvl4pPr marL="1778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4pPr>
      <a:lvl5pPr marL="2222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5pPr>
      <a:lvl6pPr marL="2667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6pPr>
      <a:lvl7pPr marL="3111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7pPr>
      <a:lvl8pPr marL="3556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8pPr>
      <a:lvl9pPr marL="4000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Introductions</a:t>
            </a:r>
          </a:p>
        </p:txBody>
      </p:sp>
      <p:sp>
        <p:nvSpPr>
          <p:cNvPr id="33" name="Shape 33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Introduce your group members</a:t>
            </a:r>
            <a:endParaRPr dirty="0"/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Model</a:t>
            </a:r>
          </a:p>
        </p:txBody>
      </p:sp>
      <p:sp>
        <p:nvSpPr>
          <p:cNvPr id="60" name="Shape 60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 dirty="0"/>
              <a:t>CAD design, Clay Model, </a:t>
            </a:r>
            <a:r>
              <a:rPr lang="en-US" sz="3200" dirty="0" smtClean="0"/>
              <a:t>MacGyver model, </a:t>
            </a:r>
            <a:r>
              <a:rPr sz="3200" dirty="0" smtClean="0"/>
              <a:t>Snap Circuit</a:t>
            </a:r>
            <a:r>
              <a:rPr lang="en-US" sz="3200" dirty="0" smtClean="0"/>
              <a:t>, etc.</a:t>
            </a:r>
            <a:endParaRPr sz="3200" dirty="0"/>
          </a:p>
        </p:txBody>
      </p: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Pitch Summary</a:t>
            </a:r>
          </a:p>
        </p:txBody>
      </p:sp>
      <p:sp>
        <p:nvSpPr>
          <p:cNvPr id="63" name="Shape 63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Questions?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 dirty="0"/>
              <a:t>Criteria</a:t>
            </a:r>
          </a:p>
        </p:txBody>
      </p:sp>
      <p:sp>
        <p:nvSpPr>
          <p:cNvPr id="36" name="Shape 36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 dirty="0"/>
              <a:t>Show and </a:t>
            </a:r>
            <a:r>
              <a:rPr sz="3200" dirty="0" smtClean="0"/>
              <a:t>explain</a:t>
            </a:r>
            <a:r>
              <a:rPr lang="en-US" sz="3200" dirty="0" smtClean="0"/>
              <a:t> Decision Matrix</a:t>
            </a:r>
            <a:r>
              <a:rPr sz="3200" dirty="0" smtClean="0"/>
              <a:t> </a:t>
            </a:r>
            <a:r>
              <a:rPr sz="3200" dirty="0"/>
              <a:t>and Scores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Explanation of Choice</a:t>
            </a:r>
          </a:p>
        </p:txBody>
      </p:sp>
      <p:sp>
        <p:nvSpPr>
          <p:cNvPr id="39" name="Shape 3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Present knowledge of customer needs</a:t>
            </a:r>
          </a:p>
        </p:txBody>
      </p:sp>
      <p:sp>
        <p:nvSpPr>
          <p:cNvPr id="42" name="Shape 42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lang="en-US" sz="3200" dirty="0" smtClean="0"/>
              <a:t>(Relevant Background info)</a:t>
            </a:r>
            <a:endParaRPr sz="3200" dirty="0"/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defTabSz="549148">
              <a:defRPr sz="7519"/>
            </a:lvl1pPr>
          </a:lstStyle>
          <a:p>
            <a:pPr lvl="0">
              <a:defRPr sz="1800"/>
            </a:pPr>
            <a:r>
              <a:rPr sz="7519"/>
              <a:t>Background on Science Related to Project</a:t>
            </a:r>
          </a:p>
        </p:txBody>
      </p:sp>
      <p:sp>
        <p:nvSpPr>
          <p:cNvPr id="45" name="Shape 45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Basics of how your type</a:t>
            </a:r>
            <a:r>
              <a:rPr lang="en-US" dirty="0" smtClean="0"/>
              <a:t> technology works.  </a:t>
            </a:r>
          </a:p>
          <a:p>
            <a:pPr lvl="0"/>
            <a:r>
              <a:rPr lang="en-US" dirty="0" smtClean="0"/>
              <a:t>How does it convert energy into electricity for the grid?</a:t>
            </a:r>
            <a:endParaRPr dirty="0"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Existing Product Research</a:t>
            </a:r>
          </a:p>
        </p:txBody>
      </p:sp>
      <p:sp>
        <p:nvSpPr>
          <p:cNvPr id="48" name="Shape 48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There are these products out there…shows that you know what is possible.</a:t>
            </a:r>
            <a:endParaRPr dirty="0"/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Project Proposal</a:t>
            </a:r>
          </a:p>
        </p:txBody>
      </p:sp>
      <p:sp>
        <p:nvSpPr>
          <p:cNvPr id="51" name="Shape 51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Why is your proposal better than existing and how does it fit the needs of your customer</a:t>
            </a:r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Explanation of Energy Transfers</a:t>
            </a:r>
          </a:p>
        </p:txBody>
      </p:sp>
      <p:sp>
        <p:nvSpPr>
          <p:cNvPr id="54" name="Shape 54"/>
          <p:cNvSpPr>
            <a:spLocks noGrp="1"/>
          </p:cNvSpPr>
          <p:nvPr>
            <p:ph type="body" idx="1"/>
          </p:nvPr>
        </p:nvSpPr>
        <p:spPr>
          <a:xfrm>
            <a:off x="1270000" y="5029199"/>
            <a:ext cx="10464800" cy="2087217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/>
            <a:r>
              <a:rPr lang="en-US" dirty="0" smtClean="0"/>
              <a:t>Shows that you understand how energy is converted from one form into another, eventually ending up with electricity for your customer.</a:t>
            </a:r>
            <a:endParaRPr dirty="0"/>
          </a:p>
        </p:txBody>
      </p: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Prototype Testing Data</a:t>
            </a:r>
          </a:p>
        </p:txBody>
      </p:sp>
      <p:sp>
        <p:nvSpPr>
          <p:cNvPr id="57" name="Shape 57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Real or Model Data</a:t>
            </a:r>
          </a:p>
        </p:txBody>
      </p:sp>
    </p:spTree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139</Words>
  <Application>Microsoft Office PowerPoint</Application>
  <PresentationFormat>Custom</PresentationFormat>
  <Paragraphs>22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White</vt:lpstr>
      <vt:lpstr>Introductions</vt:lpstr>
      <vt:lpstr>Criteria</vt:lpstr>
      <vt:lpstr>Explanation of Choice</vt:lpstr>
      <vt:lpstr>Present knowledge of customer needs</vt:lpstr>
      <vt:lpstr>Background on Science Related to Project</vt:lpstr>
      <vt:lpstr>Existing Product Research</vt:lpstr>
      <vt:lpstr>Project Proposal</vt:lpstr>
      <vt:lpstr>Explanation of Energy Transfers</vt:lpstr>
      <vt:lpstr>Prototype Testing Data</vt:lpstr>
      <vt:lpstr>Model</vt:lpstr>
      <vt:lpstr>Pitch Summary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Introductions</dc:title>
  <dc:creator>Thompson, Dianne L. (MDH)</dc:creator>
  <cp:lastModifiedBy>Nick Wolfe</cp:lastModifiedBy>
  <cp:revision>2</cp:revision>
  <dcterms:modified xsi:type="dcterms:W3CDTF">2015-05-18T23:53:26Z</dcterms:modified>
</cp:coreProperties>
</file>