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s://encrypted-tbn2.gstatic.com/images?q=tbn:ANd9GcQ1idDtkxr10SNgs_yQbOxnSTwuc6G1uZdGT7NDPDDlnjk4dj8F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3" y="-2"/>
            <a:ext cx="3185684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Q1idDtkxr10SNgs_yQbOxnSTwuc6G1uZdGT7NDPDDlnjk4dj8F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2" y="-1"/>
            <a:ext cx="2630999" cy="1258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3F442D71-927E-4065-86EA-561AA47DAF56}" type="datetimeFigureOut">
              <a:rPr lang="en-US" smtClean="0"/>
              <a:pPr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FD9B1B6B-FDED-45AE-A56A-B60731BE8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2: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small" dirty="0" smtClean="0">
                <a:solidFill>
                  <a:schemeClr val="tx1"/>
                </a:solidFill>
              </a:rPr>
              <a:t>“How </a:t>
            </a:r>
            <a:r>
              <a:rPr lang="en-US" b="1" cap="small" dirty="0">
                <a:solidFill>
                  <a:schemeClr val="tx1"/>
                </a:solidFill>
              </a:rPr>
              <a:t>can chemists determine heat quantities in chemical reactions</a:t>
            </a:r>
            <a:r>
              <a:rPr lang="en-US" b="1" cap="small" dirty="0" smtClean="0">
                <a:solidFill>
                  <a:schemeClr val="tx1"/>
                </a:solidFill>
              </a:rPr>
              <a:t>?”</a:t>
            </a:r>
            <a:endParaRPr lang="en-US" b="1" cap="smal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797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calorimetry investigations help students learn what kind of chemicals make the best hand-warmer?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Lab Part 1: Designing a </a:t>
            </a:r>
            <a:r>
              <a:rPr lang="en-US" dirty="0" err="1" smtClean="0"/>
              <a:t>Handwarmer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39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&amp; Mark the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Read </a:t>
            </a:r>
            <a:r>
              <a:rPr lang="en-US" dirty="0"/>
              <a:t>&amp; mark the text for the “Introduction” &amp; “Background” sections (10 min). </a:t>
            </a:r>
            <a:endParaRPr lang="en-US" dirty="0" smtClean="0"/>
          </a:p>
          <a:p>
            <a:pPr lvl="0"/>
            <a:r>
              <a:rPr lang="en-US" dirty="0"/>
              <a:t>F</a:t>
            </a:r>
            <a:r>
              <a:rPr lang="en-US" dirty="0" smtClean="0"/>
              <a:t>ollow </a:t>
            </a:r>
            <a:r>
              <a:rPr lang="en-US" dirty="0"/>
              <a:t>these guidelines:</a:t>
            </a:r>
            <a:endParaRPr lang="en-US" sz="3600" dirty="0"/>
          </a:p>
          <a:p>
            <a:pPr lvl="1"/>
            <a:r>
              <a:rPr lang="en-US" u="sng" dirty="0"/>
              <a:t>Underline</a:t>
            </a:r>
            <a:r>
              <a:rPr lang="en-US" dirty="0"/>
              <a:t> key ideas - Have them identify the purpose for the activity and put a box around it.</a:t>
            </a:r>
            <a:endParaRPr lang="en-US" sz="3200" dirty="0"/>
          </a:p>
          <a:p>
            <a:pPr lvl="1"/>
            <a:r>
              <a:rPr lang="en-US" dirty="0"/>
              <a:t>Circle key terms or new terms</a:t>
            </a:r>
            <a:endParaRPr lang="en-US" sz="3200" dirty="0"/>
          </a:p>
          <a:p>
            <a:pPr lvl="1"/>
            <a:r>
              <a:rPr lang="en-US" dirty="0"/>
              <a:t>Put “</a:t>
            </a:r>
            <a:r>
              <a:rPr lang="en-US" b="1" dirty="0"/>
              <a:t>?</a:t>
            </a:r>
            <a:r>
              <a:rPr lang="en-US" dirty="0"/>
              <a:t>” beside any content or concept that is confusing to them or they have questions about</a:t>
            </a:r>
            <a:r>
              <a:rPr lang="en-US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86367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Share </a:t>
            </a:r>
            <a:r>
              <a:rPr lang="en-US" dirty="0"/>
              <a:t>out in </a:t>
            </a:r>
            <a:r>
              <a:rPr lang="en-US" dirty="0" smtClean="0"/>
              <a:t>your </a:t>
            </a:r>
            <a:r>
              <a:rPr lang="en-US" dirty="0"/>
              <a:t>teams </a:t>
            </a:r>
            <a:r>
              <a:rPr lang="en-US" dirty="0" smtClean="0"/>
              <a:t>what markings you </a:t>
            </a:r>
            <a:r>
              <a:rPr lang="en-US" dirty="0"/>
              <a:t>have on their handout. Identify any common sources of comment or question in the group. (5 min)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8835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You </a:t>
            </a:r>
            <a:r>
              <a:rPr lang="en-US" dirty="0"/>
              <a:t>have the remaining class time to work in </a:t>
            </a:r>
            <a:r>
              <a:rPr lang="en-US" dirty="0" smtClean="0"/>
              <a:t>your </a:t>
            </a:r>
            <a:r>
              <a:rPr lang="en-US" dirty="0"/>
              <a:t>teams to complete the prelab assignment, prelab questions, materials list, and the flow-charted procedure for parts A &amp; B of the “introductory activity</a:t>
            </a:r>
            <a:r>
              <a:rPr lang="en-US" dirty="0" smtClean="0"/>
              <a:t>”.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33382" t="52379" r="32075" b="5563"/>
          <a:stretch/>
        </p:blipFill>
        <p:spPr bwMode="auto">
          <a:xfrm>
            <a:off x="2286000" y="4191000"/>
            <a:ext cx="4038600" cy="25527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1210167"/>
      </p:ext>
    </p:extLst>
  </p:cSld>
  <p:clrMapOvr>
    <a:masterClrMapping/>
  </p:clrMapOvr>
</p:sld>
</file>

<file path=ppt/theme/theme1.xml><?xml version="1.0" encoding="utf-8"?>
<a:theme xmlns:a="http://schemas.openxmlformats.org/drawingml/2006/main" name="PBL_Handwarm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PBL_Handwarmer</Template>
  <TotalTime>7</TotalTime>
  <Words>182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PBL_Handwarmer</vt:lpstr>
      <vt:lpstr>Lesson 2:</vt:lpstr>
      <vt:lpstr>Essential Question</vt:lpstr>
      <vt:lpstr>Read &amp; Mark the Text</vt:lpstr>
      <vt:lpstr>Share out</vt:lpstr>
      <vt:lpstr>Team Time: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Problem: A Request from the Student Store</dc:title>
  <dc:creator>Addie</dc:creator>
  <cp:lastModifiedBy>Addie</cp:lastModifiedBy>
  <cp:revision>4</cp:revision>
  <dcterms:created xsi:type="dcterms:W3CDTF">2015-04-14T00:30:06Z</dcterms:created>
  <dcterms:modified xsi:type="dcterms:W3CDTF">2015-05-10T20:38:22Z</dcterms:modified>
</cp:coreProperties>
</file>