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9144000"/>
  <p:notesSz cx="6858000" cy="9144000"/>
  <p:embeddedFontLst>
    <p:embeddedFont>
      <p:font typeface="Proxima Nova"/>
      <p:regular r:id="rId23"/>
      <p:bold r:id="rId24"/>
      <p:italic r:id="rId25"/>
      <p:boldItalic r:id="rId26"/>
    </p:embeddedFont>
    <p:embeddedFont>
      <p:font typeface="Alfa Slab One"/>
      <p:regular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27524B70-D8F4-4D65-8020-7D28BE941B51}">
  <a:tblStyle styleId="{27524B70-D8F4-4D65-8020-7D28BE941B51}"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 styleId="{E2F69CEE-0B12-4FFF-BB52-70DD3E039F59}" styleName="Table_1"/>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ProximaNova-bold.fntdata"/><Relationship Id="rId23" Type="http://schemas.openxmlformats.org/officeDocument/2006/relationships/font" Target="fonts/ProximaNova-regular.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roximaNova-boldItalic.fntdata"/><Relationship Id="rId25" Type="http://schemas.openxmlformats.org/officeDocument/2006/relationships/font" Target="fonts/ProximaNova-italic.fntdata"/><Relationship Id="rId27" Type="http://schemas.openxmlformats.org/officeDocument/2006/relationships/font" Target="fonts/AlfaSlabOne-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12" name="Shape 11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18" name="Shape 11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25" name="Shape 1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31" name="Shape 13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
        <p:nvSpPr>
          <p:cNvPr id="151" name="Shape 15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60" name="Shape 1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 name="Shape 59"/>
        <p:cNvGrpSpPr/>
        <p:nvPr/>
      </p:nvGrpSpPr>
      <p:grpSpPr>
        <a:xfrm>
          <a:off x="0" y="0"/>
          <a:ext cx="0" cy="0"/>
          <a:chOff x="0" y="0"/>
          <a:chExt cx="0" cy="0"/>
        </a:xfrm>
      </p:grpSpPr>
      <p:sp>
        <p:nvSpPr>
          <p:cNvPr id="60" name="Shape 60"/>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61" name="Shape 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 name="Shape 84"/>
        <p:cNvGrpSpPr/>
        <p:nvPr/>
      </p:nvGrpSpPr>
      <p:grpSpPr>
        <a:xfrm>
          <a:off x="0" y="0"/>
          <a:ext cx="0" cy="0"/>
          <a:chOff x="0" y="0"/>
          <a:chExt cx="0" cy="0"/>
        </a:xfrm>
      </p:grpSpPr>
      <p:sp>
        <p:nvSpPr>
          <p:cNvPr id="85" name="Shape 85"/>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86" name="Shape 8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92" name="Shape 9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98" name="Shape 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1143309" y="685800"/>
            <a:ext cx="45720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4278300" y="3668216"/>
            <a:ext cx="587400" cy="0"/>
          </a:xfrm>
          <a:prstGeom prst="straightConnector1">
            <a:avLst/>
          </a:prstGeom>
          <a:noFill/>
          <a:ln cap="flat" cmpd="sng" w="76200">
            <a:solidFill>
              <a:schemeClr val="dk1"/>
            </a:solidFill>
            <a:prstDash val="solid"/>
            <a:round/>
            <a:headEnd len="med" w="med" type="none"/>
            <a:tailEnd len="med" w="med" type="none"/>
          </a:ln>
        </p:spPr>
      </p:cxnSp>
      <p:sp>
        <p:nvSpPr>
          <p:cNvPr id="11" name="Shape 11"/>
          <p:cNvSpPr txBox="1"/>
          <p:nvPr>
            <p:ph type="ctrTitle"/>
          </p:nvPr>
        </p:nvSpPr>
        <p:spPr>
          <a:xfrm>
            <a:off x="311700" y="794633"/>
            <a:ext cx="8520600" cy="26103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12" name="Shape 12"/>
          <p:cNvSpPr txBox="1"/>
          <p:nvPr>
            <p:ph idx="1" type="subTitle"/>
          </p:nvPr>
        </p:nvSpPr>
        <p:spPr>
          <a:xfrm>
            <a:off x="311700" y="4221097"/>
            <a:ext cx="8520600" cy="9780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p:txBody>
      </p:sp>
      <p:sp>
        <p:nvSpPr>
          <p:cNvPr id="13" name="Shape 13"/>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557233"/>
            <a:ext cx="8520600" cy="2640000"/>
          </a:xfrm>
          <a:prstGeom prst="rect">
            <a:avLst/>
          </a:prstGeom>
        </p:spPr>
        <p:txBody>
          <a:bodyPr anchorCtr="0" anchor="ctr" bIns="91425" lIns="91425" rIns="91425" tIns="91425"/>
          <a:lstStyle>
            <a:lvl1pPr lvl="0" algn="ctr">
              <a:spcBef>
                <a:spcPts val="0"/>
              </a:spcBef>
              <a:buClr>
                <a:schemeClr val="dk1"/>
              </a:buClr>
              <a:buSzPct val="100000"/>
              <a:defRPr sz="11000">
                <a:solidFill>
                  <a:schemeClr val="dk1"/>
                </a:solidFill>
              </a:defRPr>
            </a:lvl1pPr>
            <a:lvl2pPr lvl="1" algn="ctr">
              <a:spcBef>
                <a:spcPts val="0"/>
              </a:spcBef>
              <a:buClr>
                <a:schemeClr val="dk1"/>
              </a:buClr>
              <a:buSzPct val="100000"/>
              <a:defRPr sz="11000">
                <a:solidFill>
                  <a:schemeClr val="dk1"/>
                </a:solidFill>
              </a:defRPr>
            </a:lvl2pPr>
            <a:lvl3pPr lvl="2" algn="ctr">
              <a:spcBef>
                <a:spcPts val="0"/>
              </a:spcBef>
              <a:buClr>
                <a:schemeClr val="dk1"/>
              </a:buClr>
              <a:buSzPct val="100000"/>
              <a:defRPr sz="11000">
                <a:solidFill>
                  <a:schemeClr val="dk1"/>
                </a:solidFill>
              </a:defRPr>
            </a:lvl3pPr>
            <a:lvl4pPr lvl="3" algn="ctr">
              <a:spcBef>
                <a:spcPts val="0"/>
              </a:spcBef>
              <a:buClr>
                <a:schemeClr val="dk1"/>
              </a:buClr>
              <a:buSzPct val="100000"/>
              <a:defRPr sz="11000">
                <a:solidFill>
                  <a:schemeClr val="dk1"/>
                </a:solidFill>
              </a:defRPr>
            </a:lvl4pPr>
            <a:lvl5pPr lvl="4" algn="ctr">
              <a:spcBef>
                <a:spcPts val="0"/>
              </a:spcBef>
              <a:buClr>
                <a:schemeClr val="dk1"/>
              </a:buClr>
              <a:buSzPct val="100000"/>
              <a:defRPr sz="11000">
                <a:solidFill>
                  <a:schemeClr val="dk1"/>
                </a:solidFill>
              </a:defRPr>
            </a:lvl5pPr>
            <a:lvl6pPr lvl="5" algn="ctr">
              <a:spcBef>
                <a:spcPts val="0"/>
              </a:spcBef>
              <a:buClr>
                <a:schemeClr val="dk1"/>
              </a:buClr>
              <a:buSzPct val="100000"/>
              <a:defRPr sz="11000">
                <a:solidFill>
                  <a:schemeClr val="dk1"/>
                </a:solidFill>
              </a:defRPr>
            </a:lvl6pPr>
            <a:lvl7pPr lvl="6" algn="ctr">
              <a:spcBef>
                <a:spcPts val="0"/>
              </a:spcBef>
              <a:buClr>
                <a:schemeClr val="dk1"/>
              </a:buClr>
              <a:buSzPct val="100000"/>
              <a:defRPr sz="11000">
                <a:solidFill>
                  <a:schemeClr val="dk1"/>
                </a:solidFill>
              </a:defRPr>
            </a:lvl7pPr>
            <a:lvl8pPr lvl="7" algn="ctr">
              <a:spcBef>
                <a:spcPts val="0"/>
              </a:spcBef>
              <a:buClr>
                <a:schemeClr val="dk1"/>
              </a:buClr>
              <a:buSzPct val="100000"/>
              <a:defRPr sz="11000">
                <a:solidFill>
                  <a:schemeClr val="dk1"/>
                </a:solidFill>
              </a:defRPr>
            </a:lvl8pPr>
            <a:lvl9pPr lvl="8" algn="ctr">
              <a:spcBef>
                <a:spcPts val="0"/>
              </a:spcBef>
              <a:buClr>
                <a:schemeClr val="dk1"/>
              </a:buClr>
              <a:buSzPct val="100000"/>
              <a:defRPr sz="11000">
                <a:solidFill>
                  <a:schemeClr val="dk1"/>
                </a:solidFill>
              </a:defRPr>
            </a:lvl9pPr>
          </a:lstStyle>
          <a:p/>
        </p:txBody>
      </p:sp>
      <p:sp>
        <p:nvSpPr>
          <p:cNvPr id="48" name="Shape 48"/>
          <p:cNvSpPr txBox="1"/>
          <p:nvPr>
            <p:ph idx="1" type="body"/>
          </p:nvPr>
        </p:nvSpPr>
        <p:spPr>
          <a:xfrm>
            <a:off x="311700" y="4299000"/>
            <a:ext cx="8520600" cy="14289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9" name="Shape 49"/>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311700" y="3307400"/>
            <a:ext cx="8114400" cy="3261300"/>
          </a:xfrm>
          <a:prstGeom prst="rect">
            <a:avLst/>
          </a:prstGeom>
        </p:spPr>
        <p:txBody>
          <a:bodyPr anchorCtr="0" anchor="b" bIns="91425" lIns="91425" rIns="91425" tIns="91425"/>
          <a:lstStyle>
            <a:lvl1pPr lvl="0">
              <a:spcBef>
                <a:spcPts val="0"/>
              </a:spcBef>
              <a:buClr>
                <a:schemeClr val="lt1"/>
              </a:buClr>
              <a:buSzPct val="100000"/>
              <a:defRPr sz="6800">
                <a:solidFill>
                  <a:schemeClr val="lt1"/>
                </a:solidFill>
              </a:defRPr>
            </a:lvl1pPr>
            <a:lvl2pPr lvl="1">
              <a:spcBef>
                <a:spcPts val="0"/>
              </a:spcBef>
              <a:buClr>
                <a:schemeClr val="lt1"/>
              </a:buClr>
              <a:buSzPct val="100000"/>
              <a:defRPr sz="6800">
                <a:solidFill>
                  <a:schemeClr val="lt1"/>
                </a:solidFill>
              </a:defRPr>
            </a:lvl2pPr>
            <a:lvl3pPr lvl="2">
              <a:spcBef>
                <a:spcPts val="0"/>
              </a:spcBef>
              <a:buClr>
                <a:schemeClr val="lt1"/>
              </a:buClr>
              <a:buSzPct val="100000"/>
              <a:defRPr sz="6800">
                <a:solidFill>
                  <a:schemeClr val="lt1"/>
                </a:solidFill>
              </a:defRPr>
            </a:lvl3pPr>
            <a:lvl4pPr lvl="3">
              <a:spcBef>
                <a:spcPts val="0"/>
              </a:spcBef>
              <a:buClr>
                <a:schemeClr val="lt1"/>
              </a:buClr>
              <a:buSzPct val="100000"/>
              <a:defRPr sz="6800">
                <a:solidFill>
                  <a:schemeClr val="lt1"/>
                </a:solidFill>
              </a:defRPr>
            </a:lvl4pPr>
            <a:lvl5pPr lvl="4">
              <a:spcBef>
                <a:spcPts val="0"/>
              </a:spcBef>
              <a:buClr>
                <a:schemeClr val="lt1"/>
              </a:buClr>
              <a:buSzPct val="100000"/>
              <a:defRPr sz="6800">
                <a:solidFill>
                  <a:schemeClr val="lt1"/>
                </a:solidFill>
              </a:defRPr>
            </a:lvl5pPr>
            <a:lvl6pPr lvl="5">
              <a:spcBef>
                <a:spcPts val="0"/>
              </a:spcBef>
              <a:buClr>
                <a:schemeClr val="lt1"/>
              </a:buClr>
              <a:buSzPct val="100000"/>
              <a:defRPr sz="6800">
                <a:solidFill>
                  <a:schemeClr val="lt1"/>
                </a:solidFill>
              </a:defRPr>
            </a:lvl6pPr>
            <a:lvl7pPr lvl="6">
              <a:spcBef>
                <a:spcPts val="0"/>
              </a:spcBef>
              <a:buClr>
                <a:schemeClr val="lt1"/>
              </a:buClr>
              <a:buSzPct val="100000"/>
              <a:defRPr sz="6800">
                <a:solidFill>
                  <a:schemeClr val="lt1"/>
                </a:solidFill>
              </a:defRPr>
            </a:lvl7pPr>
            <a:lvl8pPr lvl="7">
              <a:spcBef>
                <a:spcPts val="0"/>
              </a:spcBef>
              <a:buClr>
                <a:schemeClr val="lt1"/>
              </a:buClr>
              <a:buSzPct val="100000"/>
              <a:defRPr sz="6800">
                <a:solidFill>
                  <a:schemeClr val="lt1"/>
                </a:solidFill>
              </a:defRPr>
            </a:lvl8pPr>
            <a:lvl9pPr lvl="8">
              <a:spcBef>
                <a:spcPts val="0"/>
              </a:spcBef>
              <a:buClr>
                <a:schemeClr val="lt1"/>
              </a:buClr>
              <a:buSzPct val="100000"/>
              <a:defRPr sz="6800">
                <a:solidFill>
                  <a:schemeClr val="lt1"/>
                </a:solidFill>
              </a:defRPr>
            </a:lvl9pPr>
          </a:lstStyle>
          <a:p/>
        </p:txBody>
      </p:sp>
      <p:sp>
        <p:nvSpPr>
          <p:cNvPr id="16" name="Shape 16"/>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593366"/>
            <a:ext cx="8520600" cy="7635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 type="body"/>
          </p:nvPr>
        </p:nvSpPr>
        <p:spPr>
          <a:xfrm>
            <a:off x="311700" y="1536633"/>
            <a:ext cx="8520600" cy="4555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593366"/>
            <a:ext cx="8520600" cy="7635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536633"/>
            <a:ext cx="3999900" cy="4555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2" type="body"/>
          </p:nvPr>
        </p:nvSpPr>
        <p:spPr>
          <a:xfrm>
            <a:off x="4832400" y="1536633"/>
            <a:ext cx="3999900" cy="4555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11700" y="593366"/>
            <a:ext cx="8520600" cy="7635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842400"/>
            <a:ext cx="2808000" cy="1007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1" name="Shape 31"/>
          <p:cNvSpPr txBox="1"/>
          <p:nvPr>
            <p:ph idx="1" type="body"/>
          </p:nvPr>
        </p:nvSpPr>
        <p:spPr>
          <a:xfrm>
            <a:off x="311700" y="1987833"/>
            <a:ext cx="2808000" cy="41040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3"/>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701800"/>
            <a:ext cx="5683800" cy="5454300"/>
          </a:xfrm>
          <a:prstGeom prst="rect">
            <a:avLst/>
          </a:prstGeom>
        </p:spPr>
        <p:txBody>
          <a:bodyPr anchorCtr="0" anchor="ctr"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35" name="Shape 35"/>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133"/>
            <a:ext cx="4572000" cy="68580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38" name="Shape 38"/>
          <p:cNvCxnSpPr/>
          <p:nvPr/>
        </p:nvCxnSpPr>
        <p:spPr>
          <a:xfrm>
            <a:off x="5029675" y="5994000"/>
            <a:ext cx="468300" cy="0"/>
          </a:xfrm>
          <a:prstGeom prst="straightConnector1">
            <a:avLst/>
          </a:prstGeom>
          <a:noFill/>
          <a:ln cap="flat" cmpd="sng" w="19050">
            <a:solidFill>
              <a:schemeClr val="lt1"/>
            </a:solidFill>
            <a:prstDash val="solid"/>
            <a:round/>
            <a:headEnd len="med" w="med" type="none"/>
            <a:tailEnd len="med" w="med" type="none"/>
          </a:ln>
        </p:spPr>
      </p:cxnSp>
      <p:sp>
        <p:nvSpPr>
          <p:cNvPr id="39" name="Shape 39"/>
          <p:cNvSpPr txBox="1"/>
          <p:nvPr>
            <p:ph type="title"/>
          </p:nvPr>
        </p:nvSpPr>
        <p:spPr>
          <a:xfrm>
            <a:off x="265500" y="1834132"/>
            <a:ext cx="4045200" cy="2069100"/>
          </a:xfrm>
          <a:prstGeom prst="rect">
            <a:avLst/>
          </a:prstGeom>
        </p:spPr>
        <p:txBody>
          <a:bodyPr anchorCtr="0" anchor="b" bIns="91425" lIns="91425" rIns="91425"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0" name="Shape 40"/>
          <p:cNvSpPr txBox="1"/>
          <p:nvPr>
            <p:ph idx="1" type="subTitle"/>
          </p:nvPr>
        </p:nvSpPr>
        <p:spPr>
          <a:xfrm>
            <a:off x="265500" y="3974833"/>
            <a:ext cx="4045200" cy="1794000"/>
          </a:xfrm>
          <a:prstGeom prst="rect">
            <a:avLst/>
          </a:prstGeom>
        </p:spPr>
        <p:txBody>
          <a:bodyPr anchorCtr="0" anchor="t" bIns="91425" lIns="91425" rIns="91425" tIns="91425"/>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p:txBody>
      </p:sp>
      <p:sp>
        <p:nvSpPr>
          <p:cNvPr id="41" name="Shape 41"/>
          <p:cNvSpPr txBox="1"/>
          <p:nvPr>
            <p:ph idx="2" type="body"/>
          </p:nvPr>
        </p:nvSpPr>
        <p:spPr>
          <a:xfrm>
            <a:off x="4939500" y="965600"/>
            <a:ext cx="3837000" cy="49269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2" name="Shape 42"/>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5644966"/>
            <a:ext cx="5998800" cy="798300"/>
          </a:xfrm>
          <a:prstGeom prst="rect">
            <a:avLst/>
          </a:prstGeom>
        </p:spPr>
        <p:txBody>
          <a:bodyPr anchorCtr="0" anchor="ctr" bIns="91425" lIns="91425" rIns="91425" tIns="91425"/>
          <a:lstStyle>
            <a:lvl1pPr lvl="0">
              <a:lnSpc>
                <a:spcPct val="100000"/>
              </a:lnSpc>
              <a:spcBef>
                <a:spcPts val="0"/>
              </a:spcBef>
              <a:spcAft>
                <a:spcPts val="0"/>
              </a:spcAft>
              <a:buClr>
                <a:schemeClr val="accent3"/>
              </a:buClr>
              <a:buFont typeface="Alfa Slab One"/>
              <a:buNone/>
              <a:defRPr>
                <a:solidFill>
                  <a:schemeClr val="accent3"/>
                </a:solidFill>
                <a:latin typeface="Alfa Slab One"/>
                <a:ea typeface="Alfa Slab One"/>
                <a:cs typeface="Alfa Slab One"/>
                <a:sym typeface="Alfa Slab One"/>
              </a:defRPr>
            </a:lvl1pPr>
          </a:lstStyle>
          <a:p/>
        </p:txBody>
      </p:sp>
      <p:sp>
        <p:nvSpPr>
          <p:cNvPr id="45" name="Shape 45"/>
          <p:cNvSpPr txBox="1"/>
          <p:nvPr>
            <p:ph idx="12" type="sldNum"/>
          </p:nvPr>
        </p:nvSpPr>
        <p:spPr>
          <a:xfrm>
            <a:off x="8472457" y="6217622"/>
            <a:ext cx="548700" cy="5247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593366"/>
            <a:ext cx="8520600" cy="763500"/>
          </a:xfrm>
          <a:prstGeom prst="rect">
            <a:avLst/>
          </a:prstGeom>
          <a:noFill/>
          <a:ln>
            <a:noFill/>
          </a:ln>
        </p:spPr>
        <p:txBody>
          <a:bodyPr anchorCtr="0" anchor="t" bIns="91425" lIns="91425" rIns="91425" tIns="91425"/>
          <a:lstStyle>
            <a:lvl1pPr lvl="0">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p:txBody>
      </p:sp>
      <p:sp>
        <p:nvSpPr>
          <p:cNvPr id="7" name="Shape 7"/>
          <p:cNvSpPr txBox="1"/>
          <p:nvPr>
            <p:ph idx="1" type="body"/>
          </p:nvPr>
        </p:nvSpPr>
        <p:spPr>
          <a:xfrm>
            <a:off x="311700" y="1536633"/>
            <a:ext cx="8520600" cy="45552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Proxima Nova"/>
              <a:defRPr sz="1800">
                <a:solidFill>
                  <a:schemeClr val="dk2"/>
                </a:solidFill>
                <a:latin typeface="Proxima Nova"/>
                <a:ea typeface="Proxima Nova"/>
                <a:cs typeface="Proxima Nova"/>
                <a:sym typeface="Proxima Nova"/>
              </a:defRPr>
            </a:lvl1pPr>
            <a:lvl2pPr lvl="1">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2pPr>
            <a:lvl3pPr lvl="2">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3pPr>
            <a:lvl4pPr lvl="3">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4pPr>
            <a:lvl5pPr lvl="4">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5pPr>
            <a:lvl6pPr lvl="5">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6pPr>
            <a:lvl7pPr lvl="6">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7pPr>
            <a:lvl8pPr lvl="7">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8pPr>
            <a:lvl9pPr lvl="8">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9pPr>
          </a:lstStyle>
          <a:p/>
        </p:txBody>
      </p:sp>
      <p:sp>
        <p:nvSpPr>
          <p:cNvPr id="8" name="Shape 8"/>
          <p:cNvSpPr txBox="1"/>
          <p:nvPr>
            <p:ph idx="12" type="sldNum"/>
          </p:nvPr>
        </p:nvSpPr>
        <p:spPr>
          <a:xfrm>
            <a:off x="8472457" y="6217622"/>
            <a:ext cx="548700" cy="5247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en.wikipedia.org/wiki/Minute_of_arc" TargetMode="External"/><Relationship Id="rId4" Type="http://schemas.openxmlformats.org/officeDocument/2006/relationships/hyperlink" Target="https://en.wikipedia.org/wiki/Minute_of_arc" TargetMode="External"/><Relationship Id="rId5" Type="http://schemas.openxmlformats.org/officeDocument/2006/relationships/hyperlink" Target="https://en.wikipedia.org/wiki/Degree_%28angle%29"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0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mathopenref.com/arcangle.html" TargetMode="External"/><Relationship Id="rId4" Type="http://schemas.openxmlformats.org/officeDocument/2006/relationships/hyperlink" Target="http://www.mathopenref.com/arclength.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0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0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0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03.png"/><Relationship Id="rId4" Type="http://schemas.openxmlformats.org/officeDocument/2006/relationships/image" Target="../media/image02.png"/><Relationship Id="rId5" Type="http://schemas.openxmlformats.org/officeDocument/2006/relationships/image" Target="../media/image0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0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ebmail.everett.k12.wa.us/owa/redir.aspx?SURL=jONYe8qxbaKiIUUjskQ6fkT3kfSv6YtuNdv2I8HprW3GSVb-3ErTCGgAdAB0AHAAOgAvAC8AZwBpAHMALgBpAGMAYQBvAC4AaQBuAHQALwBpAGMAYQBvAHYAaQBlAHcAZQByAG4AZQB3AC8AIwAvAA..&amp;URL=http%3a%2f%2fgis.icao.int%2ficaoviewernew%2f%23%2f" TargetMode="External"/><Relationship Id="rId4" Type="http://schemas.openxmlformats.org/officeDocument/2006/relationships/image" Target="../media/image0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0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 name="Shape 55"/>
        <p:cNvGrpSpPr/>
        <p:nvPr/>
      </p:nvGrpSpPr>
      <p:grpSpPr>
        <a:xfrm>
          <a:off x="0" y="0"/>
          <a:ext cx="0" cy="0"/>
          <a:chOff x="0" y="0"/>
          <a:chExt cx="0" cy="0"/>
        </a:xfrm>
      </p:grpSpPr>
      <p:sp>
        <p:nvSpPr>
          <p:cNvPr id="56" name="Shape 56"/>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Driving Question</a:t>
            </a:r>
          </a:p>
        </p:txBody>
      </p:sp>
      <p:sp>
        <p:nvSpPr>
          <p:cNvPr id="57" name="Shape 57"/>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b="1" lang="en" sz="3000"/>
              <a:t>How do you </a:t>
            </a:r>
            <a:r>
              <a:rPr b="1" lang="en" sz="3000">
                <a:solidFill>
                  <a:schemeClr val="dk1"/>
                </a:solidFill>
              </a:rPr>
              <a:t>improve</a:t>
            </a:r>
            <a:r>
              <a:rPr b="1" lang="en" sz="3000"/>
              <a:t> and </a:t>
            </a:r>
            <a:r>
              <a:rPr b="1" lang="en" sz="3000">
                <a:solidFill>
                  <a:schemeClr val="dk1"/>
                </a:solidFill>
              </a:rPr>
              <a:t>validate</a:t>
            </a:r>
            <a:r>
              <a:rPr b="1" lang="en" sz="3000"/>
              <a:t> a surveillance system to track airplanes?</a:t>
            </a:r>
          </a:p>
          <a:p>
            <a:pPr lvl="0">
              <a:spcBef>
                <a:spcPts val="0"/>
              </a:spcBef>
              <a:buNone/>
            </a:pPr>
            <a:r>
              <a:rPr lang="en" sz="2400"/>
              <a:t>Make a table in your journal for your knows and need-to-knows:</a:t>
            </a:r>
          </a:p>
          <a:p>
            <a:pPr lvl="0">
              <a:spcBef>
                <a:spcPts val="0"/>
              </a:spcBef>
              <a:buNone/>
            </a:pPr>
            <a:r>
              <a:t/>
            </a:r>
            <a:endParaRPr sz="2400"/>
          </a:p>
        </p:txBody>
      </p:sp>
      <p:graphicFrame>
        <p:nvGraphicFramePr>
          <p:cNvPr id="58" name="Shape 58"/>
          <p:cNvGraphicFramePr/>
          <p:nvPr/>
        </p:nvGraphicFramePr>
        <p:xfrm>
          <a:off x="642000" y="3965100"/>
          <a:ext cx="3000000" cy="3000000"/>
        </p:xfrm>
        <a:graphic>
          <a:graphicData uri="http://schemas.openxmlformats.org/drawingml/2006/table">
            <a:tbl>
              <a:tblPr>
                <a:noFill/>
                <a:tableStyleId>{27524B70-D8F4-4D65-8020-7D28BE941B51}</a:tableStyleId>
              </a:tblPr>
              <a:tblGrid>
                <a:gridCol w="3860250"/>
                <a:gridCol w="3860250"/>
              </a:tblGrid>
              <a:tr h="535125">
                <a:tc>
                  <a:txBody>
                    <a:bodyPr>
                      <a:noAutofit/>
                    </a:bodyPr>
                    <a:lstStyle/>
                    <a:p>
                      <a:pPr lvl="0" algn="ctr">
                        <a:spcBef>
                          <a:spcPts val="0"/>
                        </a:spcBef>
                        <a:buNone/>
                      </a:pPr>
                      <a:r>
                        <a:rPr lang="en" sz="2400">
                          <a:solidFill>
                            <a:schemeClr val="dk2"/>
                          </a:solidFill>
                          <a:latin typeface="Proxima Nova"/>
                          <a:ea typeface="Proxima Nova"/>
                          <a:cs typeface="Proxima Nova"/>
                          <a:sym typeface="Proxima Nova"/>
                        </a:rPr>
                        <a:t>Knows</a:t>
                      </a:r>
                    </a:p>
                  </a:txBody>
                  <a:tcPr marT="91425" marB="91425" marR="91425" marL="91425"/>
                </a:tc>
                <a:tc>
                  <a:txBody>
                    <a:bodyPr>
                      <a:noAutofit/>
                    </a:bodyPr>
                    <a:lstStyle/>
                    <a:p>
                      <a:pPr lvl="0" algn="ctr">
                        <a:spcBef>
                          <a:spcPts val="0"/>
                        </a:spcBef>
                        <a:buNone/>
                      </a:pPr>
                      <a:r>
                        <a:rPr lang="en" sz="2400">
                          <a:solidFill>
                            <a:schemeClr val="dk2"/>
                          </a:solidFill>
                          <a:latin typeface="Proxima Nova"/>
                          <a:ea typeface="Proxima Nova"/>
                          <a:cs typeface="Proxima Nova"/>
                          <a:sym typeface="Proxima Nova"/>
                        </a:rPr>
                        <a:t>Need-to-Knows</a:t>
                      </a:r>
                    </a:p>
                  </a:txBody>
                  <a:tcPr marT="91425" marB="91425" marR="91425" marL="91425"/>
                </a:tc>
              </a:tr>
              <a:tr h="1372125">
                <a:tc>
                  <a:txBody>
                    <a:bodyPr>
                      <a:noAutofit/>
                    </a:bodyPr>
                    <a:lstStyle/>
                    <a:p>
                      <a:pPr lvl="0">
                        <a:spcBef>
                          <a:spcPts val="0"/>
                        </a:spcBef>
                        <a:buNone/>
                      </a:pPr>
                      <a:r>
                        <a:t/>
                      </a:r>
                      <a:endParaRPr/>
                    </a:p>
                  </a:txBody>
                  <a:tcPr marT="91425" marB="91425" marR="91425" marL="91425"/>
                </a:tc>
                <a:tc>
                  <a:txBody>
                    <a:bodyPr>
                      <a:noAutofit/>
                    </a:bodyPr>
                    <a:lstStyle/>
                    <a:p>
                      <a:pPr lvl="0">
                        <a:spcBef>
                          <a:spcPts val="0"/>
                        </a:spcBef>
                        <a:buNone/>
                      </a:pPr>
                      <a:r>
                        <a:t/>
                      </a:r>
                      <a:endParaRPr/>
                    </a:p>
                  </a:txBody>
                  <a:tcPr marT="91425" marB="91425" marR="91425" marL="91425"/>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Nautical Mile</a:t>
            </a:r>
          </a:p>
        </p:txBody>
      </p:sp>
      <p:sp>
        <p:nvSpPr>
          <p:cNvPr id="115" name="Shape 115"/>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b="1" lang="en" sz="2400"/>
              <a:t>From Wikipedia:</a:t>
            </a:r>
            <a:r>
              <a:rPr lang="en" sz="2400"/>
              <a:t> A nautical mile is “the length that spans one</a:t>
            </a:r>
            <a:r>
              <a:rPr lang="en" sz="2400">
                <a:hlinkClick r:id="rId3"/>
              </a:rPr>
              <a:t> </a:t>
            </a:r>
            <a:r>
              <a:rPr lang="en" sz="2400" u="sng">
                <a:hlinkClick r:id="rId4"/>
              </a:rPr>
              <a:t>minute of arc</a:t>
            </a:r>
            <a:r>
              <a:rPr lang="en" sz="2400"/>
              <a:t> on the surface of the Earth”</a:t>
            </a:r>
          </a:p>
          <a:p>
            <a:pPr lvl="0">
              <a:spcBef>
                <a:spcPts val="0"/>
              </a:spcBef>
              <a:buNone/>
            </a:pPr>
            <a:r>
              <a:t/>
            </a:r>
            <a:endParaRPr sz="2400"/>
          </a:p>
          <a:p>
            <a:pPr lvl="0">
              <a:spcBef>
                <a:spcPts val="0"/>
              </a:spcBef>
              <a:buNone/>
            </a:pPr>
            <a:r>
              <a:rPr lang="en" sz="2400"/>
              <a:t>A </a:t>
            </a:r>
            <a:r>
              <a:rPr b="1" lang="en" sz="2400"/>
              <a:t>minute of arc</a:t>
            </a:r>
            <a:r>
              <a:rPr lang="en" sz="2400"/>
              <a:t>...is an angle measurement equal to one-sixtieth (1/60) of one</a:t>
            </a:r>
            <a:r>
              <a:rPr lang="en" sz="2400">
                <a:hlinkClick r:id="rId5"/>
              </a:rPr>
              <a:t> degree</a:t>
            </a:r>
            <a:r>
              <a:rPr lang="en" sz="2400"/>
              <a:t>. </a:t>
            </a:r>
          </a:p>
          <a:p>
            <a:pPr lvl="0">
              <a:spcBef>
                <a:spcPts val="0"/>
              </a:spcBef>
              <a:buNone/>
            </a:pPr>
            <a:r>
              <a:t/>
            </a:r>
            <a:endParaRPr sz="2400"/>
          </a:p>
          <a:p>
            <a:pPr lvl="0">
              <a:spcBef>
                <a:spcPts val="0"/>
              </a:spcBef>
              <a:buNone/>
            </a:pPr>
            <a:r>
              <a:rPr b="1" lang="en" sz="2400"/>
              <a:t>How long is a nautical mile?</a:t>
            </a:r>
          </a:p>
          <a:p>
            <a:pPr lvl="0">
              <a:spcBef>
                <a:spcPts val="0"/>
              </a:spcBef>
              <a:buNone/>
            </a:pPr>
            <a:r>
              <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Arcs and Sectors</a:t>
            </a:r>
          </a:p>
        </p:txBody>
      </p:sp>
      <p:sp>
        <p:nvSpPr>
          <p:cNvPr id="121" name="Shape 121"/>
          <p:cNvSpPr txBox="1"/>
          <p:nvPr>
            <p:ph idx="1" type="body"/>
          </p:nvPr>
        </p:nvSpPr>
        <p:spPr>
          <a:xfrm>
            <a:off x="311700" y="1536633"/>
            <a:ext cx="8520600" cy="4555200"/>
          </a:xfrm>
          <a:prstGeom prst="rect">
            <a:avLst/>
          </a:prstGeom>
        </p:spPr>
        <p:txBody>
          <a:bodyPr anchorCtr="0" anchor="t" bIns="91425" lIns="91425" rIns="91425" tIns="91425">
            <a:noAutofit/>
          </a:bodyPr>
          <a:lstStyle/>
          <a:p>
            <a:pPr lvl="0" rtl="0">
              <a:spcBef>
                <a:spcPts val="0"/>
              </a:spcBef>
              <a:buNone/>
            </a:pPr>
            <a:r>
              <a:rPr lang="en" sz="2400"/>
              <a:t>What is an arc?</a:t>
            </a:r>
          </a:p>
          <a:p>
            <a:pPr lvl="0" rtl="0">
              <a:spcBef>
                <a:spcPts val="0"/>
              </a:spcBef>
              <a:buNone/>
            </a:pPr>
            <a:r>
              <a:t/>
            </a:r>
            <a:endParaRPr sz="2400"/>
          </a:p>
          <a:p>
            <a:pPr lvl="0" rtl="0">
              <a:spcBef>
                <a:spcPts val="0"/>
              </a:spcBef>
              <a:buNone/>
            </a:pPr>
            <a:r>
              <a:rPr lang="en" sz="2400"/>
              <a:t>What is a sector?</a:t>
            </a:r>
          </a:p>
          <a:p>
            <a:pPr lvl="0" rtl="0">
              <a:spcBef>
                <a:spcPts val="0"/>
              </a:spcBef>
              <a:buNone/>
            </a:pPr>
            <a:r>
              <a:t/>
            </a:r>
            <a:endParaRPr sz="2400"/>
          </a:p>
          <a:p>
            <a:pPr lvl="0">
              <a:spcBef>
                <a:spcPts val="0"/>
              </a:spcBef>
              <a:buNone/>
            </a:pPr>
            <a:r>
              <a:rPr lang="en" sz="2400"/>
              <a:t>What is a segment?</a:t>
            </a:r>
          </a:p>
        </p:txBody>
      </p:sp>
      <p:pic>
        <p:nvPicPr>
          <p:cNvPr id="122" name="Shape 122"/>
          <p:cNvPicPr preferRelativeResize="0"/>
          <p:nvPr/>
        </p:nvPicPr>
        <p:blipFill>
          <a:blip r:embed="rId3">
            <a:alphaModFix/>
          </a:blip>
          <a:stretch>
            <a:fillRect/>
          </a:stretch>
        </p:blipFill>
        <p:spPr>
          <a:xfrm>
            <a:off x="4230150" y="1714275"/>
            <a:ext cx="4338799" cy="4338799"/>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6" name="Shape 126"/>
        <p:cNvGrpSpPr/>
        <p:nvPr/>
      </p:nvGrpSpPr>
      <p:grpSpPr>
        <a:xfrm>
          <a:off x="0" y="0"/>
          <a:ext cx="0" cy="0"/>
          <a:chOff x="0" y="0"/>
          <a:chExt cx="0" cy="0"/>
        </a:xfrm>
      </p:grpSpPr>
      <p:sp>
        <p:nvSpPr>
          <p:cNvPr id="127" name="Shape 127"/>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Circle Arcs</a:t>
            </a:r>
          </a:p>
        </p:txBody>
      </p:sp>
      <p:sp>
        <p:nvSpPr>
          <p:cNvPr id="128" name="Shape 128"/>
          <p:cNvSpPr txBox="1"/>
          <p:nvPr>
            <p:ph idx="1" type="body"/>
          </p:nvPr>
        </p:nvSpPr>
        <p:spPr>
          <a:xfrm>
            <a:off x="311700" y="1536633"/>
            <a:ext cx="8520600" cy="4555200"/>
          </a:xfrm>
          <a:prstGeom prst="rect">
            <a:avLst/>
          </a:prstGeom>
        </p:spPr>
        <p:txBody>
          <a:bodyPr anchorCtr="0" anchor="t" bIns="91425" lIns="91425" rIns="91425" tIns="91425">
            <a:noAutofit/>
          </a:bodyPr>
          <a:lstStyle/>
          <a:p>
            <a:pPr lvl="0" rtl="0">
              <a:spcBef>
                <a:spcPts val="0"/>
              </a:spcBef>
              <a:buNone/>
            </a:pPr>
            <a:r>
              <a:rPr lang="en" sz="2400"/>
              <a:t>Arc measure:</a:t>
            </a:r>
          </a:p>
          <a:p>
            <a:pPr lvl="0" rtl="0">
              <a:spcBef>
                <a:spcPts val="0"/>
              </a:spcBef>
              <a:buNone/>
            </a:pPr>
            <a:r>
              <a:rPr lang="en" sz="2400" u="sng">
                <a:solidFill>
                  <a:schemeClr val="hlink"/>
                </a:solidFill>
                <a:hlinkClick r:id="rId3"/>
              </a:rPr>
              <a:t>http://www.mathopenref.com/arcangle.html</a:t>
            </a:r>
          </a:p>
          <a:p>
            <a:pPr lvl="0" rtl="0">
              <a:spcBef>
                <a:spcPts val="0"/>
              </a:spcBef>
              <a:buNone/>
            </a:pPr>
            <a:r>
              <a:t/>
            </a:r>
            <a:endParaRPr sz="2400"/>
          </a:p>
          <a:p>
            <a:pPr lvl="0" rtl="0">
              <a:spcBef>
                <a:spcPts val="0"/>
              </a:spcBef>
              <a:buNone/>
            </a:pPr>
            <a:r>
              <a:rPr lang="en" sz="2400"/>
              <a:t>Arc length:</a:t>
            </a:r>
          </a:p>
          <a:p>
            <a:pPr lvl="0" rtl="0">
              <a:spcBef>
                <a:spcPts val="0"/>
              </a:spcBef>
              <a:buNone/>
            </a:pPr>
            <a:r>
              <a:rPr lang="en" sz="2400" u="sng">
                <a:solidFill>
                  <a:schemeClr val="hlink"/>
                </a:solidFill>
                <a:hlinkClick r:id="rId4"/>
              </a:rPr>
              <a:t>http://www.mathopenref.com/arclength.html</a:t>
            </a:r>
          </a:p>
          <a:p>
            <a:pPr lvl="0">
              <a:spcBef>
                <a:spcPts val="0"/>
              </a:spcBef>
              <a:buNone/>
            </a:pPr>
            <a:r>
              <a:t/>
            </a:r>
            <a:endParaRPr sz="24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2" name="Shape 132"/>
        <p:cNvGrpSpPr/>
        <p:nvPr/>
      </p:nvGrpSpPr>
      <p:grpSpPr>
        <a:xfrm>
          <a:off x="0" y="0"/>
          <a:ext cx="0" cy="0"/>
          <a:chOff x="0" y="0"/>
          <a:chExt cx="0" cy="0"/>
        </a:xfrm>
      </p:grpSpPr>
      <p:sp>
        <p:nvSpPr>
          <p:cNvPr id="133" name="Shape 133"/>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Minor and Major Arcs</a:t>
            </a:r>
          </a:p>
        </p:txBody>
      </p:sp>
      <p:sp>
        <p:nvSpPr>
          <p:cNvPr id="134" name="Shape 134"/>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2400"/>
              <a:t>What is the difference between a minor and major arc?</a:t>
            </a:r>
          </a:p>
        </p:txBody>
      </p:sp>
      <p:pic>
        <p:nvPicPr>
          <p:cNvPr id="135" name="Shape 135"/>
          <p:cNvPicPr preferRelativeResize="0"/>
          <p:nvPr/>
        </p:nvPicPr>
        <p:blipFill>
          <a:blip r:embed="rId3">
            <a:alphaModFix/>
          </a:blip>
          <a:stretch>
            <a:fillRect/>
          </a:stretch>
        </p:blipFill>
        <p:spPr>
          <a:xfrm>
            <a:off x="1791475" y="2535925"/>
            <a:ext cx="5223750" cy="25566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Arc Length Exploration</a:t>
            </a:r>
          </a:p>
        </p:txBody>
      </p:sp>
      <p:sp>
        <p:nvSpPr>
          <p:cNvPr id="141" name="Shape 141"/>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2400"/>
              <a:t>The exploration will help you answer the question: </a:t>
            </a:r>
          </a:p>
          <a:p>
            <a:pPr lvl="0" algn="ctr">
              <a:spcBef>
                <a:spcPts val="0"/>
              </a:spcBef>
              <a:buNone/>
            </a:pPr>
            <a:r>
              <a:rPr b="1" lang="en" sz="2400"/>
              <a:t>How long is a nautical mile?</a:t>
            </a:r>
          </a:p>
          <a:p>
            <a:pPr lvl="0">
              <a:spcBef>
                <a:spcPts val="0"/>
              </a:spcBef>
              <a:buNone/>
            </a:pPr>
            <a:r>
              <a:rPr lang="en" sz="2400"/>
              <a:t>By the end, you should also have derived the equations for arc length and sector area.</a:t>
            </a:r>
          </a:p>
          <a:p>
            <a:pPr lvl="0">
              <a:spcBef>
                <a:spcPts val="0"/>
              </a:spcBef>
              <a:buNone/>
            </a:pPr>
            <a:r>
              <a:rPr lang="en" sz="2400"/>
              <a:t>Work with your partner!</a:t>
            </a:r>
          </a:p>
        </p:txBody>
      </p:sp>
      <p:pic>
        <p:nvPicPr>
          <p:cNvPr id="142" name="Shape 142"/>
          <p:cNvPicPr preferRelativeResize="0"/>
          <p:nvPr/>
        </p:nvPicPr>
        <p:blipFill>
          <a:blip r:embed="rId3">
            <a:alphaModFix/>
          </a:blip>
          <a:stretch>
            <a:fillRect/>
          </a:stretch>
        </p:blipFill>
        <p:spPr>
          <a:xfrm>
            <a:off x="3980220" y="3695345"/>
            <a:ext cx="4682349" cy="251104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Arc Length Formula</a:t>
            </a:r>
          </a:p>
        </p:txBody>
      </p:sp>
      <p:pic>
        <p:nvPicPr>
          <p:cNvPr id="148" name="Shape 148"/>
          <p:cNvPicPr preferRelativeResize="0"/>
          <p:nvPr/>
        </p:nvPicPr>
        <p:blipFill>
          <a:blip r:embed="rId3">
            <a:alphaModFix/>
          </a:blip>
          <a:stretch>
            <a:fillRect/>
          </a:stretch>
        </p:blipFill>
        <p:spPr>
          <a:xfrm>
            <a:off x="2134752" y="1825000"/>
            <a:ext cx="4874500" cy="45625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Sectors</a:t>
            </a:r>
          </a:p>
        </p:txBody>
      </p:sp>
      <p:sp>
        <p:nvSpPr>
          <p:cNvPr id="154" name="Shape 154"/>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t/>
            </a:r>
            <a:endParaRPr/>
          </a:p>
        </p:txBody>
      </p:sp>
      <p:pic>
        <p:nvPicPr>
          <p:cNvPr id="155" name="Shape 155"/>
          <p:cNvPicPr preferRelativeResize="0"/>
          <p:nvPr/>
        </p:nvPicPr>
        <p:blipFill>
          <a:blip r:embed="rId3">
            <a:alphaModFix/>
          </a:blip>
          <a:stretch>
            <a:fillRect/>
          </a:stretch>
        </p:blipFill>
        <p:spPr>
          <a:xfrm>
            <a:off x="3046400" y="1275050"/>
            <a:ext cx="5577025" cy="1786649"/>
          </a:xfrm>
          <a:prstGeom prst="rect">
            <a:avLst/>
          </a:prstGeom>
          <a:noFill/>
          <a:ln>
            <a:noFill/>
          </a:ln>
        </p:spPr>
      </p:pic>
      <p:pic>
        <p:nvPicPr>
          <p:cNvPr id="156" name="Shape 156"/>
          <p:cNvPicPr preferRelativeResize="0"/>
          <p:nvPr/>
        </p:nvPicPr>
        <p:blipFill>
          <a:blip r:embed="rId4">
            <a:alphaModFix/>
          </a:blip>
          <a:stretch>
            <a:fillRect/>
          </a:stretch>
        </p:blipFill>
        <p:spPr>
          <a:xfrm>
            <a:off x="637200" y="2943975"/>
            <a:ext cx="2152650" cy="2152650"/>
          </a:xfrm>
          <a:prstGeom prst="rect">
            <a:avLst/>
          </a:prstGeom>
          <a:noFill/>
          <a:ln>
            <a:noFill/>
          </a:ln>
        </p:spPr>
      </p:pic>
      <p:pic>
        <p:nvPicPr>
          <p:cNvPr id="157" name="Shape 157"/>
          <p:cNvPicPr preferRelativeResize="0"/>
          <p:nvPr/>
        </p:nvPicPr>
        <p:blipFill>
          <a:blip r:embed="rId5">
            <a:alphaModFix/>
          </a:blip>
          <a:stretch>
            <a:fillRect/>
          </a:stretch>
        </p:blipFill>
        <p:spPr>
          <a:xfrm>
            <a:off x="3450033" y="3061700"/>
            <a:ext cx="4769774" cy="3420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6"/>
                                        </p:tgtEl>
                                        <p:attrNameLst>
                                          <p:attrName>style.visibility</p:attrName>
                                        </p:attrNameLst>
                                      </p:cBhvr>
                                      <p:to>
                                        <p:strVal val="visible"/>
                                      </p:to>
                                    </p:set>
                                    <p:animEffect filter="fade" transition="in">
                                      <p:cBhvr>
                                        <p:cTn dur="1000"/>
                                        <p:tgtEl>
                                          <p:spTgt spid="1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1000"/>
                                        <p:tgtEl>
                                          <p:spTgt spid="1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What is the length of a nautical mile...</a:t>
            </a:r>
          </a:p>
        </p:txBody>
      </p:sp>
      <p:sp>
        <p:nvSpPr>
          <p:cNvPr id="163" name="Shape 163"/>
          <p:cNvSpPr txBox="1"/>
          <p:nvPr>
            <p:ph idx="1" type="body"/>
          </p:nvPr>
        </p:nvSpPr>
        <p:spPr>
          <a:xfrm>
            <a:off x="311700" y="1536633"/>
            <a:ext cx="8520600" cy="4555200"/>
          </a:xfrm>
          <a:prstGeom prst="rect">
            <a:avLst/>
          </a:prstGeom>
        </p:spPr>
        <p:txBody>
          <a:bodyPr anchorCtr="0" anchor="t" bIns="91425" lIns="91425" rIns="91425" tIns="91425">
            <a:noAutofit/>
          </a:bodyPr>
          <a:lstStyle/>
          <a:p>
            <a:pPr indent="-381000" lvl="0" marL="457200">
              <a:spcBef>
                <a:spcPts val="0"/>
              </a:spcBef>
              <a:buSzPct val="100000"/>
              <a:buAutoNum type="alphaUcPeriod"/>
            </a:pPr>
            <a:r>
              <a:rPr lang="en" sz="2400"/>
              <a:t>...on Mars?					B. ...on the Sun?</a:t>
            </a:r>
          </a:p>
          <a:p>
            <a:pPr lvl="0">
              <a:spcBef>
                <a:spcPts val="0"/>
              </a:spcBef>
              <a:buNone/>
            </a:pPr>
            <a:r>
              <a:t/>
            </a:r>
            <a:endParaRPr sz="2400"/>
          </a:p>
        </p:txBody>
      </p:sp>
      <p:pic>
        <p:nvPicPr>
          <p:cNvPr id="164" name="Shape 164"/>
          <p:cNvPicPr preferRelativeResize="0"/>
          <p:nvPr/>
        </p:nvPicPr>
        <p:blipFill>
          <a:blip r:embed="rId3">
            <a:alphaModFix/>
          </a:blip>
          <a:stretch>
            <a:fillRect/>
          </a:stretch>
        </p:blipFill>
        <p:spPr>
          <a:xfrm>
            <a:off x="898900" y="2231312"/>
            <a:ext cx="7346175" cy="39396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x="0" y="0"/>
          <a:ext cx="0" cy="0"/>
          <a:chOff x="0" y="0"/>
          <a:chExt cx="0" cy="0"/>
        </a:xfrm>
      </p:grpSpPr>
      <p:sp>
        <p:nvSpPr>
          <p:cNvPr id="63" name="Shape 63"/>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Defining the Problem</a:t>
            </a:r>
          </a:p>
        </p:txBody>
      </p:sp>
      <p:sp>
        <p:nvSpPr>
          <p:cNvPr id="64" name="Shape 64"/>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3000"/>
              <a:t>How do you </a:t>
            </a:r>
            <a:r>
              <a:rPr lang="en" sz="3000">
                <a:solidFill>
                  <a:schemeClr val="dk1"/>
                </a:solidFill>
              </a:rPr>
              <a:t>improve</a:t>
            </a:r>
            <a:r>
              <a:rPr lang="en" sz="3000"/>
              <a:t> and </a:t>
            </a:r>
            <a:r>
              <a:rPr lang="en" sz="3000">
                <a:solidFill>
                  <a:schemeClr val="dk1"/>
                </a:solidFill>
              </a:rPr>
              <a:t>validate</a:t>
            </a:r>
            <a:r>
              <a:rPr lang="en" sz="3000"/>
              <a:t> a surveillance system to track airplanes?</a:t>
            </a:r>
          </a:p>
          <a:p>
            <a:pPr lvl="0">
              <a:spcBef>
                <a:spcPts val="0"/>
              </a:spcBef>
              <a:buNone/>
            </a:pPr>
            <a:r>
              <a:rPr b="1" lang="en" sz="3000">
                <a:solidFill>
                  <a:schemeClr val="dk1"/>
                </a:solidFill>
              </a:rPr>
              <a:t>Improve?							Validate?</a:t>
            </a:r>
          </a:p>
          <a:p>
            <a:pPr lvl="0">
              <a:spcBef>
                <a:spcPts val="0"/>
              </a:spcBef>
              <a:buNone/>
            </a:pPr>
            <a:r>
              <a:t/>
            </a:r>
            <a:endParaRPr b="1" sz="3000">
              <a:solidFill>
                <a:schemeClr val="dk1"/>
              </a:solidFill>
            </a:endParaRPr>
          </a:p>
          <a:p>
            <a:pPr lvl="0">
              <a:spcBef>
                <a:spcPts val="0"/>
              </a:spcBef>
              <a:buNone/>
            </a:pPr>
            <a:r>
              <a:t/>
            </a:r>
            <a:endParaRPr b="1" sz="3000">
              <a:solidFill>
                <a:schemeClr val="dk1"/>
              </a:solidFill>
            </a:endParaRPr>
          </a:p>
          <a:p>
            <a:pPr lvl="0">
              <a:spcBef>
                <a:spcPts val="0"/>
              </a:spcBef>
              <a:buNone/>
            </a:pPr>
            <a:r>
              <a:rPr lang="en" sz="3000"/>
              <a:t>Which knows/need-to-knows are most important?</a:t>
            </a:r>
          </a:p>
          <a:p>
            <a:pPr lvl="0">
              <a:spcBef>
                <a:spcPts val="0"/>
              </a:spcBef>
              <a:buNone/>
            </a:pPr>
            <a:r>
              <a:t/>
            </a:r>
            <a:endParaRPr sz="3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Existing Radar Systems</a:t>
            </a:r>
          </a:p>
        </p:txBody>
      </p:sp>
      <p:sp>
        <p:nvSpPr>
          <p:cNvPr id="70" name="Shape 70"/>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2400" u="sng">
                <a:solidFill>
                  <a:srgbClr val="1155CC"/>
                </a:solidFill>
                <a:hlinkClick r:id="rId3"/>
              </a:rPr>
              <a:t>http://gis.icao.int/icaoviewernew/#/</a:t>
            </a:r>
          </a:p>
          <a:p>
            <a:pPr lvl="0">
              <a:spcBef>
                <a:spcPts val="0"/>
              </a:spcBef>
              <a:buNone/>
            </a:pPr>
            <a:r>
              <a:t/>
            </a:r>
            <a:endParaRPr sz="2400"/>
          </a:p>
          <a:p>
            <a:pPr lvl="0">
              <a:spcBef>
                <a:spcPts val="0"/>
              </a:spcBef>
              <a:buNone/>
            </a:pPr>
            <a:r>
              <a:t/>
            </a:r>
            <a:endParaRPr sz="2400"/>
          </a:p>
          <a:p>
            <a:pPr lvl="0">
              <a:spcBef>
                <a:spcPts val="0"/>
              </a:spcBef>
              <a:buNone/>
            </a:pPr>
            <a:r>
              <a:t/>
            </a:r>
            <a:endParaRPr sz="2400"/>
          </a:p>
          <a:p>
            <a:pPr lvl="0">
              <a:spcBef>
                <a:spcPts val="0"/>
              </a:spcBef>
              <a:buNone/>
            </a:pPr>
            <a:r>
              <a:t/>
            </a:r>
            <a:endParaRPr sz="2400"/>
          </a:p>
          <a:p>
            <a:pPr lvl="0">
              <a:spcBef>
                <a:spcPts val="0"/>
              </a:spcBef>
              <a:buNone/>
            </a:pPr>
            <a:r>
              <a:t/>
            </a:r>
            <a:endParaRPr sz="2400"/>
          </a:p>
          <a:p>
            <a:pPr lvl="0">
              <a:spcBef>
                <a:spcPts val="0"/>
              </a:spcBef>
              <a:buNone/>
            </a:pPr>
            <a:r>
              <a:t/>
            </a:r>
            <a:endParaRPr sz="2400"/>
          </a:p>
          <a:p>
            <a:pPr lvl="0">
              <a:spcBef>
                <a:spcPts val="0"/>
              </a:spcBef>
              <a:buNone/>
            </a:pPr>
            <a:r>
              <a:rPr lang="en" sz="2400"/>
              <a:t>Which countries are involved?</a:t>
            </a:r>
          </a:p>
        </p:txBody>
      </p:sp>
      <p:pic>
        <p:nvPicPr>
          <p:cNvPr id="71" name="Shape 71"/>
          <p:cNvPicPr preferRelativeResize="0"/>
          <p:nvPr/>
        </p:nvPicPr>
        <p:blipFill>
          <a:blip r:embed="rId4">
            <a:alphaModFix/>
          </a:blip>
          <a:stretch>
            <a:fillRect/>
          </a:stretch>
        </p:blipFill>
        <p:spPr>
          <a:xfrm>
            <a:off x="1788675" y="2126425"/>
            <a:ext cx="5566649" cy="33756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Your Final Product</a:t>
            </a:r>
          </a:p>
        </p:txBody>
      </p:sp>
      <p:sp>
        <p:nvSpPr>
          <p:cNvPr id="77" name="Shape 77"/>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2400"/>
              <a:t>For your chosen region, you are presenting:</a:t>
            </a:r>
          </a:p>
          <a:p>
            <a:pPr indent="-381000" lvl="0" marL="457200" rtl="0">
              <a:spcBef>
                <a:spcPts val="0"/>
              </a:spcBef>
              <a:buSzPct val="100000"/>
            </a:pPr>
            <a:r>
              <a:rPr lang="en" sz="2400"/>
              <a:t>An accurate map with improved surveillance system</a:t>
            </a:r>
          </a:p>
          <a:p>
            <a:pPr indent="-381000" lvl="0" marL="457200" rtl="0">
              <a:spcBef>
                <a:spcPts val="0"/>
              </a:spcBef>
              <a:buSzPct val="100000"/>
            </a:pPr>
            <a:r>
              <a:rPr lang="en" sz="2400"/>
              <a:t>A list of all existing and improved surveillance systems, including their locations, ranges, and equations on a map</a:t>
            </a:r>
          </a:p>
          <a:p>
            <a:pPr indent="-381000" lvl="0" marL="457200" rtl="0">
              <a:spcBef>
                <a:spcPts val="0"/>
              </a:spcBef>
              <a:buSzPct val="100000"/>
            </a:pPr>
            <a:r>
              <a:rPr lang="en" sz="2400"/>
              <a:t>An explanation for why your solution was the best possible (validate your solution!)</a:t>
            </a:r>
          </a:p>
          <a:p>
            <a:pPr lvl="0">
              <a:spcBef>
                <a:spcPts val="0"/>
              </a:spcBef>
              <a:buNone/>
            </a:pPr>
            <a:r>
              <a:rPr lang="en" sz="2400"/>
              <a:t>Because we are working remotely, you will need to present your solution through a video.</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x="0" y="0"/>
          <a:ext cx="0" cy="0"/>
          <a:chOff x="0" y="0"/>
          <a:chExt cx="0" cy="0"/>
        </a:xfrm>
      </p:grpSpPr>
      <p:sp>
        <p:nvSpPr>
          <p:cNvPr id="82" name="Shape 82"/>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Budget depends on your location</a:t>
            </a:r>
          </a:p>
        </p:txBody>
      </p:sp>
      <p:graphicFrame>
        <p:nvGraphicFramePr>
          <p:cNvPr id="83" name="Shape 83"/>
          <p:cNvGraphicFramePr/>
          <p:nvPr/>
        </p:nvGraphicFramePr>
        <p:xfrm>
          <a:off x="641975" y="1595437"/>
          <a:ext cx="3000000" cy="3000000"/>
        </p:xfrm>
        <a:graphic>
          <a:graphicData uri="http://schemas.openxmlformats.org/drawingml/2006/table">
            <a:tbl>
              <a:tblPr>
                <a:noFill/>
                <a:tableStyleId>{E2F69CEE-0B12-4FFF-BB52-70DD3E039F59}</a:tableStyleId>
              </a:tblPr>
              <a:tblGrid>
                <a:gridCol w="2011500"/>
                <a:gridCol w="1356550"/>
                <a:gridCol w="2390425"/>
                <a:gridCol w="2101575"/>
              </a:tblGrid>
              <a:tr h="504825">
                <a:tc>
                  <a:txBody>
                    <a:bodyPr>
                      <a:noAutofit/>
                    </a:bodyPr>
                    <a:lstStyle/>
                    <a:p>
                      <a:pPr indent="0" lvl="0" marL="914400" rtl="0">
                        <a:lnSpc>
                          <a:spcPct val="115000"/>
                        </a:lnSpc>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b="1" lang="en" sz="1800">
                          <a:solidFill>
                            <a:schemeClr val="dk2"/>
                          </a:solidFill>
                          <a:latin typeface="Proxima Nova"/>
                          <a:ea typeface="Proxima Nova"/>
                          <a:cs typeface="Proxima Nova"/>
                          <a:sym typeface="Proxima Nova"/>
                        </a:rPr>
                        <a:t>S-band</a:t>
                      </a:r>
                    </a:p>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60 NM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b="1" lang="en" sz="1800">
                          <a:solidFill>
                            <a:schemeClr val="dk2"/>
                          </a:solidFill>
                          <a:latin typeface="Proxima Nova"/>
                          <a:ea typeface="Proxima Nova"/>
                          <a:cs typeface="Proxima Nova"/>
                          <a:sym typeface="Proxima Nova"/>
                        </a:rPr>
                        <a:t>L-band</a:t>
                      </a:r>
                    </a:p>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160 NM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b="1" lang="en" sz="1800">
                          <a:solidFill>
                            <a:schemeClr val="dk2"/>
                          </a:solidFill>
                          <a:latin typeface="Proxima Nova"/>
                          <a:ea typeface="Proxima Nova"/>
                          <a:cs typeface="Proxima Nova"/>
                          <a:sym typeface="Proxima Nova"/>
                        </a:rPr>
                        <a:t>L-band</a:t>
                      </a:r>
                    </a:p>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220 NM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r h="504825">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Airport (Terminal Control Area [TCA])</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$6M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$7.5M</a:t>
                      </a:r>
                    </a:p>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($3M cost to upgrade)</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solidFill>
                      <a:schemeClr val="lt2"/>
                    </a:solidFill>
                  </a:tcPr>
                </a:tc>
              </a:tr>
              <a:tr h="504825">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Land (not a major airport)</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$8.5M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$10.5M</a:t>
                      </a:r>
                    </a:p>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($4M cost to upgrade)</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solidFill>
                      <a:schemeClr val="lt2"/>
                    </a:solidFill>
                  </a:tcPr>
                </a:tc>
              </a:tr>
              <a:tr h="323850">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Sea (buoy-based)</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indent="0" lvl="0" marL="0" rtl="0">
                        <a:lnSpc>
                          <a:spcPct val="120000"/>
                        </a:lnSpc>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solidFill>
                      <a:schemeClr val="lt2"/>
                    </a:solidFill>
                  </a:tcPr>
                </a:tc>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$18M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solidFill>
                      <a:schemeClr val="lt2"/>
                    </a:solidFill>
                  </a:tcPr>
                </a:tc>
              </a:tr>
              <a:tr h="323850">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Air (blimp/balloon)</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c>
                  <a:txBody>
                    <a:bodyPr>
                      <a:noAutofit/>
                    </a:bodyPr>
                    <a:lstStyle/>
                    <a:p>
                      <a:pPr lvl="0" rtl="0">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solidFill>
                      <a:schemeClr val="lt2"/>
                    </a:solidFill>
                  </a:tcPr>
                </a:tc>
                <a:tc>
                  <a:txBody>
                    <a:bodyPr>
                      <a:noAutofit/>
                    </a:bodyPr>
                    <a:lstStyle/>
                    <a:p>
                      <a:pPr lvl="0" rtl="0">
                        <a:spcBef>
                          <a:spcPts val="0"/>
                        </a:spcBef>
                        <a:buNone/>
                      </a:pPr>
                      <a:r>
                        <a:t/>
                      </a:r>
                      <a:endParaRPr sz="1800">
                        <a:solidFill>
                          <a:schemeClr val="dk2"/>
                        </a:solidFill>
                        <a:latin typeface="Proxima Nova"/>
                        <a:ea typeface="Proxima Nova"/>
                        <a:cs typeface="Proxima Nova"/>
                        <a:sym typeface="Proxima Nova"/>
                      </a:endParaRP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solidFill>
                      <a:schemeClr val="lt2"/>
                    </a:solidFill>
                  </a:tcPr>
                </a:tc>
                <a:tc>
                  <a:txBody>
                    <a:bodyPr>
                      <a:noAutofit/>
                    </a:bodyPr>
                    <a:lstStyle/>
                    <a:p>
                      <a:pPr indent="0" lvl="0" marL="0" rtl="0">
                        <a:lnSpc>
                          <a:spcPct val="120000"/>
                        </a:lnSpc>
                        <a:spcBef>
                          <a:spcPts val="0"/>
                        </a:spcBef>
                        <a:buNone/>
                      </a:pPr>
                      <a:r>
                        <a:rPr lang="en" sz="1800">
                          <a:solidFill>
                            <a:schemeClr val="dk2"/>
                          </a:solidFill>
                          <a:latin typeface="Proxima Nova"/>
                          <a:ea typeface="Proxima Nova"/>
                          <a:cs typeface="Proxima Nova"/>
                          <a:sym typeface="Proxima Nova"/>
                        </a:rPr>
                        <a:t>$25.5M</a:t>
                      </a:r>
                    </a:p>
                  </a:txBody>
                  <a:tcPr marT="66675" marB="66675" marR="66675" marL="66675">
                    <a:lnL cap="flat" cmpd="sng" w="9525">
                      <a:solidFill>
                        <a:srgbClr val="000000"/>
                      </a:solidFill>
                      <a:prstDash val="solid"/>
                      <a:round/>
                      <a:headEnd len="med" w="med" type="none"/>
                      <a:tailEnd len="med" w="med" type="none"/>
                    </a:lnL>
                    <a:lnR cap="flat" cmpd="sng" w="9525">
                      <a:solidFill>
                        <a:srgbClr val="000000"/>
                      </a:solidFill>
                      <a:prstDash val="solid"/>
                      <a:round/>
                      <a:headEnd len="med" w="med" type="none"/>
                      <a:tailEnd len="med" w="med" type="none"/>
                    </a:lnR>
                    <a:lnT cap="flat" cmpd="sng" w="9525">
                      <a:solidFill>
                        <a:srgbClr val="000000"/>
                      </a:solidFill>
                      <a:prstDash val="solid"/>
                      <a:round/>
                      <a:headEnd len="med" w="med" type="none"/>
                      <a:tailEnd len="med" w="med" type="none"/>
                    </a:lnT>
                    <a:lnB cap="flat" cmpd="sng" w="9525">
                      <a:solidFill>
                        <a:srgbClr val="000000"/>
                      </a:solidFill>
                      <a:prstDash val="solid"/>
                      <a:round/>
                      <a:headEnd len="med" w="med" type="none"/>
                      <a:tailEnd len="med" w="med"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x="0" y="0"/>
          <a:ext cx="0" cy="0"/>
          <a:chOff x="0" y="0"/>
          <a:chExt cx="0" cy="0"/>
        </a:xfrm>
      </p:grpSpPr>
      <p:sp>
        <p:nvSpPr>
          <p:cNvPr id="88" name="Shape 88"/>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How do we measure good coverage?</a:t>
            </a:r>
          </a:p>
        </p:txBody>
      </p:sp>
      <p:sp>
        <p:nvSpPr>
          <p:cNvPr id="89" name="Shape 89"/>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2400"/>
              <a:t>Or in other words, how will you know that your solution is better than the original? How much better?</a:t>
            </a:r>
          </a:p>
          <a:p>
            <a:pPr lvl="0">
              <a:spcBef>
                <a:spcPts val="0"/>
              </a:spcBef>
              <a:buNone/>
            </a:pPr>
            <a:r>
              <a:t/>
            </a:r>
            <a:endParaRPr sz="2400"/>
          </a:p>
          <a:p>
            <a:pPr lvl="0">
              <a:spcBef>
                <a:spcPts val="0"/>
              </a:spcBef>
              <a:buNone/>
            </a:pPr>
            <a:r>
              <a:rPr lang="en" sz="2400"/>
              <a:t>Quick write - 2 minutes to keep those pencils moving!</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x="0" y="0"/>
          <a:ext cx="0" cy="0"/>
          <a:chOff x="0" y="0"/>
          <a:chExt cx="0" cy="0"/>
        </a:xfrm>
      </p:grpSpPr>
      <p:sp>
        <p:nvSpPr>
          <p:cNvPr id="94" name="Shape 94"/>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Mapping existing surveillance system</a:t>
            </a:r>
          </a:p>
        </p:txBody>
      </p:sp>
      <p:sp>
        <p:nvSpPr>
          <p:cNvPr id="95" name="Shape 95"/>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rPr lang="en" sz="2400"/>
              <a:t>Your team needs to make key decisions:</a:t>
            </a:r>
          </a:p>
          <a:p>
            <a:pPr indent="-381000" lvl="0" marL="457200" rtl="0">
              <a:spcBef>
                <a:spcPts val="0"/>
              </a:spcBef>
              <a:buSzPct val="100000"/>
              <a:buAutoNum type="arabicPeriod"/>
            </a:pPr>
            <a:r>
              <a:rPr lang="en" sz="2400"/>
              <a:t>What units do you want to use for your grid? The range of our surveillance towers is in nautical miles, but the reference marker on the map is in miles or kilometers.</a:t>
            </a:r>
          </a:p>
          <a:p>
            <a:pPr indent="-381000" lvl="0" marL="457200" rtl="0">
              <a:spcBef>
                <a:spcPts val="0"/>
              </a:spcBef>
              <a:buSzPct val="100000"/>
              <a:buAutoNum type="arabicPeriod"/>
            </a:pPr>
            <a:r>
              <a:rPr lang="en" sz="2400"/>
              <a:t>Where do you want to place your axes?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t/>
            </a:r>
            <a:endParaRPr/>
          </a:p>
        </p:txBody>
      </p:sp>
      <p:sp>
        <p:nvSpPr>
          <p:cNvPr id="101" name="Shape 101"/>
          <p:cNvSpPr txBox="1"/>
          <p:nvPr>
            <p:ph idx="1" type="body"/>
          </p:nvPr>
        </p:nvSpPr>
        <p:spPr>
          <a:xfrm>
            <a:off x="311700" y="1536633"/>
            <a:ext cx="8520600" cy="4555200"/>
          </a:xfrm>
          <a:prstGeom prst="rect">
            <a:avLst/>
          </a:prstGeom>
        </p:spPr>
        <p:txBody>
          <a:bodyPr anchorCtr="0" anchor="t" bIns="91425" lIns="91425" rIns="91425" tIns="91425">
            <a:noAutofit/>
          </a:bodyPr>
          <a:lstStyle/>
          <a:p>
            <a:pPr lvl="0">
              <a:spcBef>
                <a:spcPts val="0"/>
              </a:spcBef>
              <a:buNone/>
            </a:pPr>
            <a:r>
              <a:t/>
            </a:r>
            <a:endParaRPr b="1" sz="4800"/>
          </a:p>
          <a:p>
            <a:pPr lvl="0">
              <a:spcBef>
                <a:spcPts val="0"/>
              </a:spcBef>
              <a:buNone/>
            </a:pPr>
            <a:r>
              <a:rPr b="1" lang="en" sz="4800"/>
              <a:t>How long is a Nautical Mile?</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311700" y="593366"/>
            <a:ext cx="8520600" cy="763500"/>
          </a:xfrm>
          <a:prstGeom prst="rect">
            <a:avLst/>
          </a:prstGeom>
        </p:spPr>
        <p:txBody>
          <a:bodyPr anchorCtr="0" anchor="t" bIns="91425" lIns="91425" rIns="91425" tIns="91425">
            <a:noAutofit/>
          </a:bodyPr>
          <a:lstStyle/>
          <a:p>
            <a:pPr lvl="0">
              <a:spcBef>
                <a:spcPts val="0"/>
              </a:spcBef>
              <a:buNone/>
            </a:pPr>
            <a:r>
              <a:rPr lang="en"/>
              <a:t>Latitude and Longitude</a:t>
            </a:r>
          </a:p>
        </p:txBody>
      </p:sp>
      <p:sp>
        <p:nvSpPr>
          <p:cNvPr id="107" name="Shape 107"/>
          <p:cNvSpPr txBox="1"/>
          <p:nvPr>
            <p:ph idx="1" type="body"/>
          </p:nvPr>
        </p:nvSpPr>
        <p:spPr>
          <a:xfrm>
            <a:off x="311700" y="1536633"/>
            <a:ext cx="3999900" cy="4555200"/>
          </a:xfrm>
          <a:prstGeom prst="rect">
            <a:avLst/>
          </a:prstGeom>
        </p:spPr>
        <p:txBody>
          <a:bodyPr anchorCtr="0" anchor="t" bIns="91425" lIns="91425" rIns="91425" tIns="91425">
            <a:noAutofit/>
          </a:bodyPr>
          <a:lstStyle/>
          <a:p>
            <a:pPr lvl="0">
              <a:spcBef>
                <a:spcPts val="0"/>
              </a:spcBef>
              <a:buNone/>
            </a:pPr>
            <a:r>
              <a:t/>
            </a:r>
            <a:endParaRPr/>
          </a:p>
        </p:txBody>
      </p:sp>
      <p:sp>
        <p:nvSpPr>
          <p:cNvPr id="108" name="Shape 108"/>
          <p:cNvSpPr txBox="1"/>
          <p:nvPr>
            <p:ph idx="2" type="body"/>
          </p:nvPr>
        </p:nvSpPr>
        <p:spPr>
          <a:xfrm>
            <a:off x="4832400" y="1536633"/>
            <a:ext cx="3999900" cy="4555200"/>
          </a:xfrm>
          <a:prstGeom prst="rect">
            <a:avLst/>
          </a:prstGeom>
        </p:spPr>
        <p:txBody>
          <a:bodyPr anchorCtr="0" anchor="t" bIns="91425" lIns="91425" rIns="91425" tIns="91425">
            <a:noAutofit/>
          </a:bodyPr>
          <a:lstStyle/>
          <a:p>
            <a:pPr lvl="0">
              <a:spcBef>
                <a:spcPts val="0"/>
              </a:spcBef>
              <a:buNone/>
            </a:pPr>
            <a:r>
              <a:t/>
            </a:r>
            <a:endParaRPr/>
          </a:p>
        </p:txBody>
      </p:sp>
      <p:pic>
        <p:nvPicPr>
          <p:cNvPr id="109" name="Shape 109"/>
          <p:cNvPicPr preferRelativeResize="0"/>
          <p:nvPr/>
        </p:nvPicPr>
        <p:blipFill>
          <a:blip r:embed="rId3">
            <a:alphaModFix/>
          </a:blip>
          <a:stretch>
            <a:fillRect/>
          </a:stretch>
        </p:blipFill>
        <p:spPr>
          <a:xfrm>
            <a:off x="1016000" y="1617125"/>
            <a:ext cx="7112000" cy="4394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