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65" r:id="rId4"/>
    <p:sldId id="272" r:id="rId5"/>
    <p:sldId id="258" r:id="rId6"/>
    <p:sldId id="259" r:id="rId7"/>
    <p:sldId id="260" r:id="rId8"/>
    <p:sldId id="261" r:id="rId9"/>
    <p:sldId id="263" r:id="rId10"/>
    <p:sldId id="262" r:id="rId11"/>
    <p:sldId id="269" r:id="rId12"/>
    <p:sldId id="270" r:id="rId13"/>
    <p:sldId id="271" r:id="rId14"/>
    <p:sldId id="267" r:id="rId15"/>
    <p:sldId id="266" r:id="rId16"/>
    <p:sldId id="268" r:id="rId17"/>
    <p:sldId id="26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4338" autoAdjust="0"/>
  </p:normalViewPr>
  <p:slideViewPr>
    <p:cSldViewPr snapToGrid="0">
      <p:cViewPr varScale="1">
        <p:scale>
          <a:sx n="66" d="100"/>
          <a:sy n="66" d="100"/>
        </p:scale>
        <p:origin x="766" y="3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19"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Radar Technology Overview</a:t>
            </a: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Pre-Calculus</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BB1412-4863-4B1B-BD33-DE36514D8F58}" type="slidenum">
              <a:rPr lang="en-US" smtClean="0"/>
              <a:t>‹#›</a:t>
            </a:fld>
            <a:endParaRPr lang="en-US"/>
          </a:p>
        </p:txBody>
      </p:sp>
    </p:spTree>
    <p:extLst>
      <p:ext uri="{BB962C8B-B14F-4D97-AF65-F5344CB8AC3E}">
        <p14:creationId xmlns:p14="http://schemas.microsoft.com/office/powerpoint/2010/main" val="341861481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US"/>
              <a:t>Radar Technology Overview</a:t>
            </a: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Pre-Calculus</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7DF9CD-DA7E-4172-AA54-102240D1F2D0}" type="slidenum">
              <a:rPr lang="en-US" smtClean="0"/>
              <a:t>‹#›</a:t>
            </a:fld>
            <a:endParaRPr lang="en-US"/>
          </a:p>
        </p:txBody>
      </p:sp>
    </p:spTree>
    <p:extLst>
      <p:ext uri="{BB962C8B-B14F-4D97-AF65-F5344CB8AC3E}">
        <p14:creationId xmlns:p14="http://schemas.microsoft.com/office/powerpoint/2010/main" val="3038656868"/>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a:t>
            </a:fld>
            <a:endParaRPr lang="en-US"/>
          </a:p>
        </p:txBody>
      </p:sp>
    </p:spTree>
    <p:extLst>
      <p:ext uri="{BB962C8B-B14F-4D97-AF65-F5344CB8AC3E}">
        <p14:creationId xmlns:p14="http://schemas.microsoft.com/office/powerpoint/2010/main" val="3242933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amount of spread in the radar beam is called the beam width and is typically measured in degrees.  The beam width measured from above is the width in bearing whereas the beam width measured from the side is the width in elevation. Note that the angle of elevation is measured from the horizontal to the center of the radar beam.  If the airplane is anywhere within the radar beam an echo will be generated regardless of the plane being in the center of the beam or near the edge of the beam.  Finally consider that over large distances (tens of kilometers or more) the curvature of the Earth becomes noticeable. This may impact your definitions of altitude or height. </a:t>
            </a:r>
            <a:endParaRPr lang="en-US" dirty="0"/>
          </a:p>
        </p:txBody>
      </p:sp>
      <p:sp>
        <p:nvSpPr>
          <p:cNvPr id="4" name="Slide Number Placeholder 3"/>
          <p:cNvSpPr>
            <a:spLocks noGrp="1"/>
          </p:cNvSpPr>
          <p:nvPr>
            <p:ph type="sldNum" sz="quarter" idx="10"/>
          </p:nvPr>
        </p:nvSpPr>
        <p:spPr/>
        <p:txBody>
          <a:bodyPr/>
          <a:lstStyle/>
          <a:p>
            <a:fld id="{867DF9CD-DA7E-4172-AA54-102240D1F2D0}" type="slidenum">
              <a:rPr lang="en-US" smtClean="0"/>
              <a:t>10</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22939551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11</a:t>
            </a:fld>
            <a:endParaRPr lang="en-US"/>
          </a:p>
        </p:txBody>
      </p:sp>
    </p:spTree>
    <p:extLst>
      <p:ext uri="{BB962C8B-B14F-4D97-AF65-F5344CB8AC3E}">
        <p14:creationId xmlns:p14="http://schemas.microsoft.com/office/powerpoint/2010/main" val="2504997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different aspects to implementing</a:t>
            </a:r>
            <a:r>
              <a:rPr lang="en-US" baseline="0" dirty="0"/>
              <a:t> radar. Your job will be to select one or two sub-problems and solve them. Taken together your team will solve several problems in total and describe them. For example, you may choose to determine the equations to determine uncertainty in altitude of the target whereas your teammate may choose to determine how far away from the airport the plane is. These are separate but related aspects of characterizing the radar system. </a:t>
            </a:r>
          </a:p>
          <a:p>
            <a:endParaRPr lang="en-US" baseline="0" dirty="0"/>
          </a:p>
          <a:p>
            <a:r>
              <a:rPr lang="en-US" baseline="0" dirty="0"/>
              <a:t>You may want to coordinate with your teammates so that together you solve several related problems and more fully characterize one major aspect of radar.</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12</a:t>
            </a:fld>
            <a:endParaRPr lang="en-US"/>
          </a:p>
        </p:txBody>
      </p:sp>
    </p:spTree>
    <p:extLst>
      <p:ext uri="{BB962C8B-B14F-4D97-AF65-F5344CB8AC3E}">
        <p14:creationId xmlns:p14="http://schemas.microsoft.com/office/powerpoint/2010/main" val="3963036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have to carefully define the problem you are trying to solve. A poorly defined problem may not have enough information to allow</a:t>
            </a:r>
            <a:r>
              <a:rPr lang="en-US" baseline="0" dirty="0"/>
              <a:t> a solution, or may have unclear wording. The more complicated the problem the more important it is to provide a labeled diagram to help others understand the scenario. </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13</a:t>
            </a:fld>
            <a:endParaRPr lang="en-US"/>
          </a:p>
        </p:txBody>
      </p:sp>
    </p:spTree>
    <p:extLst>
      <p:ext uri="{BB962C8B-B14F-4D97-AF65-F5344CB8AC3E}">
        <p14:creationId xmlns:p14="http://schemas.microsoft.com/office/powerpoint/2010/main" val="30307577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14</a:t>
            </a:fld>
            <a:endParaRPr lang="en-US"/>
          </a:p>
        </p:txBody>
      </p:sp>
    </p:spTree>
    <p:extLst>
      <p:ext uri="{BB962C8B-B14F-4D97-AF65-F5344CB8AC3E}">
        <p14:creationId xmlns:p14="http://schemas.microsoft.com/office/powerpoint/2010/main" val="1227167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you move forward in mathematics,</a:t>
            </a:r>
            <a:r>
              <a:rPr lang="en-US" baseline="0" dirty="0"/>
              <a:t> you will encounter more complex notation and Greek letters/variables will become more common.</a:t>
            </a:r>
          </a:p>
          <a:p>
            <a:endParaRPr lang="en-US" baseline="0" dirty="0"/>
          </a:p>
          <a:p>
            <a:r>
              <a:rPr lang="en-US" baseline="0" dirty="0"/>
              <a:t>There are two different ways to measure the vertical position of an airplane, height above ground and </a:t>
            </a:r>
            <a:r>
              <a:rPr lang="en-US" baseline="0" dirty="0" err="1"/>
              <a:t>alititude</a:t>
            </a:r>
            <a:r>
              <a:rPr lang="en-US" baseline="0" dirty="0"/>
              <a:t> above sea-level. </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15</a:t>
            </a:fld>
            <a:endParaRPr lang="en-US"/>
          </a:p>
        </p:txBody>
      </p:sp>
    </p:spTree>
    <p:extLst>
      <p:ext uri="{BB962C8B-B14F-4D97-AF65-F5344CB8AC3E}">
        <p14:creationId xmlns:p14="http://schemas.microsoft.com/office/powerpoint/2010/main" val="4085411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small distances,</a:t>
            </a:r>
            <a:r>
              <a:rPr lang="en-US" baseline="0" dirty="0"/>
              <a:t> assuming the earth is flat is acceptable. However, radar can operate over hundreds of kilometers, so the curvature of the Earth may be significant. You can determine the significance by solving the problem assuming both a flat Earth and a curved surface. Often times, solving the flat case is simpler and can help you figure out how to solve the curved scenario.</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16</a:t>
            </a:fld>
            <a:endParaRPr lang="en-US"/>
          </a:p>
        </p:txBody>
      </p:sp>
    </p:spTree>
    <p:extLst>
      <p:ext uri="{BB962C8B-B14F-4D97-AF65-F5344CB8AC3E}">
        <p14:creationId xmlns:p14="http://schemas.microsoft.com/office/powerpoint/2010/main" val="17227353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17</a:t>
            </a:fld>
            <a:endParaRPr lang="en-US"/>
          </a:p>
        </p:txBody>
      </p:sp>
    </p:spTree>
    <p:extLst>
      <p:ext uri="{BB962C8B-B14F-4D97-AF65-F5344CB8AC3E}">
        <p14:creationId xmlns:p14="http://schemas.microsoft.com/office/powerpoint/2010/main" val="1821589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student responses</a:t>
            </a:r>
            <a:r>
              <a:rPr lang="en-US" baseline="0" dirty="0"/>
              <a:t> and ask how realistic this model is. Can we use this simple model to actually implement a radar system?</a:t>
            </a:r>
          </a:p>
          <a:p>
            <a:endParaRPr lang="en-US" baseline="0" dirty="0"/>
          </a:p>
          <a:p>
            <a:r>
              <a:rPr lang="en-US" baseline="0" dirty="0"/>
              <a:t>Ask them what real-world complexities are not represented in this explanation.  See the project outline for a sample list. As the students to brainstorm, write their ideas on the board and have them write them also in their notes.</a:t>
            </a:r>
          </a:p>
          <a:p>
            <a:r>
              <a:rPr lang="en-US" baseline="0" dirty="0"/>
              <a:t>Alternatively have students brainstorm at their desks with their teammates.</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867DF9CD-DA7E-4172-AA54-102240D1F2D0}" type="slidenum">
              <a:rPr lang="en-US" smtClean="0"/>
              <a:t>2</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2401163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a:t>
            </a:r>
            <a:r>
              <a:rPr lang="en-US" baseline="0" dirty="0"/>
              <a:t> radar sends a ping and waits for the echo. Secondary radar refers to a device on the aircraft called a transponder. The transponder on the airplane listens for the primary radar ping. When it detects the ping it responds with a packet of data that includes the aircrafts identification, altitude, location, bearing, velocity, etc.  What we call the radar system has a second receiver that is </a:t>
            </a:r>
            <a:r>
              <a:rPr lang="en-US" baseline="0"/>
              <a:t>listening for the </a:t>
            </a:r>
            <a:r>
              <a:rPr lang="en-US" baseline="0" dirty="0"/>
              <a:t>telemetry data from the aircraft’s transponder.</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3</a:t>
            </a:fld>
            <a:endParaRPr lang="en-US"/>
          </a:p>
        </p:txBody>
      </p:sp>
    </p:spTree>
    <p:extLst>
      <p:ext uri="{BB962C8B-B14F-4D97-AF65-F5344CB8AC3E}">
        <p14:creationId xmlns:p14="http://schemas.microsoft.com/office/powerpoint/2010/main" val="1172598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global air traffic control system has one important limitation – it assumes that planes want to be found and tracked. The transponder and secondary radar system are used to track most of the critical and precise flight data. </a:t>
            </a:r>
          </a:p>
          <a:p>
            <a:endParaRPr lang="en-US" baseline="0" dirty="0"/>
          </a:p>
          <a:p>
            <a:r>
              <a:rPr lang="en-US" dirty="0"/>
              <a:t>In the MH370 incident</a:t>
            </a:r>
            <a:r>
              <a:rPr lang="en-US" baseline="0" dirty="0"/>
              <a:t> both transponders were either turned off or failed.  Military planes can turn their transponders off.  The question is how good is the commercial radar system in the absence of secondary radar? That’s what we will investigate in this project. </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4</a:t>
            </a:fld>
            <a:endParaRPr lang="en-US"/>
          </a:p>
        </p:txBody>
      </p:sp>
    </p:spTree>
    <p:extLst>
      <p:ext uri="{BB962C8B-B14F-4D97-AF65-F5344CB8AC3E}">
        <p14:creationId xmlns:p14="http://schemas.microsoft.com/office/powerpoint/2010/main" val="3031678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a:t>The</a:t>
            </a:r>
            <a:r>
              <a:rPr lang="en-US" sz="1200" b="0" i="0" baseline="0" dirty="0"/>
              <a:t> voltage of the signals will be proportional to the radar energy being transmitted and received. Not that the echo energy is much lower than the ping energy. This means that you should probably consider transmitter power and receiver sensitivity – what’s the lowest echo energy the receiver can detect? What is the ratio of transmitter power to receiver sensitivity?</a:t>
            </a:r>
            <a:endParaRPr lang="en-US" sz="1200" b="0" i="0" dirty="0"/>
          </a:p>
          <a:p>
            <a:endParaRPr lang="en-US" dirty="0"/>
          </a:p>
        </p:txBody>
      </p:sp>
      <p:sp>
        <p:nvSpPr>
          <p:cNvPr id="4" name="Slide Number Placeholder 3"/>
          <p:cNvSpPr>
            <a:spLocks noGrp="1"/>
          </p:cNvSpPr>
          <p:nvPr>
            <p:ph type="sldNum" sz="quarter" idx="10"/>
          </p:nvPr>
        </p:nvSpPr>
        <p:spPr/>
        <p:txBody>
          <a:bodyPr/>
          <a:lstStyle/>
          <a:p>
            <a:fld id="{867DF9CD-DA7E-4172-AA54-102240D1F2D0}" type="slidenum">
              <a:rPr lang="en-US" smtClean="0"/>
              <a:t>5</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4446758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 issue here is that the system can’t “listen” for the echo</a:t>
            </a:r>
            <a:r>
              <a:rPr lang="en-US" baseline="0" dirty="0"/>
              <a:t> when it is transmitting and also when the switch is switching between the devices. </a:t>
            </a:r>
          </a:p>
        </p:txBody>
      </p:sp>
      <p:sp>
        <p:nvSpPr>
          <p:cNvPr id="4" name="Slide Number Placeholder 3"/>
          <p:cNvSpPr>
            <a:spLocks noGrp="1"/>
          </p:cNvSpPr>
          <p:nvPr>
            <p:ph type="sldNum" sz="quarter" idx="10"/>
          </p:nvPr>
        </p:nvSpPr>
        <p:spPr/>
        <p:txBody>
          <a:bodyPr/>
          <a:lstStyle/>
          <a:p>
            <a:fld id="{867DF9CD-DA7E-4172-AA54-102240D1F2D0}" type="slidenum">
              <a:rPr lang="en-US" smtClean="0"/>
              <a:t>6</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4288163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a:t>During</a:t>
            </a:r>
            <a:r>
              <a:rPr lang="en-US" sz="1200" b="0" i="0" baseline="0" dirty="0"/>
              <a:t> the switching time the radar station is blind – it cannot detect anything that is within that switching time of the ping.</a:t>
            </a:r>
            <a:endParaRPr lang="en-US" sz="1200" b="0" i="0" dirty="0"/>
          </a:p>
          <a:p>
            <a:endParaRPr lang="en-US" dirty="0"/>
          </a:p>
        </p:txBody>
      </p:sp>
      <p:sp>
        <p:nvSpPr>
          <p:cNvPr id="4" name="Slide Number Placeholder 3"/>
          <p:cNvSpPr>
            <a:spLocks noGrp="1"/>
          </p:cNvSpPr>
          <p:nvPr>
            <p:ph type="sldNum" sz="quarter" idx="10"/>
          </p:nvPr>
        </p:nvSpPr>
        <p:spPr/>
        <p:txBody>
          <a:bodyPr/>
          <a:lstStyle/>
          <a:p>
            <a:fld id="{867DF9CD-DA7E-4172-AA54-102240D1F2D0}" type="slidenum">
              <a:rPr lang="en-US" smtClean="0"/>
              <a:t>7</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34261426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the switching</a:t>
            </a:r>
            <a:r>
              <a:rPr lang="en-US" baseline="0" dirty="0"/>
              <a:t> time applies both before and after the ping. </a:t>
            </a:r>
          </a:p>
          <a:p>
            <a:r>
              <a:rPr lang="en-US" dirty="0"/>
              <a:t>What</a:t>
            </a:r>
            <a:r>
              <a:rPr lang="en-US" baseline="0" dirty="0"/>
              <a:t> is the impact of the total time between pings becoming smaller or larger? </a:t>
            </a:r>
          </a:p>
          <a:p>
            <a:r>
              <a:rPr lang="en-US" baseline="0" dirty="0"/>
              <a:t>Note that the echo pulse may or may not be associated with the immediately preceding ping. What impact does that have on the computed range to the airplane?</a:t>
            </a:r>
            <a:endParaRPr lang="en-US" dirty="0"/>
          </a:p>
        </p:txBody>
      </p:sp>
      <p:sp>
        <p:nvSpPr>
          <p:cNvPr id="4" name="Slide Number Placeholder 3"/>
          <p:cNvSpPr>
            <a:spLocks noGrp="1"/>
          </p:cNvSpPr>
          <p:nvPr>
            <p:ph type="sldNum" sz="quarter" idx="10"/>
          </p:nvPr>
        </p:nvSpPr>
        <p:spPr/>
        <p:txBody>
          <a:bodyPr/>
          <a:lstStyle/>
          <a:p>
            <a:fld id="{867DF9CD-DA7E-4172-AA54-102240D1F2D0}" type="slidenum">
              <a:rPr lang="en-US" smtClean="0"/>
              <a:t>8</a:t>
            </a:fld>
            <a:endParaRPr lang="en-US"/>
          </a:p>
        </p:txBody>
      </p:sp>
      <p:sp>
        <p:nvSpPr>
          <p:cNvPr id="5" name="Footer Placeholder 4"/>
          <p:cNvSpPr>
            <a:spLocks noGrp="1"/>
          </p:cNvSpPr>
          <p:nvPr>
            <p:ph type="ftr" sz="quarter" idx="11"/>
          </p:nvPr>
        </p:nvSpPr>
        <p:spPr/>
        <p:txBody>
          <a:bodyPr/>
          <a:lstStyle/>
          <a:p>
            <a:r>
              <a:rPr lang="en-US"/>
              <a:t>Pre-Calculus</a:t>
            </a:r>
          </a:p>
        </p:txBody>
      </p:sp>
      <p:sp>
        <p:nvSpPr>
          <p:cNvPr id="6" name="Header Placeholder 5"/>
          <p:cNvSpPr>
            <a:spLocks noGrp="1"/>
          </p:cNvSpPr>
          <p:nvPr>
            <p:ph type="hdr" sz="quarter" idx="12"/>
          </p:nvPr>
        </p:nvSpPr>
        <p:spPr/>
        <p:txBody>
          <a:bodyPr/>
          <a:lstStyle/>
          <a:p>
            <a:r>
              <a:rPr lang="en-US"/>
              <a:t>Radar Technology Overview</a:t>
            </a:r>
          </a:p>
        </p:txBody>
      </p:sp>
    </p:spTree>
    <p:extLst>
      <p:ext uri="{BB962C8B-B14F-4D97-AF65-F5344CB8AC3E}">
        <p14:creationId xmlns:p14="http://schemas.microsoft.com/office/powerpoint/2010/main" val="2956704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bearing is the direction to the airplane measured clockwise from polar north. (in reality a magnetic correction is applied to magnetic north, but we don’t need to concern ourselves with that).</a:t>
            </a:r>
            <a:endParaRPr lang="en-US" dirty="0"/>
          </a:p>
        </p:txBody>
      </p:sp>
      <p:sp>
        <p:nvSpPr>
          <p:cNvPr id="4" name="Header Placeholder 3"/>
          <p:cNvSpPr>
            <a:spLocks noGrp="1"/>
          </p:cNvSpPr>
          <p:nvPr>
            <p:ph type="hdr" sz="quarter" idx="10"/>
          </p:nvPr>
        </p:nvSpPr>
        <p:spPr/>
        <p:txBody>
          <a:bodyPr/>
          <a:lstStyle/>
          <a:p>
            <a:r>
              <a:rPr lang="en-US"/>
              <a:t>Radar Technology Overview</a:t>
            </a:r>
          </a:p>
        </p:txBody>
      </p:sp>
      <p:sp>
        <p:nvSpPr>
          <p:cNvPr id="5" name="Footer Placeholder 4"/>
          <p:cNvSpPr>
            <a:spLocks noGrp="1"/>
          </p:cNvSpPr>
          <p:nvPr>
            <p:ph type="ftr" sz="quarter" idx="11"/>
          </p:nvPr>
        </p:nvSpPr>
        <p:spPr/>
        <p:txBody>
          <a:bodyPr/>
          <a:lstStyle/>
          <a:p>
            <a:r>
              <a:rPr lang="en-US"/>
              <a:t>Pre-Calculus</a:t>
            </a:r>
          </a:p>
        </p:txBody>
      </p:sp>
      <p:sp>
        <p:nvSpPr>
          <p:cNvPr id="6" name="Slide Number Placeholder 5"/>
          <p:cNvSpPr>
            <a:spLocks noGrp="1"/>
          </p:cNvSpPr>
          <p:nvPr>
            <p:ph type="sldNum" sz="quarter" idx="12"/>
          </p:nvPr>
        </p:nvSpPr>
        <p:spPr/>
        <p:txBody>
          <a:bodyPr/>
          <a:lstStyle/>
          <a:p>
            <a:fld id="{867DF9CD-DA7E-4172-AA54-102240D1F2D0}" type="slidenum">
              <a:rPr lang="en-US" smtClean="0"/>
              <a:t>9</a:t>
            </a:fld>
            <a:endParaRPr lang="en-US"/>
          </a:p>
        </p:txBody>
      </p:sp>
    </p:spTree>
    <p:extLst>
      <p:ext uri="{BB962C8B-B14F-4D97-AF65-F5344CB8AC3E}">
        <p14:creationId xmlns:p14="http://schemas.microsoft.com/office/powerpoint/2010/main" val="1691538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F0BB190-F91D-4A33-925A-3C02BAAC4BF7}" type="datetimeFigureOut">
              <a:rPr lang="en-US" smtClean="0"/>
              <a:t>6/5/2016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10302020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BB190-F91D-4A33-925A-3C02BAAC4BF7}" type="datetimeFigureOut">
              <a:rPr lang="en-US" smtClean="0"/>
              <a:t>6/5/2016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2780545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BB190-F91D-4A33-925A-3C02BAAC4BF7}" type="datetimeFigureOut">
              <a:rPr lang="en-US" smtClean="0"/>
              <a:t>6/5/2016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2805477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F0BB190-F91D-4A33-925A-3C02BAAC4BF7}" type="datetimeFigureOut">
              <a:rPr lang="en-US" smtClean="0"/>
              <a:t>6/5/2016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1416126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0BB190-F91D-4A33-925A-3C02BAAC4BF7}" type="datetimeFigureOut">
              <a:rPr lang="en-US" smtClean="0"/>
              <a:t>6/5/2016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1500494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F0BB190-F91D-4A33-925A-3C02BAAC4BF7}" type="datetimeFigureOut">
              <a:rPr lang="en-US" smtClean="0"/>
              <a:t>6/5/2016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473169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F0BB190-F91D-4A33-925A-3C02BAAC4BF7}" type="datetimeFigureOut">
              <a:rPr lang="en-US" smtClean="0"/>
              <a:t>6/5/2016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945854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F0BB190-F91D-4A33-925A-3C02BAAC4BF7}" type="datetimeFigureOut">
              <a:rPr lang="en-US" smtClean="0"/>
              <a:t>6/5/2016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2968509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0BB190-F91D-4A33-925A-3C02BAAC4BF7}" type="datetimeFigureOut">
              <a:rPr lang="en-US" smtClean="0"/>
              <a:t>6/5/2016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300031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0BB190-F91D-4A33-925A-3C02BAAC4BF7}" type="datetimeFigureOut">
              <a:rPr lang="en-US" smtClean="0"/>
              <a:t>6/5/2016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3633059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F0BB190-F91D-4A33-925A-3C02BAAC4BF7}" type="datetimeFigureOut">
              <a:rPr lang="en-US" smtClean="0"/>
              <a:t>6/5/2016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6B9D39-E524-49DC-BB9F-85716FFB8457}" type="slidenum">
              <a:rPr lang="en-US" smtClean="0"/>
              <a:t>‹#›</a:t>
            </a:fld>
            <a:endParaRPr lang="en-US"/>
          </a:p>
        </p:txBody>
      </p:sp>
    </p:spTree>
    <p:extLst>
      <p:ext uri="{BB962C8B-B14F-4D97-AF65-F5344CB8AC3E}">
        <p14:creationId xmlns:p14="http://schemas.microsoft.com/office/powerpoint/2010/main" val="2599613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0BB190-F91D-4A33-925A-3C02BAAC4BF7}" type="datetimeFigureOut">
              <a:rPr lang="en-US" smtClean="0"/>
              <a:t>6/5/2016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6B9D39-E524-49DC-BB9F-85716FFB8457}" type="slidenum">
              <a:rPr lang="en-US" smtClean="0"/>
              <a:t>‹#›</a:t>
            </a:fld>
            <a:endParaRPr lang="en-US"/>
          </a:p>
        </p:txBody>
      </p:sp>
    </p:spTree>
    <p:extLst>
      <p:ext uri="{BB962C8B-B14F-4D97-AF65-F5344CB8AC3E}">
        <p14:creationId xmlns:p14="http://schemas.microsoft.com/office/powerpoint/2010/main" val="39647621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gif"/><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2.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0.png"/><Relationship Id="rId7" Type="http://schemas.openxmlformats.org/officeDocument/2006/relationships/image" Target="../media/image110.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0.png"/><Relationship Id="rId4" Type="http://schemas.openxmlformats.org/officeDocument/2006/relationships/image" Target="../media/image2.png"/><Relationship Id="rId9" Type="http://schemas.openxmlformats.org/officeDocument/2006/relationships/image" Target="../media/image130.png"/></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21.png"/><Relationship Id="rId3" Type="http://schemas.openxmlformats.org/officeDocument/2006/relationships/image" Target="../media/image6.gif"/><Relationship Id="rId7" Type="http://schemas.openxmlformats.org/officeDocument/2006/relationships/image" Target="../media/image17.png"/><Relationship Id="rId12"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9.png"/><Relationship Id="rId5" Type="http://schemas.openxmlformats.org/officeDocument/2006/relationships/image" Target="../media/image15.png"/><Relationship Id="rId10" Type="http://schemas.openxmlformats.org/officeDocument/2006/relationships/image" Target="../media/image18.png"/><Relationship Id="rId4" Type="http://schemas.openxmlformats.org/officeDocument/2006/relationships/image" Target="../media/image14.png"/><Relationship Id="rId9"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Overview of Radar Technology</a:t>
            </a: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9387267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radar beam is narrow and will spread out as it leaves the dish.</a:t>
            </a:r>
          </a:p>
        </p:txBody>
      </p:sp>
      <p:grpSp>
        <p:nvGrpSpPr>
          <p:cNvPr id="30" name="Group 29"/>
          <p:cNvGrpSpPr/>
          <p:nvPr/>
        </p:nvGrpSpPr>
        <p:grpSpPr>
          <a:xfrm>
            <a:off x="694715" y="2020219"/>
            <a:ext cx="4096960" cy="6622820"/>
            <a:chOff x="694715" y="2020219"/>
            <a:chExt cx="4096960" cy="6622820"/>
          </a:xfrm>
        </p:grpSpPr>
        <p:pic>
          <p:nvPicPr>
            <p:cNvPr id="1026"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2335872" y="5622145"/>
              <a:ext cx="814648" cy="496021"/>
              <a:chOff x="5320146" y="4558116"/>
              <a:chExt cx="814648" cy="496021"/>
            </a:xfrm>
          </p:grpSpPr>
          <p:sp>
            <p:nvSpPr>
              <p:cNvPr id="3" name="Pie 2"/>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4" name="Isosceles Triangle 3"/>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4" name="Group 13"/>
            <p:cNvGrpSpPr/>
            <p:nvPr/>
          </p:nvGrpSpPr>
          <p:grpSpPr>
            <a:xfrm>
              <a:off x="694715" y="2825059"/>
              <a:ext cx="4096960" cy="5817980"/>
              <a:chOff x="694715" y="2825059"/>
              <a:chExt cx="4096960" cy="5817980"/>
            </a:xfrm>
          </p:grpSpPr>
          <p:sp>
            <p:nvSpPr>
              <p:cNvPr id="5" name="Pie 4"/>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Arc 7"/>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p:cNvSpPr txBox="1"/>
              <p:nvPr/>
            </p:nvSpPr>
            <p:spPr>
              <a:xfrm>
                <a:off x="2477189" y="3353402"/>
                <a:ext cx="1346662" cy="769441"/>
              </a:xfrm>
              <a:prstGeom prst="rect">
                <a:avLst/>
              </a:prstGeom>
              <a:noFill/>
            </p:spPr>
            <p:txBody>
              <a:bodyPr wrap="square" rtlCol="0">
                <a:spAutoFit/>
              </a:bodyPr>
              <a:lstStyle/>
              <a:p>
                <a:r>
                  <a:rPr lang="en-US" sz="4400" dirty="0">
                    <a:solidFill>
                      <a:srgbClr val="FF0000"/>
                    </a:solidFill>
                  </a:rPr>
                  <a:t>1</a:t>
                </a:r>
                <a:r>
                  <a:rPr lang="en-US" sz="4400" baseline="40000" dirty="0">
                    <a:solidFill>
                      <a:srgbClr val="FF0000"/>
                    </a:solidFill>
                  </a:rPr>
                  <a:t>o</a:t>
                </a:r>
              </a:p>
            </p:txBody>
          </p:sp>
        </p:grpSp>
      </p:grpSp>
      <p:sp>
        <p:nvSpPr>
          <p:cNvPr id="31" name="TextBox 30"/>
          <p:cNvSpPr txBox="1"/>
          <p:nvPr/>
        </p:nvSpPr>
        <p:spPr>
          <a:xfrm>
            <a:off x="624575" y="3887589"/>
            <a:ext cx="1611018" cy="954107"/>
          </a:xfrm>
          <a:prstGeom prst="rect">
            <a:avLst/>
          </a:prstGeom>
          <a:noFill/>
        </p:spPr>
        <p:txBody>
          <a:bodyPr wrap="none" rtlCol="0">
            <a:spAutoFit/>
          </a:bodyPr>
          <a:lstStyle/>
          <a:p>
            <a:pPr algn="ctr"/>
            <a:r>
              <a:rPr lang="en-US" sz="2800" dirty="0"/>
              <a:t>Overhead</a:t>
            </a:r>
          </a:p>
          <a:p>
            <a:pPr algn="ctr"/>
            <a:r>
              <a:rPr lang="en-US" sz="2800" dirty="0"/>
              <a:t>View</a:t>
            </a:r>
          </a:p>
        </p:txBody>
      </p:sp>
      <p:grpSp>
        <p:nvGrpSpPr>
          <p:cNvPr id="15" name="Group 14"/>
          <p:cNvGrpSpPr/>
          <p:nvPr/>
        </p:nvGrpSpPr>
        <p:grpSpPr>
          <a:xfrm>
            <a:off x="1520946" y="1573622"/>
            <a:ext cx="10206497" cy="5852268"/>
            <a:chOff x="1520946" y="1573622"/>
            <a:chExt cx="10206497" cy="5852268"/>
          </a:xfrm>
        </p:grpSpPr>
        <p:grpSp>
          <p:nvGrpSpPr>
            <p:cNvPr id="16" name="Group 15"/>
            <p:cNvGrpSpPr/>
            <p:nvPr/>
          </p:nvGrpSpPr>
          <p:grpSpPr>
            <a:xfrm rot="3299882">
              <a:off x="3225967" y="552480"/>
              <a:ext cx="5168389" cy="8578432"/>
              <a:chOff x="694715" y="2825059"/>
              <a:chExt cx="4096960" cy="5817980"/>
            </a:xfrm>
          </p:grpSpPr>
          <p:sp>
            <p:nvSpPr>
              <p:cNvPr id="17" name="Pie 16"/>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Arc 17"/>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TextBox 18"/>
              <p:cNvSpPr txBox="1"/>
              <p:nvPr/>
            </p:nvSpPr>
            <p:spPr>
              <a:xfrm rot="18300118">
                <a:off x="2611751" y="3269150"/>
                <a:ext cx="1224237" cy="609933"/>
              </a:xfrm>
              <a:prstGeom prst="rect">
                <a:avLst/>
              </a:prstGeom>
              <a:noFill/>
            </p:spPr>
            <p:txBody>
              <a:bodyPr wrap="square" rtlCol="0">
                <a:spAutoFit/>
              </a:bodyPr>
              <a:lstStyle/>
              <a:p>
                <a:r>
                  <a:rPr lang="en-US" sz="4400" dirty="0">
                    <a:solidFill>
                      <a:srgbClr val="FF0000"/>
                    </a:solidFill>
                  </a:rPr>
                  <a:t>4</a:t>
                </a:r>
                <a:r>
                  <a:rPr lang="en-US" sz="4400" baseline="40000" dirty="0">
                    <a:solidFill>
                      <a:srgbClr val="FF0000"/>
                    </a:solidFill>
                  </a:rPr>
                  <a:t>o</a:t>
                </a:r>
              </a:p>
            </p:txBody>
          </p:sp>
        </p:grpSp>
        <p:grpSp>
          <p:nvGrpSpPr>
            <p:cNvPr id="13" name="Group 12"/>
            <p:cNvGrpSpPr/>
            <p:nvPr/>
          </p:nvGrpSpPr>
          <p:grpSpPr>
            <a:xfrm>
              <a:off x="5020887" y="1573622"/>
              <a:ext cx="6706556" cy="4383817"/>
              <a:chOff x="5020887" y="1573622"/>
              <a:chExt cx="6706556" cy="4383817"/>
            </a:xfrm>
          </p:grpSpPr>
          <p:sp>
            <p:nvSpPr>
              <p:cNvPr id="10" name="Rounded Rectangle 9"/>
              <p:cNvSpPr/>
              <p:nvPr/>
            </p:nvSpPr>
            <p:spPr>
              <a:xfrm>
                <a:off x="5020887" y="5602779"/>
                <a:ext cx="6151418" cy="35466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2" name="Picture 2" descr="http://i.imgur.com/dHKZn8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0887" y="4721628"/>
                <a:ext cx="947651" cy="94765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http://www.iconsdb.com/icons/preview/black/airplane-57-xx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9440503" y="1573622"/>
                <a:ext cx="1088357" cy="1088357"/>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p:cNvGrpSpPr/>
              <p:nvPr/>
            </p:nvGrpSpPr>
            <p:grpSpPr>
              <a:xfrm>
                <a:off x="5793271" y="2141410"/>
                <a:ext cx="4560074" cy="2996252"/>
                <a:chOff x="5793271" y="2141410"/>
                <a:chExt cx="4560074" cy="2996252"/>
              </a:xfrm>
            </p:grpSpPr>
            <p:cxnSp>
              <p:nvCxnSpPr>
                <p:cNvPr id="21" name="Straight Connector 20"/>
                <p:cNvCxnSpPr/>
                <p:nvPr/>
              </p:nvCxnSpPr>
              <p:spPr>
                <a:xfrm flipH="1">
                  <a:off x="5793271" y="2141410"/>
                  <a:ext cx="3734781" cy="267801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flipH="1">
                  <a:off x="5854114" y="4721628"/>
                  <a:ext cx="4499231" cy="9144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27" name="Arc 26"/>
                <p:cNvSpPr/>
                <p:nvPr/>
              </p:nvSpPr>
              <p:spPr>
                <a:xfrm>
                  <a:off x="5945283" y="3986218"/>
                  <a:ext cx="1024851" cy="1151444"/>
                </a:xfrm>
                <a:prstGeom prst="arc">
                  <a:avLst>
                    <a:gd name="adj1" fmla="val 18480506"/>
                    <a:gd name="adj2" fmla="val 158796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9" name="TextBox 28"/>
              <p:cNvSpPr txBox="1"/>
              <p:nvPr/>
            </p:nvSpPr>
            <p:spPr>
              <a:xfrm>
                <a:off x="6919555" y="4102351"/>
                <a:ext cx="954107" cy="769441"/>
              </a:xfrm>
              <a:prstGeom prst="rect">
                <a:avLst/>
              </a:prstGeom>
              <a:noFill/>
            </p:spPr>
            <p:txBody>
              <a:bodyPr wrap="none" rtlCol="0">
                <a:spAutoFit/>
              </a:bodyPr>
              <a:lstStyle/>
              <a:p>
                <a:r>
                  <a:rPr lang="en-US" sz="4400" dirty="0"/>
                  <a:t>30</a:t>
                </a:r>
                <a:r>
                  <a:rPr lang="en-US" sz="4400" baseline="45000" dirty="0"/>
                  <a:t>o</a:t>
                </a:r>
              </a:p>
            </p:txBody>
          </p:sp>
          <p:sp>
            <p:nvSpPr>
              <p:cNvPr id="33" name="TextBox 32"/>
              <p:cNvSpPr txBox="1"/>
              <p:nvPr/>
            </p:nvSpPr>
            <p:spPr>
              <a:xfrm>
                <a:off x="10824760" y="4488110"/>
                <a:ext cx="902683" cy="954107"/>
              </a:xfrm>
              <a:prstGeom prst="rect">
                <a:avLst/>
              </a:prstGeom>
              <a:noFill/>
            </p:spPr>
            <p:txBody>
              <a:bodyPr wrap="none" rtlCol="0">
                <a:spAutoFit/>
              </a:bodyPr>
              <a:lstStyle/>
              <a:p>
                <a:pPr algn="ctr"/>
                <a:r>
                  <a:rPr lang="en-US" sz="2800" dirty="0"/>
                  <a:t>Side</a:t>
                </a:r>
              </a:p>
              <a:p>
                <a:pPr algn="ctr"/>
                <a:r>
                  <a:rPr lang="en-US" sz="2800" dirty="0"/>
                  <a:t>View</a:t>
                </a:r>
              </a:p>
            </p:txBody>
          </p:sp>
          <p:sp>
            <p:nvSpPr>
              <p:cNvPr id="7" name="TextBox 6"/>
              <p:cNvSpPr txBox="1"/>
              <p:nvPr/>
            </p:nvSpPr>
            <p:spPr>
              <a:xfrm>
                <a:off x="7100047" y="2312894"/>
                <a:ext cx="1538343" cy="646331"/>
              </a:xfrm>
              <a:prstGeom prst="rect">
                <a:avLst/>
              </a:prstGeom>
              <a:noFill/>
            </p:spPr>
            <p:txBody>
              <a:bodyPr wrap="square" rtlCol="0">
                <a:spAutoFit/>
              </a:bodyPr>
              <a:lstStyle/>
              <a:p>
                <a:r>
                  <a:rPr lang="en-US" dirty="0">
                    <a:solidFill>
                      <a:srgbClr val="FF0000"/>
                    </a:solidFill>
                  </a:rPr>
                  <a:t>Beam Width in Elevation</a:t>
                </a:r>
              </a:p>
            </p:txBody>
          </p:sp>
          <p:sp>
            <p:nvSpPr>
              <p:cNvPr id="11" name="TextBox 10"/>
              <p:cNvSpPr txBox="1"/>
              <p:nvPr/>
            </p:nvSpPr>
            <p:spPr>
              <a:xfrm>
                <a:off x="7810051" y="4281544"/>
                <a:ext cx="1877181" cy="369332"/>
              </a:xfrm>
              <a:prstGeom prst="rect">
                <a:avLst/>
              </a:prstGeom>
              <a:noFill/>
            </p:spPr>
            <p:txBody>
              <a:bodyPr wrap="none" rtlCol="0">
                <a:spAutoFit/>
              </a:bodyPr>
              <a:lstStyle/>
              <a:p>
                <a:r>
                  <a:rPr lang="en-US" dirty="0"/>
                  <a:t>Angle of Elevation</a:t>
                </a:r>
              </a:p>
            </p:txBody>
          </p:sp>
        </p:grpSp>
      </p:grpSp>
      <p:sp>
        <p:nvSpPr>
          <p:cNvPr id="32" name="TextBox 31"/>
          <p:cNvSpPr txBox="1"/>
          <p:nvPr/>
        </p:nvSpPr>
        <p:spPr>
          <a:xfrm>
            <a:off x="2712720" y="4261821"/>
            <a:ext cx="1644127" cy="646331"/>
          </a:xfrm>
          <a:prstGeom prst="rect">
            <a:avLst/>
          </a:prstGeom>
          <a:noFill/>
        </p:spPr>
        <p:txBody>
          <a:bodyPr wrap="square" rtlCol="0">
            <a:spAutoFit/>
          </a:bodyPr>
          <a:lstStyle/>
          <a:p>
            <a:r>
              <a:rPr lang="en-US" dirty="0">
                <a:solidFill>
                  <a:srgbClr val="FF0000"/>
                </a:solidFill>
              </a:rPr>
              <a:t>Beam Width in Bearing</a:t>
            </a:r>
          </a:p>
        </p:txBody>
      </p:sp>
    </p:spTree>
    <p:extLst>
      <p:ext uri="{BB962C8B-B14F-4D97-AF65-F5344CB8AC3E}">
        <p14:creationId xmlns:p14="http://schemas.microsoft.com/office/powerpoint/2010/main" val="1370318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Approaching the Project</a:t>
            </a:r>
          </a:p>
        </p:txBody>
      </p:sp>
      <p:sp>
        <p:nvSpPr>
          <p:cNvPr id="6" name="Subtitle 5"/>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9760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There are many aspects and sub-problems related to how radar works – pick one - you don’t need to solve all of them.</a:t>
            </a:r>
          </a:p>
        </p:txBody>
      </p:sp>
      <p:grpSp>
        <p:nvGrpSpPr>
          <p:cNvPr id="4" name="Group 3"/>
          <p:cNvGrpSpPr/>
          <p:nvPr/>
        </p:nvGrpSpPr>
        <p:grpSpPr>
          <a:xfrm rot="2412245">
            <a:off x="1808760" y="4187174"/>
            <a:ext cx="2778635" cy="1289452"/>
            <a:chOff x="1121434" y="2484408"/>
            <a:chExt cx="8816196" cy="4091255"/>
          </a:xfrm>
        </p:grpSpPr>
        <p:cxnSp>
          <p:nvCxnSpPr>
            <p:cNvPr id="5" name="Straight Connector 4"/>
            <p:cNvCxnSpPr/>
            <p:nvPr/>
          </p:nvCxnSpPr>
          <p:spPr>
            <a:xfrm>
              <a:off x="1397479" y="2484408"/>
              <a:ext cx="0" cy="3243532"/>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Arrow Connector 5"/>
            <p:cNvCxnSpPr/>
            <p:nvPr/>
          </p:nvCxnSpPr>
          <p:spPr>
            <a:xfrm>
              <a:off x="1121434" y="5417389"/>
              <a:ext cx="88161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 name="Freeform 6"/>
            <p:cNvSpPr/>
            <p:nvPr/>
          </p:nvSpPr>
          <p:spPr>
            <a:xfrm>
              <a:off x="1397479" y="3295291"/>
              <a:ext cx="6038491" cy="2122098"/>
            </a:xfrm>
            <a:custGeom>
              <a:avLst/>
              <a:gdLst>
                <a:gd name="connsiteX0" fmla="*/ 0 w 6038491"/>
                <a:gd name="connsiteY0" fmla="*/ 2122098 h 2122098"/>
                <a:gd name="connsiteX1" fmla="*/ 0 w 6038491"/>
                <a:gd name="connsiteY1" fmla="*/ 0 h 2122098"/>
                <a:gd name="connsiteX2" fmla="*/ 293299 w 6038491"/>
                <a:gd name="connsiteY2" fmla="*/ 0 h 2122098"/>
                <a:gd name="connsiteX3" fmla="*/ 293299 w 6038491"/>
                <a:gd name="connsiteY3" fmla="*/ 2122098 h 2122098"/>
                <a:gd name="connsiteX4" fmla="*/ 4986068 w 6038491"/>
                <a:gd name="connsiteY4" fmla="*/ 2122098 h 2122098"/>
                <a:gd name="connsiteX5" fmla="*/ 4986068 w 6038491"/>
                <a:gd name="connsiteY5" fmla="*/ 1880559 h 2122098"/>
                <a:gd name="connsiteX6" fmla="*/ 5158597 w 6038491"/>
                <a:gd name="connsiteY6" fmla="*/ 1880559 h 2122098"/>
                <a:gd name="connsiteX7" fmla="*/ 5158597 w 6038491"/>
                <a:gd name="connsiteY7" fmla="*/ 2122098 h 2122098"/>
                <a:gd name="connsiteX8" fmla="*/ 6021238 w 6038491"/>
                <a:gd name="connsiteY8" fmla="*/ 2122098 h 2122098"/>
                <a:gd name="connsiteX9" fmla="*/ 6038491 w 6038491"/>
                <a:gd name="connsiteY9" fmla="*/ 2122098 h 212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8491" h="2122098">
                  <a:moveTo>
                    <a:pt x="0" y="2122098"/>
                  </a:moveTo>
                  <a:lnTo>
                    <a:pt x="0" y="0"/>
                  </a:lnTo>
                  <a:lnTo>
                    <a:pt x="293299" y="0"/>
                  </a:lnTo>
                  <a:lnTo>
                    <a:pt x="293299" y="2122098"/>
                  </a:lnTo>
                  <a:lnTo>
                    <a:pt x="4986068" y="2122098"/>
                  </a:lnTo>
                  <a:lnTo>
                    <a:pt x="4986068" y="1880559"/>
                  </a:lnTo>
                  <a:lnTo>
                    <a:pt x="5158597" y="1880559"/>
                  </a:lnTo>
                  <a:lnTo>
                    <a:pt x="5158597" y="2122098"/>
                  </a:lnTo>
                  <a:lnTo>
                    <a:pt x="6021238" y="2122098"/>
                  </a:lnTo>
                  <a:lnTo>
                    <a:pt x="6038491" y="2122098"/>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sp>
          <p:nvSpPr>
            <p:cNvPr id="8" name="TextBox 7"/>
            <p:cNvSpPr txBox="1"/>
            <p:nvPr/>
          </p:nvSpPr>
          <p:spPr>
            <a:xfrm>
              <a:off x="7815540" y="5572666"/>
              <a:ext cx="1819319" cy="1002997"/>
            </a:xfrm>
            <a:prstGeom prst="rect">
              <a:avLst/>
            </a:prstGeom>
            <a:noFill/>
          </p:spPr>
          <p:txBody>
            <a:bodyPr wrap="none" rtlCol="0">
              <a:spAutoFit/>
            </a:bodyPr>
            <a:lstStyle/>
            <a:p>
              <a:r>
                <a:rPr lang="en-US" sz="900" dirty="0"/>
                <a:t>Time</a:t>
              </a:r>
            </a:p>
          </p:txBody>
        </p:sp>
        <p:cxnSp>
          <p:nvCxnSpPr>
            <p:cNvPr id="10" name="Straight Connector 9"/>
            <p:cNvCxnSpPr/>
            <p:nvPr/>
          </p:nvCxnSpPr>
          <p:spPr>
            <a:xfrm>
              <a:off x="1690778" y="5417389"/>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 name="Freeform 10"/>
            <p:cNvSpPr/>
            <p:nvPr/>
          </p:nvSpPr>
          <p:spPr>
            <a:xfrm>
              <a:off x="7815532" y="3433313"/>
              <a:ext cx="1639019" cy="1984076"/>
            </a:xfrm>
            <a:custGeom>
              <a:avLst/>
              <a:gdLst>
                <a:gd name="connsiteX0" fmla="*/ 0 w 1639019"/>
                <a:gd name="connsiteY0" fmla="*/ 1984076 h 1984076"/>
                <a:gd name="connsiteX1" fmla="*/ 0 w 1639019"/>
                <a:gd name="connsiteY1" fmla="*/ 0 h 1984076"/>
                <a:gd name="connsiteX2" fmla="*/ 293298 w 1639019"/>
                <a:gd name="connsiteY2" fmla="*/ 0 h 1984076"/>
                <a:gd name="connsiteX3" fmla="*/ 293298 w 1639019"/>
                <a:gd name="connsiteY3" fmla="*/ 1984076 h 1984076"/>
                <a:gd name="connsiteX4" fmla="*/ 1639019 w 1639019"/>
                <a:gd name="connsiteY4" fmla="*/ 1984076 h 19840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9019" h="1984076">
                  <a:moveTo>
                    <a:pt x="0" y="1984076"/>
                  </a:moveTo>
                  <a:lnTo>
                    <a:pt x="0" y="0"/>
                  </a:lnTo>
                  <a:lnTo>
                    <a:pt x="293298" y="0"/>
                  </a:lnTo>
                  <a:lnTo>
                    <a:pt x="293298" y="1984076"/>
                  </a:lnTo>
                  <a:lnTo>
                    <a:pt x="1639019" y="198407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2" name="Straight Connector 11"/>
            <p:cNvCxnSpPr/>
            <p:nvPr/>
          </p:nvCxnSpPr>
          <p:spPr>
            <a:xfrm>
              <a:off x="6941874" y="5433672"/>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127989" y="5422655"/>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1" name="Right Brace 20"/>
            <p:cNvSpPr/>
            <p:nvPr/>
          </p:nvSpPr>
          <p:spPr>
            <a:xfrm rot="16200000">
              <a:off x="1969698" y="4827918"/>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00" dirty="0"/>
            </a:p>
          </p:txBody>
        </p:sp>
        <p:sp>
          <p:nvSpPr>
            <p:cNvPr id="19" name="Right Brace 18"/>
            <p:cNvSpPr/>
            <p:nvPr/>
          </p:nvSpPr>
          <p:spPr>
            <a:xfrm rot="16200000">
              <a:off x="7211389" y="4762418"/>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00" dirty="0"/>
            </a:p>
          </p:txBody>
        </p:sp>
        <p:sp>
          <p:nvSpPr>
            <p:cNvPr id="17" name="Right Brace 16"/>
            <p:cNvSpPr/>
            <p:nvPr/>
          </p:nvSpPr>
          <p:spPr>
            <a:xfrm rot="16200000">
              <a:off x="8403492" y="4750281"/>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600" dirty="0"/>
            </a:p>
          </p:txBody>
        </p:sp>
      </p:grpSp>
      <p:grpSp>
        <p:nvGrpSpPr>
          <p:cNvPr id="23" name="Group 22"/>
          <p:cNvGrpSpPr/>
          <p:nvPr/>
        </p:nvGrpSpPr>
        <p:grpSpPr>
          <a:xfrm>
            <a:off x="3518023" y="2365233"/>
            <a:ext cx="2141199" cy="2283416"/>
            <a:chOff x="5332950" y="462708"/>
            <a:chExt cx="5805104" cy="6190678"/>
          </a:xfrm>
        </p:grpSpPr>
        <p:grpSp>
          <p:nvGrpSpPr>
            <p:cNvPr id="30" name="Group 29"/>
            <p:cNvGrpSpPr/>
            <p:nvPr/>
          </p:nvGrpSpPr>
          <p:grpSpPr>
            <a:xfrm>
              <a:off x="5332950" y="905307"/>
              <a:ext cx="3291850" cy="5748079"/>
              <a:chOff x="694715" y="2020219"/>
              <a:chExt cx="4096960" cy="6622820"/>
            </a:xfrm>
          </p:grpSpPr>
          <p:pic>
            <p:nvPicPr>
              <p:cNvPr id="32"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2335872" y="5622145"/>
                <a:ext cx="814648" cy="496021"/>
                <a:chOff x="5320146" y="4558116"/>
                <a:chExt cx="814648" cy="496021"/>
              </a:xfrm>
            </p:grpSpPr>
            <p:sp>
              <p:nvSpPr>
                <p:cNvPr id="35" name="Pie 34"/>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36" name="Isosceles Triangle 35"/>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34" name="Pie 33"/>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5" name="Group 24"/>
            <p:cNvGrpSpPr/>
            <p:nvPr/>
          </p:nvGrpSpPr>
          <p:grpSpPr>
            <a:xfrm>
              <a:off x="6929610" y="462708"/>
              <a:ext cx="4208444" cy="4428781"/>
              <a:chOff x="6929610" y="462708"/>
              <a:chExt cx="4208444" cy="4428781"/>
            </a:xfrm>
          </p:grpSpPr>
          <p:cxnSp>
            <p:nvCxnSpPr>
              <p:cNvPr id="27" name="Straight Connector 26"/>
              <p:cNvCxnSpPr/>
              <p:nvPr/>
            </p:nvCxnSpPr>
            <p:spPr>
              <a:xfrm>
                <a:off x="6929610" y="462708"/>
                <a:ext cx="55084" cy="4428781"/>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6984695" y="2577947"/>
                <a:ext cx="4153359" cy="2280492"/>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grpSp>
      </p:grpSp>
      <p:grpSp>
        <p:nvGrpSpPr>
          <p:cNvPr id="45" name="Group 44"/>
          <p:cNvGrpSpPr/>
          <p:nvPr/>
        </p:nvGrpSpPr>
        <p:grpSpPr>
          <a:xfrm rot="965751">
            <a:off x="5054278" y="3334328"/>
            <a:ext cx="1882230" cy="2426966"/>
            <a:chOff x="694715" y="2020219"/>
            <a:chExt cx="4096960" cy="6622820"/>
          </a:xfrm>
        </p:grpSpPr>
        <p:pic>
          <p:nvPicPr>
            <p:cNvPr id="46"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46"/>
            <p:cNvGrpSpPr/>
            <p:nvPr/>
          </p:nvGrpSpPr>
          <p:grpSpPr>
            <a:xfrm>
              <a:off x="2335872" y="5622145"/>
              <a:ext cx="814648" cy="496021"/>
              <a:chOff x="5320146" y="4558116"/>
              <a:chExt cx="814648" cy="496021"/>
            </a:xfrm>
          </p:grpSpPr>
          <p:sp>
            <p:nvSpPr>
              <p:cNvPr id="52" name="Pie 51"/>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53" name="Isosceles Triangle 52"/>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48" name="Group 47"/>
            <p:cNvGrpSpPr/>
            <p:nvPr/>
          </p:nvGrpSpPr>
          <p:grpSpPr>
            <a:xfrm>
              <a:off x="694715" y="2825059"/>
              <a:ext cx="4096960" cy="5817980"/>
              <a:chOff x="694715" y="2825059"/>
              <a:chExt cx="4096960" cy="5817980"/>
            </a:xfrm>
          </p:grpSpPr>
          <p:sp>
            <p:nvSpPr>
              <p:cNvPr id="49" name="Pie 48"/>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Arc 49"/>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nvGrpSpPr>
          <p:cNvPr id="55" name="Group 54"/>
          <p:cNvGrpSpPr/>
          <p:nvPr/>
        </p:nvGrpSpPr>
        <p:grpSpPr>
          <a:xfrm rot="1928490">
            <a:off x="6739489" y="2123287"/>
            <a:ext cx="2469164" cy="1497221"/>
            <a:chOff x="1520946" y="1573622"/>
            <a:chExt cx="9651359" cy="5852268"/>
          </a:xfrm>
        </p:grpSpPr>
        <p:grpSp>
          <p:nvGrpSpPr>
            <p:cNvPr id="56" name="Group 55"/>
            <p:cNvGrpSpPr/>
            <p:nvPr/>
          </p:nvGrpSpPr>
          <p:grpSpPr>
            <a:xfrm rot="3299882">
              <a:off x="3225967" y="552480"/>
              <a:ext cx="5168389" cy="8578432"/>
              <a:chOff x="694715" y="2825059"/>
              <a:chExt cx="4096960" cy="5817980"/>
            </a:xfrm>
          </p:grpSpPr>
          <p:sp>
            <p:nvSpPr>
              <p:cNvPr id="69" name="Pie 68"/>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0" name="Arc 69"/>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7" name="Group 56"/>
            <p:cNvGrpSpPr/>
            <p:nvPr/>
          </p:nvGrpSpPr>
          <p:grpSpPr>
            <a:xfrm>
              <a:off x="5020887" y="1573622"/>
              <a:ext cx="6151418" cy="4383817"/>
              <a:chOff x="5020887" y="1573622"/>
              <a:chExt cx="6151418" cy="4383817"/>
            </a:xfrm>
          </p:grpSpPr>
          <p:sp>
            <p:nvSpPr>
              <p:cNvPr id="58" name="Rounded Rectangle 57"/>
              <p:cNvSpPr/>
              <p:nvPr/>
            </p:nvSpPr>
            <p:spPr>
              <a:xfrm>
                <a:off x="5020887" y="5602779"/>
                <a:ext cx="6151418" cy="354660"/>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59" name="Picture 2" descr="http://i.imgur.com/dHKZn8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0887" y="4721628"/>
                <a:ext cx="947651" cy="947651"/>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4" descr="http://www.iconsdb.com/icons/preview/black/airplane-57-xx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9440503" y="1573622"/>
                <a:ext cx="1088357" cy="1088357"/>
              </a:xfrm>
              <a:prstGeom prst="rect">
                <a:avLst/>
              </a:prstGeom>
              <a:noFill/>
              <a:extLst>
                <a:ext uri="{909E8E84-426E-40DD-AFC4-6F175D3DCCD1}">
                  <a14:hiddenFill xmlns:a14="http://schemas.microsoft.com/office/drawing/2010/main">
                    <a:solidFill>
                      <a:srgbClr val="FFFFFF"/>
                    </a:solidFill>
                  </a14:hiddenFill>
                </a:ext>
              </a:extLst>
            </p:spPr>
          </p:pic>
          <p:grpSp>
            <p:nvGrpSpPr>
              <p:cNvPr id="61" name="Group 60"/>
              <p:cNvGrpSpPr/>
              <p:nvPr/>
            </p:nvGrpSpPr>
            <p:grpSpPr>
              <a:xfrm>
                <a:off x="5793271" y="2141410"/>
                <a:ext cx="4560074" cy="2996252"/>
                <a:chOff x="5793271" y="2141410"/>
                <a:chExt cx="4560074" cy="2996252"/>
              </a:xfrm>
            </p:grpSpPr>
            <p:cxnSp>
              <p:nvCxnSpPr>
                <p:cNvPr id="66" name="Straight Connector 65"/>
                <p:cNvCxnSpPr/>
                <p:nvPr/>
              </p:nvCxnSpPr>
              <p:spPr>
                <a:xfrm flipH="1">
                  <a:off x="5793271" y="2141410"/>
                  <a:ext cx="3734781" cy="267801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flipH="1">
                  <a:off x="5854114" y="4721628"/>
                  <a:ext cx="4499231" cy="9144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68" name="Arc 67"/>
                <p:cNvSpPr/>
                <p:nvPr/>
              </p:nvSpPr>
              <p:spPr>
                <a:xfrm>
                  <a:off x="5945283" y="3986218"/>
                  <a:ext cx="1024851" cy="1151444"/>
                </a:xfrm>
                <a:prstGeom prst="arc">
                  <a:avLst>
                    <a:gd name="adj1" fmla="val 18480506"/>
                    <a:gd name="adj2" fmla="val 158796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grpSp>
      <p:grpSp>
        <p:nvGrpSpPr>
          <p:cNvPr id="73" name="Group 72"/>
          <p:cNvGrpSpPr/>
          <p:nvPr/>
        </p:nvGrpSpPr>
        <p:grpSpPr>
          <a:xfrm rot="19270946">
            <a:off x="7700248" y="4082473"/>
            <a:ext cx="3077597" cy="3195946"/>
            <a:chOff x="5133190" y="1904102"/>
            <a:chExt cx="6238017" cy="6477899"/>
          </a:xfrm>
        </p:grpSpPr>
        <p:sp>
          <p:nvSpPr>
            <p:cNvPr id="74" name="Arc 73"/>
            <p:cNvSpPr/>
            <p:nvPr/>
          </p:nvSpPr>
          <p:spPr>
            <a:xfrm>
              <a:off x="5142155" y="3173506"/>
              <a:ext cx="5206701" cy="5206701"/>
            </a:xfrm>
            <a:prstGeom prst="arc">
              <a:avLst>
                <a:gd name="adj1" fmla="val 14367560"/>
                <a:gd name="adj2" fmla="val 0"/>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Arc 74"/>
            <p:cNvSpPr/>
            <p:nvPr/>
          </p:nvSpPr>
          <p:spPr>
            <a:xfrm>
              <a:off x="5133190" y="3175300"/>
              <a:ext cx="5206701" cy="5206701"/>
            </a:xfrm>
            <a:prstGeom prst="arc">
              <a:avLst>
                <a:gd name="adj1" fmla="val 14277195"/>
                <a:gd name="adj2" fmla="val 17327994"/>
              </a:avLst>
            </a:prstGeom>
            <a:ln w="2540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6" name="Group 75"/>
            <p:cNvGrpSpPr/>
            <p:nvPr/>
          </p:nvGrpSpPr>
          <p:grpSpPr>
            <a:xfrm rot="2837525">
              <a:off x="8982638" y="2474257"/>
              <a:ext cx="2861534" cy="1721223"/>
              <a:chOff x="1409252" y="2140772"/>
              <a:chExt cx="2861534" cy="1721223"/>
            </a:xfrm>
          </p:grpSpPr>
          <p:sp>
            <p:nvSpPr>
              <p:cNvPr id="84" name="Rectangle 83"/>
              <p:cNvSpPr/>
              <p:nvPr/>
            </p:nvSpPr>
            <p:spPr>
              <a:xfrm>
                <a:off x="2647800" y="3518936"/>
                <a:ext cx="333488" cy="3334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Connector 84"/>
              <p:cNvCxnSpPr/>
              <p:nvPr/>
            </p:nvCxnSpPr>
            <p:spPr>
              <a:xfrm>
                <a:off x="1409252" y="3861995"/>
                <a:ext cx="286153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2646381" y="2140772"/>
                <a:ext cx="0" cy="1721223"/>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77" name="Arc 76"/>
            <p:cNvSpPr/>
            <p:nvPr/>
          </p:nvSpPr>
          <p:spPr>
            <a:xfrm>
              <a:off x="5195945" y="2970903"/>
              <a:ext cx="5206701" cy="5206701"/>
            </a:xfrm>
            <a:prstGeom prst="arc">
              <a:avLst>
                <a:gd name="adj1" fmla="val 16200437"/>
                <a:gd name="adj2" fmla="val 18909522"/>
              </a:avLst>
            </a:prstGeom>
            <a:ln w="12700">
              <a:solidFill>
                <a:srgbClr val="FF0000"/>
              </a:solidFill>
              <a:headEnd type="triangle" w="lg" len="med"/>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8" name="Group 77"/>
            <p:cNvGrpSpPr/>
            <p:nvPr/>
          </p:nvGrpSpPr>
          <p:grpSpPr>
            <a:xfrm>
              <a:off x="7496186" y="2194562"/>
              <a:ext cx="3875021" cy="3528506"/>
              <a:chOff x="7496186" y="2194562"/>
              <a:chExt cx="3875021" cy="3528506"/>
            </a:xfrm>
          </p:grpSpPr>
          <p:pic>
            <p:nvPicPr>
              <p:cNvPr id="79" name="Picture 2" descr="http://i.imgur.com/dHKZn8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96186" y="2440622"/>
                <a:ext cx="653744" cy="653744"/>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4" descr="http://www.iconsdb.com/icons/preview/black/airplane-57-xxl.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517356" flipH="1">
                <a:off x="10620396" y="2194562"/>
                <a:ext cx="750811" cy="750811"/>
              </a:xfrm>
              <a:prstGeom prst="rect">
                <a:avLst/>
              </a:prstGeom>
              <a:noFill/>
              <a:extLst>
                <a:ext uri="{909E8E84-426E-40DD-AFC4-6F175D3DCCD1}">
                  <a14:hiddenFill xmlns:a14="http://schemas.microsoft.com/office/drawing/2010/main">
                    <a:solidFill>
                      <a:srgbClr val="FFFFFF"/>
                    </a:solidFill>
                  </a14:hiddenFill>
                </a:ext>
              </a:extLst>
            </p:spPr>
          </p:pic>
          <p:cxnSp>
            <p:nvCxnSpPr>
              <p:cNvPr id="81" name="Straight Arrow Connector 80"/>
              <p:cNvCxnSpPr/>
              <p:nvPr/>
            </p:nvCxnSpPr>
            <p:spPr>
              <a:xfrm flipH="1">
                <a:off x="7530355" y="5142544"/>
                <a:ext cx="2889916" cy="580524"/>
              </a:xfrm>
              <a:prstGeom prst="straightConnector1">
                <a:avLst/>
              </a:prstGeom>
              <a:ln>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grpSp>
      </p:grpSp>
      <p:grpSp>
        <p:nvGrpSpPr>
          <p:cNvPr id="99" name="Group 98"/>
          <p:cNvGrpSpPr/>
          <p:nvPr/>
        </p:nvGrpSpPr>
        <p:grpSpPr>
          <a:xfrm rot="21375699">
            <a:off x="1392374" y="2373745"/>
            <a:ext cx="964477" cy="867147"/>
            <a:chOff x="782774" y="2312894"/>
            <a:chExt cx="2706669" cy="2433526"/>
          </a:xfrm>
        </p:grpSpPr>
        <p:grpSp>
          <p:nvGrpSpPr>
            <p:cNvPr id="100" name="Group 99"/>
            <p:cNvGrpSpPr/>
            <p:nvPr/>
          </p:nvGrpSpPr>
          <p:grpSpPr>
            <a:xfrm>
              <a:off x="782774" y="2312894"/>
              <a:ext cx="2706669" cy="2433526"/>
              <a:chOff x="1130300" y="1076157"/>
              <a:chExt cx="5539137" cy="4980156"/>
            </a:xfrm>
          </p:grpSpPr>
          <p:pic>
            <p:nvPicPr>
              <p:cNvPr id="102" name="Picture 2" descr="http://i.imgur.com/dHKZn8B.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4" descr="http://www.iconsdb.com/icons/preview/black/airplane-57-xx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1" name="Straight Arrow Connector 100"/>
            <p:cNvCxnSpPr/>
            <p:nvPr/>
          </p:nvCxnSpPr>
          <p:spPr>
            <a:xfrm flipV="1">
              <a:off x="1495313" y="3033656"/>
              <a:ext cx="1172583" cy="95743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989390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162592"/>
          </a:xfrm>
        </p:spPr>
        <p:txBody>
          <a:bodyPr>
            <a:normAutofit fontScale="90000"/>
          </a:bodyPr>
          <a:lstStyle/>
          <a:p>
            <a:r>
              <a:rPr lang="en-US" dirty="0"/>
              <a:t>After selecting a sub-problem, you want to describe it like a word problem from a text book.</a:t>
            </a:r>
          </a:p>
        </p:txBody>
      </p:sp>
      <p:grpSp>
        <p:nvGrpSpPr>
          <p:cNvPr id="19" name="Group 18"/>
          <p:cNvGrpSpPr/>
          <p:nvPr/>
        </p:nvGrpSpPr>
        <p:grpSpPr>
          <a:xfrm>
            <a:off x="2096433" y="1784193"/>
            <a:ext cx="3802565" cy="4088500"/>
            <a:chOff x="2096433" y="1784193"/>
            <a:chExt cx="3802565" cy="4088500"/>
          </a:xfrm>
        </p:grpSpPr>
        <mc:AlternateContent xmlns:mc="http://schemas.openxmlformats.org/markup-compatibility/2006" xmlns:a14="http://schemas.microsoft.com/office/drawing/2010/main">
          <mc:Choice Requires="a14">
            <p:sp>
              <p:nvSpPr>
                <p:cNvPr id="4" name="TextBox 3"/>
                <p:cNvSpPr txBox="1"/>
                <p:nvPr/>
              </p:nvSpPr>
              <p:spPr>
                <a:xfrm>
                  <a:off x="2096433" y="1784193"/>
                  <a:ext cx="3802565" cy="2031325"/>
                </a:xfrm>
                <a:prstGeom prst="rect">
                  <a:avLst/>
                </a:prstGeom>
                <a:noFill/>
              </p:spPr>
              <p:txBody>
                <a:bodyPr wrap="square" rtlCol="0">
                  <a:spAutoFit/>
                </a:bodyPr>
                <a:lstStyle/>
                <a:p>
                  <a:r>
                    <a:rPr lang="en-US" dirty="0">
                      <a:solidFill>
                        <a:schemeClr val="tx1"/>
                      </a:solidFill>
                      <a:latin typeface="Times New Roman" panose="02020603050405020304" pitchFamily="18" charset="0"/>
                      <a:cs typeface="Times New Roman" panose="02020603050405020304" pitchFamily="18" charset="0"/>
                    </a:rPr>
                    <a:t>A plane is flying an unknown distance </a:t>
                  </a:r>
                  <a14:m>
                    <m:oMath xmlns:m="http://schemas.openxmlformats.org/officeDocument/2006/math">
                      <m:r>
                        <a:rPr lang="en-US" b="0" i="1" smtClean="0">
                          <a:solidFill>
                            <a:schemeClr val="tx1"/>
                          </a:solidFill>
                          <a:latin typeface="Cambria Math" panose="02040503050406030204" pitchFamily="18" charset="0"/>
                        </a:rPr>
                        <m:t>𝑑</m:t>
                      </m:r>
                    </m:oMath>
                  </a14:m>
                  <a:r>
                    <a:rPr lang="en-US" dirty="0">
                      <a:solidFill>
                        <a:schemeClr val="tx1"/>
                      </a:solidFill>
                      <a:latin typeface="Times New Roman" panose="02020603050405020304" pitchFamily="18" charset="0"/>
                      <a:cs typeface="Times New Roman" panose="02020603050405020304" pitchFamily="18" charset="0"/>
                    </a:rPr>
                    <a:t> kilometers from a radar tower. The radar station emits a radar pulse and detects a radar echo from the plane </a:t>
                  </a:r>
                  <a14:m>
                    <m:oMath xmlns:m="http://schemas.openxmlformats.org/officeDocument/2006/math">
                      <m:r>
                        <a:rPr lang="en-US" b="0" i="1" smtClean="0">
                          <a:solidFill>
                            <a:schemeClr val="tx1"/>
                          </a:solidFill>
                          <a:latin typeface="Cambria Math" panose="02040503050406030204" pitchFamily="18" charset="0"/>
                          <a:cs typeface="Times New Roman" panose="02020603050405020304" pitchFamily="18" charset="0"/>
                        </a:rPr>
                        <m:t>𝑡</m:t>
                      </m:r>
                    </m:oMath>
                  </a14:m>
                  <a:r>
                    <a:rPr lang="en-US" dirty="0">
                      <a:solidFill>
                        <a:schemeClr val="tx1"/>
                      </a:solidFill>
                      <a:latin typeface="Times New Roman" panose="02020603050405020304" pitchFamily="18" charset="0"/>
                      <a:cs typeface="Times New Roman" panose="02020603050405020304" pitchFamily="18" charset="0"/>
                    </a:rPr>
                    <a:t> seconds later. Find an equation for the distance to the airplane. Assume the speed of the radar pulse is </a:t>
                  </a:r>
                  <a14:m>
                    <m:oMath xmlns:m="http://schemas.openxmlformats.org/officeDocument/2006/math">
                      <m:r>
                        <a:rPr lang="en-US" b="0" i="1" smtClean="0">
                          <a:solidFill>
                            <a:schemeClr val="tx1"/>
                          </a:solidFill>
                          <a:latin typeface="Cambria Math" panose="02040503050406030204" pitchFamily="18" charset="0"/>
                        </a:rPr>
                        <m:t>𝑐</m:t>
                      </m:r>
                    </m:oMath>
                  </a14:m>
                  <a:r>
                    <a:rPr lang="en-US" dirty="0">
                      <a:solidFill>
                        <a:schemeClr val="tx1"/>
                      </a:solidFill>
                      <a:latin typeface="Times New Roman" panose="02020603050405020304" pitchFamily="18" charset="0"/>
                      <a:cs typeface="Times New Roman" panose="02020603050405020304" pitchFamily="18" charset="0"/>
                    </a:rPr>
                    <a:t> km/sec.</a:t>
                  </a:r>
                </a:p>
              </p:txBody>
            </p:sp>
          </mc:Choice>
          <mc:Fallback xmlns="">
            <p:sp>
              <p:nvSpPr>
                <p:cNvPr id="4" name="TextBox 3"/>
                <p:cNvSpPr txBox="1">
                  <a:spLocks noRot="1" noChangeAspect="1" noMove="1" noResize="1" noEditPoints="1" noAdjustHandles="1" noChangeArrowheads="1" noChangeShapeType="1" noTextEdit="1"/>
                </p:cNvSpPr>
                <p:nvPr/>
              </p:nvSpPr>
              <p:spPr>
                <a:xfrm>
                  <a:off x="2096433" y="1784193"/>
                  <a:ext cx="3802565" cy="2031325"/>
                </a:xfrm>
                <a:prstGeom prst="rect">
                  <a:avLst/>
                </a:prstGeom>
                <a:blipFill>
                  <a:blip r:embed="rId3"/>
                  <a:stretch>
                    <a:fillRect l="-1442" t="-1802" b="-3904"/>
                  </a:stretch>
                </a:blipFill>
              </p:spPr>
              <p:txBody>
                <a:bodyPr/>
                <a:lstStyle/>
                <a:p>
                  <a:r>
                    <a:rPr lang="en-US">
                      <a:noFill/>
                    </a:rPr>
                    <a:t> </a:t>
                  </a:r>
                </a:p>
              </p:txBody>
            </p:sp>
          </mc:Fallback>
        </mc:AlternateContent>
        <p:grpSp>
          <p:nvGrpSpPr>
            <p:cNvPr id="11" name="Group 10"/>
            <p:cNvGrpSpPr/>
            <p:nvPr/>
          </p:nvGrpSpPr>
          <p:grpSpPr>
            <a:xfrm>
              <a:off x="2812300" y="3899559"/>
              <a:ext cx="2194602" cy="1973134"/>
              <a:chOff x="8309848" y="2672925"/>
              <a:chExt cx="2194602" cy="1973134"/>
            </a:xfrm>
          </p:grpSpPr>
          <p:grpSp>
            <p:nvGrpSpPr>
              <p:cNvPr id="5" name="Group 4"/>
              <p:cNvGrpSpPr/>
              <p:nvPr/>
            </p:nvGrpSpPr>
            <p:grpSpPr>
              <a:xfrm>
                <a:off x="8309848" y="2672925"/>
                <a:ext cx="2194602" cy="1973134"/>
                <a:chOff x="782774" y="2312894"/>
                <a:chExt cx="2706669" cy="2433526"/>
              </a:xfrm>
            </p:grpSpPr>
            <p:grpSp>
              <p:nvGrpSpPr>
                <p:cNvPr id="6" name="Group 5"/>
                <p:cNvGrpSpPr/>
                <p:nvPr/>
              </p:nvGrpSpPr>
              <p:grpSpPr>
                <a:xfrm>
                  <a:off x="782774" y="2312894"/>
                  <a:ext cx="2706669" cy="2433526"/>
                  <a:chOff x="1130300" y="1076157"/>
                  <a:chExt cx="5539137" cy="4980156"/>
                </a:xfrm>
              </p:grpSpPr>
              <p:pic>
                <p:nvPicPr>
                  <p:cNvPr id="8" name="Picture 2" descr="http://i.imgur.com/dHKZn8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www.iconsdb.com/icons/preview/black/airplane-57-xx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7" name="Straight Arrow Connector 6"/>
                <p:cNvCxnSpPr/>
                <p:nvPr/>
              </p:nvCxnSpPr>
              <p:spPr>
                <a:xfrm flipV="1">
                  <a:off x="1495313" y="3033656"/>
                  <a:ext cx="1172583" cy="95743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0" name="TextBox 9"/>
                  <p:cNvSpPr txBox="1"/>
                  <p:nvPr/>
                </p:nvSpPr>
                <p:spPr>
                  <a:xfrm>
                    <a:off x="8987883" y="3334215"/>
                    <a:ext cx="37792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𝑑</m:t>
                          </m:r>
                        </m:oMath>
                      </m:oMathPara>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8987883" y="3334215"/>
                    <a:ext cx="377924" cy="369332"/>
                  </a:xfrm>
                  <a:prstGeom prst="rect">
                    <a:avLst/>
                  </a:prstGeom>
                  <a:blipFill rotWithShape="0">
                    <a:blip r:embed="rId6"/>
                    <a:stretch>
                      <a:fillRect/>
                    </a:stretch>
                  </a:blipFill>
                </p:spPr>
                <p:txBody>
                  <a:bodyPr/>
                  <a:lstStyle/>
                  <a:p>
                    <a:r>
                      <a:rPr lang="en-US">
                        <a:noFill/>
                      </a:rPr>
                      <a:t> </a:t>
                    </a:r>
                  </a:p>
                </p:txBody>
              </p:sp>
            </mc:Fallback>
          </mc:AlternateContent>
        </p:grpSp>
      </p:grpSp>
      <p:sp>
        <p:nvSpPr>
          <p:cNvPr id="14" name="TextBox 13"/>
          <p:cNvSpPr txBox="1"/>
          <p:nvPr/>
        </p:nvSpPr>
        <p:spPr>
          <a:xfrm>
            <a:off x="6467710" y="2297150"/>
            <a:ext cx="3345366" cy="1200329"/>
          </a:xfrm>
          <a:prstGeom prst="rect">
            <a:avLst/>
          </a:prstGeom>
          <a:noFill/>
        </p:spPr>
        <p:txBody>
          <a:bodyPr wrap="square" rtlCol="0">
            <a:spAutoFit/>
          </a:bodyPr>
          <a:lstStyle/>
          <a:p>
            <a:r>
              <a:rPr lang="en-US" dirty="0">
                <a:solidFill>
                  <a:schemeClr val="accent5"/>
                </a:solidFill>
              </a:rPr>
              <a:t>A brief paragraph that provides context,  background, and definitions related to the problem. </a:t>
            </a:r>
          </a:p>
        </p:txBody>
      </p:sp>
      <p:sp>
        <p:nvSpPr>
          <p:cNvPr id="15" name="TextBox 14"/>
          <p:cNvSpPr txBox="1"/>
          <p:nvPr/>
        </p:nvSpPr>
        <p:spPr>
          <a:xfrm>
            <a:off x="6519749" y="4401015"/>
            <a:ext cx="3345366" cy="1200329"/>
          </a:xfrm>
          <a:prstGeom prst="rect">
            <a:avLst/>
          </a:prstGeom>
          <a:noFill/>
        </p:spPr>
        <p:txBody>
          <a:bodyPr wrap="square" rtlCol="0">
            <a:spAutoFit/>
          </a:bodyPr>
          <a:lstStyle/>
          <a:p>
            <a:r>
              <a:rPr lang="en-US" dirty="0">
                <a:solidFill>
                  <a:schemeClr val="accent5"/>
                </a:solidFill>
              </a:rPr>
              <a:t>A diagram that illustrates the geometric relationships between objects in the word problem and appropriate notation.</a:t>
            </a:r>
          </a:p>
        </p:txBody>
      </p:sp>
      <p:sp>
        <p:nvSpPr>
          <p:cNvPr id="17" name="Right Brace 16"/>
          <p:cNvSpPr/>
          <p:nvPr/>
        </p:nvSpPr>
        <p:spPr>
          <a:xfrm>
            <a:off x="6066265" y="1951463"/>
            <a:ext cx="323386" cy="185110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ight Brace 17"/>
          <p:cNvSpPr/>
          <p:nvPr/>
        </p:nvSpPr>
        <p:spPr>
          <a:xfrm>
            <a:off x="6062548" y="3988419"/>
            <a:ext cx="323386" cy="210014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32162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Using variables allows you to substitute values later without worrying about arithmetic during your analysis.</a:t>
            </a:r>
          </a:p>
        </p:txBody>
      </p:sp>
      <p:grpSp>
        <p:nvGrpSpPr>
          <p:cNvPr id="3" name="Group 2"/>
          <p:cNvGrpSpPr/>
          <p:nvPr/>
        </p:nvGrpSpPr>
        <p:grpSpPr>
          <a:xfrm>
            <a:off x="782774" y="2312894"/>
            <a:ext cx="2706669" cy="2433526"/>
            <a:chOff x="782774" y="2312894"/>
            <a:chExt cx="2706669" cy="2433526"/>
          </a:xfrm>
        </p:grpSpPr>
        <p:grpSp>
          <p:nvGrpSpPr>
            <p:cNvPr id="4" name="Group 3"/>
            <p:cNvGrpSpPr/>
            <p:nvPr/>
          </p:nvGrpSpPr>
          <p:grpSpPr>
            <a:xfrm>
              <a:off x="782774" y="2312894"/>
              <a:ext cx="2706669" cy="2433526"/>
              <a:chOff x="1130300" y="1076157"/>
              <a:chExt cx="5539137" cy="4980156"/>
            </a:xfrm>
          </p:grpSpPr>
          <p:pic>
            <p:nvPicPr>
              <p:cNvPr id="5"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www.iconsdb.com/icons/preview/black/airplane-57-xx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10" name="Straight Arrow Connector 9"/>
            <p:cNvCxnSpPr/>
            <p:nvPr/>
          </p:nvCxnSpPr>
          <p:spPr>
            <a:xfrm flipV="1">
              <a:off x="1495313" y="3033656"/>
              <a:ext cx="1172583" cy="95743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1" name="TextBox 10"/>
              <p:cNvSpPr txBox="1"/>
              <p:nvPr/>
            </p:nvSpPr>
            <p:spPr>
              <a:xfrm>
                <a:off x="1656678" y="3087445"/>
                <a:ext cx="482247" cy="58477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𝑟</m:t>
                      </m:r>
                    </m:oMath>
                  </m:oMathPara>
                </a14:m>
                <a:endParaRPr lang="en-US" sz="3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1656678" y="3087445"/>
                <a:ext cx="482247" cy="584775"/>
              </a:xfrm>
              <a:prstGeom prst="rect">
                <a:avLst/>
              </a:prstGeom>
              <a:blipFill rotWithShape="0">
                <a:blip r:embed="rId5"/>
                <a:stretch>
                  <a:fillRect/>
                </a:stretch>
              </a:blipFill>
            </p:spPr>
            <p:txBody>
              <a:bodyPr/>
              <a:lstStyle/>
              <a:p>
                <a:r>
                  <a:rPr lang="en-US">
                    <a:noFill/>
                  </a:rPr>
                  <a:t> </a:t>
                </a:r>
              </a:p>
            </p:txBody>
          </p:sp>
        </mc:Fallback>
      </mc:AlternateContent>
      <p:grpSp>
        <p:nvGrpSpPr>
          <p:cNvPr id="12" name="Group 11"/>
          <p:cNvGrpSpPr/>
          <p:nvPr/>
        </p:nvGrpSpPr>
        <p:grpSpPr>
          <a:xfrm>
            <a:off x="4239578" y="2798075"/>
            <a:ext cx="6711707" cy="2658996"/>
            <a:chOff x="761662" y="2484408"/>
            <a:chExt cx="9175968" cy="3635269"/>
          </a:xfrm>
        </p:grpSpPr>
        <p:cxnSp>
          <p:nvCxnSpPr>
            <p:cNvPr id="13" name="Straight Connector 12"/>
            <p:cNvCxnSpPr/>
            <p:nvPr/>
          </p:nvCxnSpPr>
          <p:spPr>
            <a:xfrm>
              <a:off x="1397479" y="2484408"/>
              <a:ext cx="0" cy="3243532"/>
            </a:xfrm>
            <a:prstGeom prst="line">
              <a:avLst/>
            </a:prstGeom>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1121434" y="5417389"/>
              <a:ext cx="88161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Freeform 14"/>
            <p:cNvSpPr/>
            <p:nvPr/>
          </p:nvSpPr>
          <p:spPr>
            <a:xfrm>
              <a:off x="1397479" y="3295291"/>
              <a:ext cx="6038491" cy="2122098"/>
            </a:xfrm>
            <a:custGeom>
              <a:avLst/>
              <a:gdLst>
                <a:gd name="connsiteX0" fmla="*/ 0 w 6038491"/>
                <a:gd name="connsiteY0" fmla="*/ 2122098 h 2122098"/>
                <a:gd name="connsiteX1" fmla="*/ 0 w 6038491"/>
                <a:gd name="connsiteY1" fmla="*/ 0 h 2122098"/>
                <a:gd name="connsiteX2" fmla="*/ 293299 w 6038491"/>
                <a:gd name="connsiteY2" fmla="*/ 0 h 2122098"/>
                <a:gd name="connsiteX3" fmla="*/ 293299 w 6038491"/>
                <a:gd name="connsiteY3" fmla="*/ 2122098 h 2122098"/>
                <a:gd name="connsiteX4" fmla="*/ 4986068 w 6038491"/>
                <a:gd name="connsiteY4" fmla="*/ 2122098 h 2122098"/>
                <a:gd name="connsiteX5" fmla="*/ 4986068 w 6038491"/>
                <a:gd name="connsiteY5" fmla="*/ 1880559 h 2122098"/>
                <a:gd name="connsiteX6" fmla="*/ 5158597 w 6038491"/>
                <a:gd name="connsiteY6" fmla="*/ 1880559 h 2122098"/>
                <a:gd name="connsiteX7" fmla="*/ 5158597 w 6038491"/>
                <a:gd name="connsiteY7" fmla="*/ 2122098 h 2122098"/>
                <a:gd name="connsiteX8" fmla="*/ 6021238 w 6038491"/>
                <a:gd name="connsiteY8" fmla="*/ 2122098 h 2122098"/>
                <a:gd name="connsiteX9" fmla="*/ 6038491 w 6038491"/>
                <a:gd name="connsiteY9" fmla="*/ 2122098 h 212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8491" h="2122098">
                  <a:moveTo>
                    <a:pt x="0" y="2122098"/>
                  </a:moveTo>
                  <a:lnTo>
                    <a:pt x="0" y="0"/>
                  </a:lnTo>
                  <a:lnTo>
                    <a:pt x="293299" y="0"/>
                  </a:lnTo>
                  <a:lnTo>
                    <a:pt x="293299" y="2122098"/>
                  </a:lnTo>
                  <a:lnTo>
                    <a:pt x="4986068" y="2122098"/>
                  </a:lnTo>
                  <a:lnTo>
                    <a:pt x="4986068" y="1880559"/>
                  </a:lnTo>
                  <a:lnTo>
                    <a:pt x="5158597" y="1880559"/>
                  </a:lnTo>
                  <a:lnTo>
                    <a:pt x="5158597" y="2122098"/>
                  </a:lnTo>
                  <a:lnTo>
                    <a:pt x="6021238" y="2122098"/>
                  </a:lnTo>
                  <a:lnTo>
                    <a:pt x="6038491" y="2122098"/>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 name="TextBox 15"/>
            <p:cNvSpPr txBox="1"/>
            <p:nvPr/>
          </p:nvSpPr>
          <p:spPr>
            <a:xfrm>
              <a:off x="7815532" y="5572663"/>
              <a:ext cx="960341" cy="547014"/>
            </a:xfrm>
            <a:prstGeom prst="rect">
              <a:avLst/>
            </a:prstGeom>
            <a:noFill/>
          </p:spPr>
          <p:txBody>
            <a:bodyPr wrap="none" rtlCol="0">
              <a:spAutoFit/>
            </a:bodyPr>
            <a:lstStyle/>
            <a:p>
              <a:r>
                <a:rPr lang="en-US" sz="2000" dirty="0"/>
                <a:t>Time</a:t>
              </a:r>
            </a:p>
          </p:txBody>
        </p:sp>
        <p:sp>
          <p:nvSpPr>
            <p:cNvPr id="17" name="TextBox 16"/>
            <p:cNvSpPr txBox="1"/>
            <p:nvPr/>
          </p:nvSpPr>
          <p:spPr>
            <a:xfrm rot="16200000">
              <a:off x="374195" y="3021785"/>
              <a:ext cx="1321948" cy="547014"/>
            </a:xfrm>
            <a:prstGeom prst="rect">
              <a:avLst/>
            </a:prstGeom>
            <a:noFill/>
          </p:spPr>
          <p:txBody>
            <a:bodyPr wrap="none" rtlCol="0">
              <a:spAutoFit/>
            </a:bodyPr>
            <a:lstStyle/>
            <a:p>
              <a:r>
                <a:rPr lang="en-US" sz="2000" dirty="0"/>
                <a:t>Voltage</a:t>
              </a:r>
            </a:p>
          </p:txBody>
        </p:sp>
        <p:cxnSp>
          <p:nvCxnSpPr>
            <p:cNvPr id="18" name="Straight Connector 17"/>
            <p:cNvCxnSpPr/>
            <p:nvPr/>
          </p:nvCxnSpPr>
          <p:spPr>
            <a:xfrm>
              <a:off x="1690778" y="5417389"/>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9" name="Freeform 18"/>
            <p:cNvSpPr/>
            <p:nvPr/>
          </p:nvSpPr>
          <p:spPr>
            <a:xfrm>
              <a:off x="7815532" y="3433313"/>
              <a:ext cx="1639019" cy="1984076"/>
            </a:xfrm>
            <a:custGeom>
              <a:avLst/>
              <a:gdLst>
                <a:gd name="connsiteX0" fmla="*/ 0 w 1639019"/>
                <a:gd name="connsiteY0" fmla="*/ 1984076 h 1984076"/>
                <a:gd name="connsiteX1" fmla="*/ 0 w 1639019"/>
                <a:gd name="connsiteY1" fmla="*/ 0 h 1984076"/>
                <a:gd name="connsiteX2" fmla="*/ 293298 w 1639019"/>
                <a:gd name="connsiteY2" fmla="*/ 0 h 1984076"/>
                <a:gd name="connsiteX3" fmla="*/ 293298 w 1639019"/>
                <a:gd name="connsiteY3" fmla="*/ 1984076 h 1984076"/>
                <a:gd name="connsiteX4" fmla="*/ 1639019 w 1639019"/>
                <a:gd name="connsiteY4" fmla="*/ 1984076 h 19840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9019" h="1984076">
                  <a:moveTo>
                    <a:pt x="0" y="1984076"/>
                  </a:moveTo>
                  <a:lnTo>
                    <a:pt x="0" y="0"/>
                  </a:lnTo>
                  <a:lnTo>
                    <a:pt x="293298" y="0"/>
                  </a:lnTo>
                  <a:lnTo>
                    <a:pt x="293298" y="1984076"/>
                  </a:lnTo>
                  <a:lnTo>
                    <a:pt x="1639019" y="198407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0" name="Straight Connector 19"/>
            <p:cNvCxnSpPr/>
            <p:nvPr/>
          </p:nvCxnSpPr>
          <p:spPr>
            <a:xfrm>
              <a:off x="6941874" y="5433672"/>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8127989" y="5422655"/>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7740199" y="2609786"/>
              <a:ext cx="1247013" cy="2724215"/>
              <a:chOff x="1306406" y="2687422"/>
              <a:chExt cx="1247013" cy="2724215"/>
            </a:xfrm>
          </p:grpSpPr>
          <p:sp>
            <p:nvSpPr>
              <p:cNvPr id="25" name="Right Brace 24"/>
              <p:cNvSpPr/>
              <p:nvPr/>
            </p:nvSpPr>
            <p:spPr>
              <a:xfrm rot="16200000">
                <a:off x="1969700" y="4827917"/>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dirty="0"/>
              </a:p>
            </p:txBody>
          </p:sp>
          <mc:AlternateContent xmlns:mc="http://schemas.openxmlformats.org/markup-compatibility/2006" xmlns:a14="http://schemas.microsoft.com/office/drawing/2010/main">
            <mc:Choice Requires="a14">
              <p:sp>
                <p:nvSpPr>
                  <p:cNvPr id="26" name="TextBox 25"/>
                  <p:cNvSpPr txBox="1"/>
                  <p:nvPr/>
                </p:nvSpPr>
                <p:spPr>
                  <a:xfrm>
                    <a:off x="1306406" y="2687422"/>
                    <a:ext cx="498887" cy="54701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𝜏</m:t>
                          </m:r>
                        </m:oMath>
                      </m:oMathPara>
                    </a14:m>
                    <a:endParaRPr lang="en-US" sz="2000" dirty="0"/>
                  </a:p>
                </p:txBody>
              </p:sp>
            </mc:Choice>
            <mc:Fallback xmlns="">
              <p:sp>
                <p:nvSpPr>
                  <p:cNvPr id="26" name="TextBox 25"/>
                  <p:cNvSpPr txBox="1">
                    <a:spLocks noRot="1" noChangeAspect="1" noMove="1" noResize="1" noEditPoints="1" noAdjustHandles="1" noChangeArrowheads="1" noChangeShapeType="1" noTextEdit="1"/>
                  </p:cNvSpPr>
                  <p:nvPr/>
                </p:nvSpPr>
                <p:spPr>
                  <a:xfrm>
                    <a:off x="1306406" y="2687422"/>
                    <a:ext cx="498887" cy="547014"/>
                  </a:xfrm>
                  <a:prstGeom prst="rect">
                    <a:avLst/>
                  </a:prstGeom>
                  <a:blipFill rotWithShape="0">
                    <a:blip r:embed="rId6"/>
                    <a:stretch>
                      <a:fillRect/>
                    </a:stretch>
                  </a:blipFill>
                </p:spPr>
                <p:txBody>
                  <a:bodyPr/>
                  <a:lstStyle/>
                  <a:p>
                    <a:r>
                      <a:rPr lang="en-US">
                        <a:noFill/>
                      </a:rPr>
                      <a:t> </a:t>
                    </a:r>
                  </a:p>
                </p:txBody>
              </p:sp>
            </mc:Fallback>
          </mc:AlternateContent>
        </p:grpSp>
      </p:grpSp>
      <mc:AlternateContent xmlns:mc="http://schemas.openxmlformats.org/markup-compatibility/2006" xmlns:a14="http://schemas.microsoft.com/office/drawing/2010/main">
        <mc:Choice Requires="a14">
          <p:sp>
            <p:nvSpPr>
              <p:cNvPr id="32" name="TextBox 31"/>
              <p:cNvSpPr txBox="1"/>
              <p:nvPr/>
            </p:nvSpPr>
            <p:spPr>
              <a:xfrm>
                <a:off x="7003231" y="3324113"/>
                <a:ext cx="45185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𝑃</m:t>
                      </m:r>
                    </m:oMath>
                  </m:oMathPara>
                </a14:m>
                <a:endParaRPr lang="en-US" sz="2400" dirty="0"/>
              </a:p>
            </p:txBody>
          </p:sp>
        </mc:Choice>
        <mc:Fallback xmlns="">
          <p:sp>
            <p:nvSpPr>
              <p:cNvPr id="32" name="TextBox 31"/>
              <p:cNvSpPr txBox="1">
                <a:spLocks noRot="1" noChangeAspect="1" noMove="1" noResize="1" noEditPoints="1" noAdjustHandles="1" noChangeArrowheads="1" noChangeShapeType="1" noTextEdit="1"/>
              </p:cNvSpPr>
              <p:nvPr/>
            </p:nvSpPr>
            <p:spPr>
              <a:xfrm>
                <a:off x="7003231" y="3324113"/>
                <a:ext cx="451855" cy="461665"/>
              </a:xfrm>
              <a:prstGeom prst="rect">
                <a:avLst/>
              </a:prstGeom>
              <a:blipFill rotWithShape="0">
                <a:blip r:embed="rId7"/>
                <a:stretch>
                  <a:fillRect/>
                </a:stretch>
              </a:blipFill>
            </p:spPr>
            <p:txBody>
              <a:bodyPr/>
              <a:lstStyle/>
              <a:p>
                <a:r>
                  <a:rPr lang="en-US">
                    <a:noFill/>
                  </a:rPr>
                  <a:t> </a:t>
                </a:r>
              </a:p>
            </p:txBody>
          </p:sp>
        </mc:Fallback>
      </mc:AlternateContent>
      <p:cxnSp>
        <p:nvCxnSpPr>
          <p:cNvPr id="34" name="Straight Arrow Connector 33"/>
          <p:cNvCxnSpPr/>
          <p:nvPr/>
        </p:nvCxnSpPr>
        <p:spPr>
          <a:xfrm>
            <a:off x="4711849" y="3722146"/>
            <a:ext cx="465806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4722607" y="4788231"/>
            <a:ext cx="361830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TextBox 39"/>
              <p:cNvSpPr txBox="1"/>
              <p:nvPr/>
            </p:nvSpPr>
            <p:spPr>
              <a:xfrm>
                <a:off x="6327292" y="4412428"/>
                <a:ext cx="382925"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𝑡</m:t>
                      </m:r>
                    </m:oMath>
                  </m:oMathPara>
                </a14:m>
                <a:endParaRPr lang="en-US" sz="2400" dirty="0"/>
              </a:p>
            </p:txBody>
          </p:sp>
        </mc:Choice>
        <mc:Fallback xmlns="">
          <p:sp>
            <p:nvSpPr>
              <p:cNvPr id="40" name="TextBox 39"/>
              <p:cNvSpPr txBox="1">
                <a:spLocks noRot="1" noChangeAspect="1" noMove="1" noResize="1" noEditPoints="1" noAdjustHandles="1" noChangeArrowheads="1" noChangeShapeType="1" noTextEdit="1"/>
              </p:cNvSpPr>
              <p:nvPr/>
            </p:nvSpPr>
            <p:spPr>
              <a:xfrm>
                <a:off x="6327292" y="4412428"/>
                <a:ext cx="382925" cy="461665"/>
              </a:xfrm>
              <a:prstGeom prst="rect">
                <a:avLst/>
              </a:prstGeom>
              <a:blipFill rotWithShape="0">
                <a:blip r:embed="rId8"/>
                <a:stretch>
                  <a:fillRect/>
                </a:stretch>
              </a:blipFill>
            </p:spPr>
            <p:txBody>
              <a:bodyPr/>
              <a:lstStyle/>
              <a:p>
                <a:r>
                  <a:rPr lang="en-US">
                    <a:noFill/>
                  </a:rPr>
                  <a:t> </a:t>
                </a:r>
              </a:p>
            </p:txBody>
          </p:sp>
        </mc:Fallback>
      </mc:AlternateContent>
      <p:sp>
        <p:nvSpPr>
          <p:cNvPr id="41" name="Right Brace 40"/>
          <p:cNvSpPr/>
          <p:nvPr/>
        </p:nvSpPr>
        <p:spPr>
          <a:xfrm rot="16200000">
            <a:off x="9406874" y="3242953"/>
            <a:ext cx="204609" cy="23783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400" dirty="0"/>
          </a:p>
        </p:txBody>
      </p:sp>
      <mc:AlternateContent xmlns:mc="http://schemas.openxmlformats.org/markup-compatibility/2006" xmlns:a14="http://schemas.microsoft.com/office/drawing/2010/main">
        <mc:Choice Requires="a14">
          <p:sp>
            <p:nvSpPr>
              <p:cNvPr id="42" name="TextBox 41"/>
              <p:cNvSpPr txBox="1"/>
              <p:nvPr/>
            </p:nvSpPr>
            <p:spPr>
              <a:xfrm>
                <a:off x="9760773" y="4242093"/>
                <a:ext cx="402546"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𝑠</m:t>
                      </m:r>
                    </m:oMath>
                  </m:oMathPara>
                </a14:m>
                <a:endParaRPr lang="en-US" sz="2400" dirty="0"/>
              </a:p>
            </p:txBody>
          </p:sp>
        </mc:Choice>
        <mc:Fallback xmlns="">
          <p:sp>
            <p:nvSpPr>
              <p:cNvPr id="42" name="TextBox 41"/>
              <p:cNvSpPr txBox="1">
                <a:spLocks noRot="1" noChangeAspect="1" noMove="1" noResize="1" noEditPoints="1" noAdjustHandles="1" noChangeArrowheads="1" noChangeShapeType="1" noTextEdit="1"/>
              </p:cNvSpPr>
              <p:nvPr/>
            </p:nvSpPr>
            <p:spPr>
              <a:xfrm>
                <a:off x="9760773" y="4242093"/>
                <a:ext cx="402546" cy="461665"/>
              </a:xfrm>
              <a:prstGeom prst="rect">
                <a:avLst/>
              </a:prstGeom>
              <a:blipFill rotWithShape="0">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0607471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Greek letters are typically used for angle measures.</a:t>
            </a:r>
          </a:p>
        </p:txBody>
      </p:sp>
      <p:grpSp>
        <p:nvGrpSpPr>
          <p:cNvPr id="22" name="Group 21"/>
          <p:cNvGrpSpPr/>
          <p:nvPr/>
        </p:nvGrpSpPr>
        <p:grpSpPr>
          <a:xfrm>
            <a:off x="3351854" y="2031859"/>
            <a:ext cx="2607883" cy="4276770"/>
            <a:chOff x="694715" y="2020219"/>
            <a:chExt cx="4096960" cy="6622820"/>
          </a:xfrm>
        </p:grpSpPr>
        <p:pic>
          <p:nvPicPr>
            <p:cNvPr id="23"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23"/>
            <p:cNvGrpSpPr/>
            <p:nvPr/>
          </p:nvGrpSpPr>
          <p:grpSpPr>
            <a:xfrm>
              <a:off x="2335872" y="5622145"/>
              <a:ext cx="814648" cy="496021"/>
              <a:chOff x="5320146" y="4558116"/>
              <a:chExt cx="814648" cy="496021"/>
            </a:xfrm>
          </p:grpSpPr>
          <p:sp>
            <p:nvSpPr>
              <p:cNvPr id="29" name="Pie 28"/>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50">
                  <a:solidFill>
                    <a:schemeClr val="tx1"/>
                  </a:solidFill>
                </a:endParaRPr>
              </a:p>
            </p:txBody>
          </p:sp>
          <p:sp>
            <p:nvSpPr>
              <p:cNvPr id="30" name="Isosceles Triangle 29"/>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050"/>
              </a:p>
            </p:txBody>
          </p:sp>
        </p:grpSp>
        <p:grpSp>
          <p:nvGrpSpPr>
            <p:cNvPr id="25" name="Group 24"/>
            <p:cNvGrpSpPr/>
            <p:nvPr/>
          </p:nvGrpSpPr>
          <p:grpSpPr>
            <a:xfrm>
              <a:off x="694715" y="2825059"/>
              <a:ext cx="4096960" cy="5817980"/>
              <a:chOff x="694715" y="2825059"/>
              <a:chExt cx="4096960" cy="5817980"/>
            </a:xfrm>
          </p:grpSpPr>
          <p:sp>
            <p:nvSpPr>
              <p:cNvPr id="26" name="Pie 25"/>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
            <p:nvSpPr>
              <p:cNvPr id="27" name="Arc 26"/>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mc:AlternateContent xmlns:mc="http://schemas.openxmlformats.org/markup-compatibility/2006" xmlns:a14="http://schemas.microsoft.com/office/drawing/2010/main">
            <mc:Choice Requires="a14">
              <p:sp>
                <p:nvSpPr>
                  <p:cNvPr id="28" name="TextBox 27"/>
                  <p:cNvSpPr txBox="1"/>
                  <p:nvPr/>
                </p:nvSpPr>
                <p:spPr>
                  <a:xfrm>
                    <a:off x="2071585" y="3453355"/>
                    <a:ext cx="1346663" cy="88798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b="0" i="1" baseline="40000" smtClean="0">
                              <a:solidFill>
                                <a:srgbClr val="FF0000"/>
                              </a:solidFill>
                              <a:latin typeface="Cambria Math" panose="02040503050406030204" pitchFamily="18" charset="0"/>
                            </a:rPr>
                            <m:t>𝛼</m:t>
                          </m:r>
                        </m:oMath>
                      </m:oMathPara>
                    </a14:m>
                    <a:endParaRPr lang="en-US" sz="3200" baseline="40000" dirty="0">
                      <a:solidFill>
                        <a:srgbClr val="FF0000"/>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071585" y="3453355"/>
                    <a:ext cx="1346663" cy="887984"/>
                  </a:xfrm>
                  <a:prstGeom prst="rect">
                    <a:avLst/>
                  </a:prstGeom>
                  <a:blipFill rotWithShape="0">
                    <a:blip r:embed="rId4"/>
                    <a:stretch>
                      <a:fillRect/>
                    </a:stretch>
                  </a:blipFill>
                </p:spPr>
                <p:txBody>
                  <a:bodyPr/>
                  <a:lstStyle/>
                  <a:p>
                    <a:r>
                      <a:rPr lang="en-US">
                        <a:noFill/>
                      </a:rPr>
                      <a:t> </a:t>
                    </a:r>
                  </a:p>
                </p:txBody>
              </p:sp>
            </mc:Fallback>
          </mc:AlternateContent>
        </p:grpSp>
      </p:grpSp>
      <p:grpSp>
        <p:nvGrpSpPr>
          <p:cNvPr id="63" name="Group 62"/>
          <p:cNvGrpSpPr/>
          <p:nvPr/>
        </p:nvGrpSpPr>
        <p:grpSpPr>
          <a:xfrm>
            <a:off x="451197" y="2097742"/>
            <a:ext cx="3281707" cy="3493098"/>
            <a:chOff x="677107" y="2097742"/>
            <a:chExt cx="3281707" cy="3493098"/>
          </a:xfrm>
        </p:grpSpPr>
        <p:grpSp>
          <p:nvGrpSpPr>
            <p:cNvPr id="5" name="Group 4"/>
            <p:cNvGrpSpPr/>
            <p:nvPr/>
          </p:nvGrpSpPr>
          <p:grpSpPr>
            <a:xfrm>
              <a:off x="677107" y="2626180"/>
              <a:ext cx="2509986" cy="2964660"/>
              <a:chOff x="2019923" y="1690688"/>
              <a:chExt cx="3495917" cy="5748080"/>
            </a:xfrm>
          </p:grpSpPr>
          <p:grpSp>
            <p:nvGrpSpPr>
              <p:cNvPr id="11" name="Group 10"/>
              <p:cNvGrpSpPr/>
              <p:nvPr/>
            </p:nvGrpSpPr>
            <p:grpSpPr>
              <a:xfrm>
                <a:off x="2223990" y="1690688"/>
                <a:ext cx="3291850" cy="5748080"/>
                <a:chOff x="694715" y="2020219"/>
                <a:chExt cx="4096960" cy="6622820"/>
              </a:xfrm>
            </p:grpSpPr>
            <p:pic>
              <p:nvPicPr>
                <p:cNvPr id="14"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p:cNvGrpSpPr/>
                <p:nvPr/>
              </p:nvGrpSpPr>
              <p:grpSpPr>
                <a:xfrm>
                  <a:off x="2335872" y="5622145"/>
                  <a:ext cx="814648" cy="496021"/>
                  <a:chOff x="5320146" y="4558116"/>
                  <a:chExt cx="814648" cy="496021"/>
                </a:xfrm>
              </p:grpSpPr>
              <p:sp>
                <p:nvSpPr>
                  <p:cNvPr id="17" name="Pie 16"/>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100">
                      <a:solidFill>
                        <a:schemeClr val="tx1"/>
                      </a:solidFill>
                    </a:endParaRPr>
                  </a:p>
                </p:txBody>
              </p:sp>
              <p:sp>
                <p:nvSpPr>
                  <p:cNvPr id="18" name="Isosceles Triangle 17"/>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100"/>
                  </a:p>
                </p:txBody>
              </p:sp>
            </p:grpSp>
            <p:sp>
              <p:nvSpPr>
                <p:cNvPr id="16" name="Pie 15"/>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tx1"/>
                    </a:solidFill>
                  </a:endParaRPr>
                </a:p>
              </p:txBody>
            </p:sp>
          </p:grpSp>
          <mc:AlternateContent xmlns:mc="http://schemas.openxmlformats.org/markup-compatibility/2006" xmlns:a14="http://schemas.microsoft.com/office/drawing/2010/main">
            <mc:Choice Requires="a14">
              <p:sp>
                <p:nvSpPr>
                  <p:cNvPr id="13" name="TextBox 12"/>
                  <p:cNvSpPr txBox="1"/>
                  <p:nvPr/>
                </p:nvSpPr>
                <p:spPr>
                  <a:xfrm>
                    <a:off x="2019923" y="3880702"/>
                    <a:ext cx="1549919" cy="775760"/>
                  </a:xfrm>
                  <a:prstGeom prst="rect">
                    <a:avLst/>
                  </a:prstGeom>
                  <a:noFill/>
                </p:spPr>
                <p:txBody>
                  <a:bodyPr wrap="none" rtlCol="0">
                    <a:spAutoFit/>
                  </a:bodyPr>
                  <a:lstStyle/>
                  <a:p>
                    <a:r>
                      <a:rPr lang="en-US" sz="2000" dirty="0"/>
                      <a:t>RPM = </a:t>
                    </a:r>
                    <a14:m>
                      <m:oMath xmlns:m="http://schemas.openxmlformats.org/officeDocument/2006/math">
                        <m:r>
                          <m:rPr>
                            <m:sty m:val="p"/>
                          </m:rPr>
                          <a:rPr lang="en-US" sz="2000" b="0" i="1" smtClean="0">
                            <a:latin typeface="Cambria Math" panose="02040503050406030204" pitchFamily="18" charset="0"/>
                          </a:rPr>
                          <m:t>ω</m:t>
                        </m:r>
                      </m:oMath>
                    </a14:m>
                    <a:endParaRPr lang="en-US" sz="2000" b="0" dirty="0"/>
                  </a:p>
                </p:txBody>
              </p:sp>
            </mc:Choice>
            <mc:Fallback xmlns="">
              <p:sp>
                <p:nvSpPr>
                  <p:cNvPr id="13" name="TextBox 12"/>
                  <p:cNvSpPr txBox="1">
                    <a:spLocks noRot="1" noChangeAspect="1" noMove="1" noResize="1" noEditPoints="1" noAdjustHandles="1" noChangeArrowheads="1" noChangeShapeType="1" noTextEdit="1"/>
                  </p:cNvSpPr>
                  <p:nvPr/>
                </p:nvSpPr>
                <p:spPr>
                  <a:xfrm>
                    <a:off x="2019923" y="3880702"/>
                    <a:ext cx="1549919" cy="775760"/>
                  </a:xfrm>
                  <a:prstGeom prst="rect">
                    <a:avLst/>
                  </a:prstGeom>
                  <a:blipFill rotWithShape="0">
                    <a:blip r:embed="rId5"/>
                    <a:stretch>
                      <a:fillRect l="-5464" t="-7576" b="-25758"/>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7" name="TextBox 6"/>
                <p:cNvSpPr txBox="1"/>
                <p:nvPr/>
              </p:nvSpPr>
              <p:spPr>
                <a:xfrm>
                  <a:off x="2367797" y="3534483"/>
                  <a:ext cx="579799" cy="40011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𝜃</m:t>
                        </m:r>
                      </m:oMath>
                    </m:oMathPara>
                  </a14:m>
                  <a:endParaRPr lang="en-US"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2367797" y="3534483"/>
                  <a:ext cx="579799" cy="400110"/>
                </a:xfrm>
                <a:prstGeom prst="rect">
                  <a:avLst/>
                </a:prstGeom>
                <a:blipFill rotWithShape="0">
                  <a:blip r:embed="rId6"/>
                  <a:stretch>
                    <a:fillRect/>
                  </a:stretch>
                </a:blipFill>
              </p:spPr>
              <p:txBody>
                <a:bodyPr/>
                <a:lstStyle/>
                <a:p>
                  <a:r>
                    <a:rPr lang="en-US">
                      <a:noFill/>
                    </a:rPr>
                    <a:t> </a:t>
                  </a:r>
                </a:p>
              </p:txBody>
            </p:sp>
          </mc:Fallback>
        </mc:AlternateContent>
        <p:cxnSp>
          <p:nvCxnSpPr>
            <p:cNvPr id="8" name="Straight Connector 7"/>
            <p:cNvCxnSpPr/>
            <p:nvPr/>
          </p:nvCxnSpPr>
          <p:spPr>
            <a:xfrm>
              <a:off x="1969986" y="2397904"/>
              <a:ext cx="39549" cy="2284211"/>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2009536" y="3829722"/>
              <a:ext cx="1949278" cy="835347"/>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650111" y="2097742"/>
              <a:ext cx="519694" cy="261610"/>
            </a:xfrm>
            <a:prstGeom prst="rect">
              <a:avLst/>
            </a:prstGeom>
            <a:noFill/>
          </p:spPr>
          <p:txBody>
            <a:bodyPr wrap="none" rtlCol="0">
              <a:spAutoFit/>
            </a:bodyPr>
            <a:lstStyle/>
            <a:p>
              <a:r>
                <a:rPr lang="en-US" sz="1100" dirty="0"/>
                <a:t>North</a:t>
              </a:r>
            </a:p>
          </p:txBody>
        </p:sp>
        <p:sp>
          <p:nvSpPr>
            <p:cNvPr id="31" name="Arc 30"/>
            <p:cNvSpPr/>
            <p:nvPr/>
          </p:nvSpPr>
          <p:spPr>
            <a:xfrm>
              <a:off x="1409252" y="3722145"/>
              <a:ext cx="1290917" cy="1161826"/>
            </a:xfrm>
            <a:prstGeom prst="arc">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44" name="Group 43"/>
          <p:cNvGrpSpPr/>
          <p:nvPr/>
        </p:nvGrpSpPr>
        <p:grpSpPr>
          <a:xfrm>
            <a:off x="3672473" y="1796531"/>
            <a:ext cx="6214178" cy="4037231"/>
            <a:chOff x="1520946" y="1573622"/>
            <a:chExt cx="9007914" cy="5852268"/>
          </a:xfrm>
        </p:grpSpPr>
        <p:grpSp>
          <p:nvGrpSpPr>
            <p:cNvPr id="45" name="Group 44"/>
            <p:cNvGrpSpPr/>
            <p:nvPr/>
          </p:nvGrpSpPr>
          <p:grpSpPr>
            <a:xfrm rot="3299882">
              <a:off x="3225967" y="552480"/>
              <a:ext cx="5168389" cy="8578432"/>
              <a:chOff x="694715" y="2825059"/>
              <a:chExt cx="4096960" cy="5817980"/>
            </a:xfrm>
          </p:grpSpPr>
          <p:sp>
            <p:nvSpPr>
              <p:cNvPr id="58" name="Pie 57"/>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p:txBody>
          </p:sp>
          <p:sp>
            <p:nvSpPr>
              <p:cNvPr id="59" name="Arc 58"/>
              <p:cNvSpPr/>
              <p:nvPr/>
            </p:nvSpPr>
            <p:spPr>
              <a:xfrm rot="19509208">
                <a:off x="2254823" y="4019991"/>
                <a:ext cx="931026" cy="935565"/>
              </a:xfrm>
              <a:prstGeom prst="arc">
                <a:avLst>
                  <a:gd name="adj1" fmla="val 15220691"/>
                  <a:gd name="adj2" fmla="val 274263"/>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mc:AlternateContent xmlns:mc="http://schemas.openxmlformats.org/markup-compatibility/2006" xmlns:a14="http://schemas.microsoft.com/office/drawing/2010/main">
            <mc:Choice Requires="a14">
              <p:sp>
                <p:nvSpPr>
                  <p:cNvPr id="60" name="TextBox 59"/>
                  <p:cNvSpPr txBox="1"/>
                  <p:nvPr/>
                </p:nvSpPr>
                <p:spPr>
                  <a:xfrm rot="18300118">
                    <a:off x="2850341" y="3647023"/>
                    <a:ext cx="389662" cy="6589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3200" b="0" i="1" baseline="40000" smtClean="0">
                              <a:solidFill>
                                <a:srgbClr val="FF0000"/>
                              </a:solidFill>
                              <a:latin typeface="Cambria Math" panose="02040503050406030204" pitchFamily="18" charset="0"/>
                            </a:rPr>
                            <m:t>𝛽</m:t>
                          </m:r>
                        </m:oMath>
                      </m:oMathPara>
                    </a14:m>
                    <a:endParaRPr lang="en-US" sz="3200" baseline="40000" dirty="0">
                      <a:solidFill>
                        <a:srgbClr val="FF0000"/>
                      </a:solidFill>
                    </a:endParaRPr>
                  </a:p>
                </p:txBody>
              </p:sp>
            </mc:Choice>
            <mc:Fallback xmlns="">
              <p:sp>
                <p:nvSpPr>
                  <p:cNvPr id="60" name="TextBox 59"/>
                  <p:cNvSpPr txBox="1">
                    <a:spLocks noRot="1" noChangeAspect="1" noMove="1" noResize="1" noEditPoints="1" noAdjustHandles="1" noChangeArrowheads="1" noChangeShapeType="1" noTextEdit="1"/>
                  </p:cNvSpPr>
                  <p:nvPr/>
                </p:nvSpPr>
                <p:spPr>
                  <a:xfrm rot="18300118">
                    <a:off x="2850341" y="3647023"/>
                    <a:ext cx="389662" cy="658909"/>
                  </a:xfrm>
                  <a:prstGeom prst="rect">
                    <a:avLst/>
                  </a:prstGeom>
                  <a:blipFill rotWithShape="0">
                    <a:blip r:embed="rId7"/>
                    <a:stretch>
                      <a:fillRect/>
                    </a:stretch>
                  </a:blipFill>
                </p:spPr>
                <p:txBody>
                  <a:bodyPr/>
                  <a:lstStyle/>
                  <a:p>
                    <a:r>
                      <a:rPr lang="en-US">
                        <a:noFill/>
                      </a:rPr>
                      <a:t> </a:t>
                    </a:r>
                  </a:p>
                </p:txBody>
              </p:sp>
            </mc:Fallback>
          </mc:AlternateContent>
        </p:grpSp>
        <p:grpSp>
          <p:nvGrpSpPr>
            <p:cNvPr id="46" name="Group 45"/>
            <p:cNvGrpSpPr/>
            <p:nvPr/>
          </p:nvGrpSpPr>
          <p:grpSpPr>
            <a:xfrm>
              <a:off x="5020887" y="1573622"/>
              <a:ext cx="5507973" cy="4428694"/>
              <a:chOff x="5020887" y="1573622"/>
              <a:chExt cx="5507973" cy="4428694"/>
            </a:xfrm>
          </p:grpSpPr>
          <p:sp>
            <p:nvSpPr>
              <p:cNvPr id="47" name="Rounded Rectangle 46"/>
              <p:cNvSpPr/>
              <p:nvPr/>
            </p:nvSpPr>
            <p:spPr>
              <a:xfrm>
                <a:off x="5020888" y="5602780"/>
                <a:ext cx="5304709" cy="39953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050"/>
              </a:p>
            </p:txBody>
          </p:sp>
          <p:pic>
            <p:nvPicPr>
              <p:cNvPr id="48" name="Picture 2" descr="http://i.imgur.com/dHKZn8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20887" y="4721628"/>
                <a:ext cx="947651" cy="947651"/>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http://www.iconsdb.com/icons/preview/black/airplane-57-xxl.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9440503" y="1573622"/>
                <a:ext cx="1088357" cy="108835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p:cNvGrpSpPr/>
              <p:nvPr/>
            </p:nvGrpSpPr>
            <p:grpSpPr>
              <a:xfrm>
                <a:off x="5793271" y="2141410"/>
                <a:ext cx="4560074" cy="2996252"/>
                <a:chOff x="5793271" y="2141410"/>
                <a:chExt cx="4560074" cy="2996252"/>
              </a:xfrm>
            </p:grpSpPr>
            <p:cxnSp>
              <p:nvCxnSpPr>
                <p:cNvPr id="55" name="Straight Connector 54"/>
                <p:cNvCxnSpPr/>
                <p:nvPr/>
              </p:nvCxnSpPr>
              <p:spPr>
                <a:xfrm flipH="1">
                  <a:off x="5793271" y="2141410"/>
                  <a:ext cx="3734781" cy="2678019"/>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flipH="1">
                  <a:off x="5854114" y="4721628"/>
                  <a:ext cx="4499231" cy="91445"/>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57" name="Arc 56"/>
                <p:cNvSpPr/>
                <p:nvPr/>
              </p:nvSpPr>
              <p:spPr>
                <a:xfrm>
                  <a:off x="5945283" y="3986218"/>
                  <a:ext cx="1024851" cy="1151444"/>
                </a:xfrm>
                <a:prstGeom prst="arc">
                  <a:avLst>
                    <a:gd name="adj1" fmla="val 18480506"/>
                    <a:gd name="adj2" fmla="val 158796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50"/>
                </a:p>
              </p:txBody>
            </p:sp>
          </p:grpSp>
          <mc:AlternateContent xmlns:mc="http://schemas.openxmlformats.org/markup-compatibility/2006" xmlns:a14="http://schemas.microsoft.com/office/drawing/2010/main">
            <mc:Choice Requires="a14">
              <p:sp>
                <p:nvSpPr>
                  <p:cNvPr id="51" name="TextBox 50"/>
                  <p:cNvSpPr txBox="1"/>
                  <p:nvPr/>
                </p:nvSpPr>
                <p:spPr>
                  <a:xfrm>
                    <a:off x="6919554" y="4102352"/>
                    <a:ext cx="604620" cy="100559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4000" b="0" i="1" baseline="45000" smtClean="0">
                              <a:latin typeface="Cambria Math" panose="02040503050406030204" pitchFamily="18" charset="0"/>
                            </a:rPr>
                            <m:t>ϵ</m:t>
                          </m:r>
                        </m:oMath>
                      </m:oMathPara>
                    </a14:m>
                    <a:endParaRPr lang="en-US" sz="2400" b="0" baseline="45000" dirty="0"/>
                  </a:p>
                </p:txBody>
              </p:sp>
            </mc:Choice>
            <mc:Fallback xmlns="">
              <p:sp>
                <p:nvSpPr>
                  <p:cNvPr id="51" name="TextBox 50"/>
                  <p:cNvSpPr txBox="1">
                    <a:spLocks noRot="1" noChangeAspect="1" noMove="1" noResize="1" noEditPoints="1" noAdjustHandles="1" noChangeArrowheads="1" noChangeShapeType="1" noTextEdit="1"/>
                  </p:cNvSpPr>
                  <p:nvPr/>
                </p:nvSpPr>
                <p:spPr>
                  <a:xfrm>
                    <a:off x="6919554" y="4102352"/>
                    <a:ext cx="604620" cy="1005593"/>
                  </a:xfrm>
                  <a:prstGeom prst="rect">
                    <a:avLst/>
                  </a:prstGeom>
                  <a:blipFill rotWithShape="0">
                    <a:blip r:embed="rId10"/>
                    <a:stretch>
                      <a:fillRect/>
                    </a:stretch>
                  </a:blipFill>
                </p:spPr>
                <p:txBody>
                  <a:bodyPr/>
                  <a:lstStyle/>
                  <a:p>
                    <a:r>
                      <a:rPr lang="en-US">
                        <a:noFill/>
                      </a:rPr>
                      <a:t> </a:t>
                    </a:r>
                  </a:p>
                </p:txBody>
              </p:sp>
            </mc:Fallback>
          </mc:AlternateContent>
          <p:sp>
            <p:nvSpPr>
              <p:cNvPr id="52" name="TextBox 51"/>
              <p:cNvSpPr txBox="1"/>
              <p:nvPr/>
            </p:nvSpPr>
            <p:spPr>
              <a:xfrm>
                <a:off x="5968219" y="1930691"/>
                <a:ext cx="791536" cy="758446"/>
              </a:xfrm>
              <a:prstGeom prst="rect">
                <a:avLst/>
              </a:prstGeom>
              <a:noFill/>
            </p:spPr>
            <p:txBody>
              <a:bodyPr wrap="none" rtlCol="0">
                <a:spAutoFit/>
              </a:bodyPr>
              <a:lstStyle/>
              <a:p>
                <a:pPr algn="ctr"/>
                <a:r>
                  <a:rPr lang="en-US" sz="1400" dirty="0"/>
                  <a:t>Side</a:t>
                </a:r>
              </a:p>
              <a:p>
                <a:pPr algn="ctr"/>
                <a:r>
                  <a:rPr lang="en-US" sz="1400" dirty="0"/>
                  <a:t>View</a:t>
                </a:r>
              </a:p>
            </p:txBody>
          </p:sp>
        </p:grpSp>
      </p:grpSp>
      <p:cxnSp>
        <p:nvCxnSpPr>
          <p:cNvPr id="62" name="Straight Arrow Connector 61"/>
          <p:cNvCxnSpPr/>
          <p:nvPr/>
        </p:nvCxnSpPr>
        <p:spPr>
          <a:xfrm>
            <a:off x="9488244" y="2323652"/>
            <a:ext cx="0" cy="224834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028" name="Picture 4" descr="http://www.northdevonhouses.com/communities/3/004/013/294/503/images/4626016849.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923519" y="4754879"/>
            <a:ext cx="1086131" cy="1086131"/>
          </a:xfrm>
          <a:prstGeom prst="rect">
            <a:avLst/>
          </a:prstGeom>
          <a:noFill/>
          <a:extLst>
            <a:ext uri="{909E8E84-426E-40DD-AFC4-6F175D3DCCD1}">
              <a14:hiddenFill xmlns:a14="http://schemas.microsoft.com/office/drawing/2010/main">
                <a:solidFill>
                  <a:srgbClr val="FFFFFF"/>
                </a:solidFill>
              </a14:hiddenFill>
            </a:ext>
          </a:extLst>
        </p:spPr>
      </p:pic>
      <p:sp>
        <p:nvSpPr>
          <p:cNvPr id="1024" name="TextBox 1023"/>
          <p:cNvSpPr txBox="1"/>
          <p:nvPr/>
        </p:nvSpPr>
        <p:spPr>
          <a:xfrm>
            <a:off x="8885819" y="5346548"/>
            <a:ext cx="1051698" cy="369332"/>
          </a:xfrm>
          <a:prstGeom prst="rect">
            <a:avLst/>
          </a:prstGeom>
          <a:noFill/>
        </p:spPr>
        <p:txBody>
          <a:bodyPr wrap="none" rtlCol="0">
            <a:spAutoFit/>
          </a:bodyPr>
          <a:lstStyle/>
          <a:p>
            <a:r>
              <a:rPr lang="en-US" dirty="0"/>
              <a:t>Sea Level</a:t>
            </a:r>
          </a:p>
        </p:txBody>
      </p:sp>
      <p:cxnSp>
        <p:nvCxnSpPr>
          <p:cNvPr id="67" name="Straight Arrow Connector 66"/>
          <p:cNvCxnSpPr/>
          <p:nvPr/>
        </p:nvCxnSpPr>
        <p:spPr>
          <a:xfrm>
            <a:off x="10167769" y="2323652"/>
            <a:ext cx="0" cy="260514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27" name="Straight Connector 1026"/>
          <p:cNvCxnSpPr/>
          <p:nvPr/>
        </p:nvCxnSpPr>
        <p:spPr>
          <a:xfrm>
            <a:off x="9222890" y="2302136"/>
            <a:ext cx="139490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33" name="TextBox 1032"/>
              <p:cNvSpPr txBox="1"/>
              <p:nvPr/>
            </p:nvSpPr>
            <p:spPr>
              <a:xfrm>
                <a:off x="10122945" y="3388659"/>
                <a:ext cx="385683"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oMath>
                  </m:oMathPara>
                </a14:m>
                <a:endParaRPr lang="en-US" dirty="0"/>
              </a:p>
            </p:txBody>
          </p:sp>
        </mc:Choice>
        <mc:Fallback xmlns="">
          <p:sp>
            <p:nvSpPr>
              <p:cNvPr id="1033" name="TextBox 1032"/>
              <p:cNvSpPr txBox="1">
                <a:spLocks noRot="1" noChangeAspect="1" noMove="1" noResize="1" noEditPoints="1" noAdjustHandles="1" noChangeArrowheads="1" noChangeShapeType="1" noTextEdit="1"/>
              </p:cNvSpPr>
              <p:nvPr/>
            </p:nvSpPr>
            <p:spPr>
              <a:xfrm>
                <a:off x="10122945" y="3388659"/>
                <a:ext cx="385683" cy="369332"/>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p:cNvSpPr txBox="1"/>
              <p:nvPr/>
            </p:nvSpPr>
            <p:spPr>
              <a:xfrm>
                <a:off x="9178064" y="3476513"/>
                <a:ext cx="369781"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h</m:t>
                      </m:r>
                    </m:oMath>
                  </m:oMathPara>
                </a14:m>
                <a:endParaRPr lang="en-US" dirty="0"/>
              </a:p>
            </p:txBody>
          </p:sp>
        </mc:Choice>
        <mc:Fallback xmlns="">
          <p:sp>
            <p:nvSpPr>
              <p:cNvPr id="75" name="TextBox 74"/>
              <p:cNvSpPr txBox="1">
                <a:spLocks noRot="1" noChangeAspect="1" noMove="1" noResize="1" noEditPoints="1" noAdjustHandles="1" noChangeArrowheads="1" noChangeShapeType="1" noTextEdit="1"/>
              </p:cNvSpPr>
              <p:nvPr/>
            </p:nvSpPr>
            <p:spPr>
              <a:xfrm>
                <a:off x="9178064" y="3476513"/>
                <a:ext cx="369781" cy="369332"/>
              </a:xfrm>
              <a:prstGeom prst="rect">
                <a:avLst/>
              </a:prstGeom>
              <a:blipFill rotWithShape="0">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854448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2777266" y="1807283"/>
            <a:ext cx="6238017" cy="6477899"/>
            <a:chOff x="5133190" y="1904102"/>
            <a:chExt cx="6238017" cy="6477899"/>
          </a:xfrm>
        </p:grpSpPr>
        <p:sp>
          <p:nvSpPr>
            <p:cNvPr id="4" name="Arc 3"/>
            <p:cNvSpPr/>
            <p:nvPr/>
          </p:nvSpPr>
          <p:spPr>
            <a:xfrm>
              <a:off x="5142155" y="3173506"/>
              <a:ext cx="5206701" cy="5206701"/>
            </a:xfrm>
            <a:prstGeom prst="arc">
              <a:avLst>
                <a:gd name="adj1" fmla="val 14367560"/>
                <a:gd name="adj2" fmla="val 0"/>
              </a:avLst>
            </a:prstGeom>
            <a:ln w="2540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a:off x="5133190" y="3175300"/>
              <a:ext cx="5206701" cy="5206701"/>
            </a:xfrm>
            <a:prstGeom prst="arc">
              <a:avLst>
                <a:gd name="adj1" fmla="val 14277195"/>
                <a:gd name="adj2" fmla="val 17327994"/>
              </a:avLst>
            </a:prstGeom>
            <a:ln w="2540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2" name="Group 31"/>
            <p:cNvGrpSpPr/>
            <p:nvPr/>
          </p:nvGrpSpPr>
          <p:grpSpPr>
            <a:xfrm rot="2837525">
              <a:off x="8982638" y="2474257"/>
              <a:ext cx="2861534" cy="1721223"/>
              <a:chOff x="1409252" y="2140772"/>
              <a:chExt cx="2861534" cy="1721223"/>
            </a:xfrm>
          </p:grpSpPr>
          <p:sp>
            <p:nvSpPr>
              <p:cNvPr id="31" name="Rectangle 30"/>
              <p:cNvSpPr/>
              <p:nvPr/>
            </p:nvSpPr>
            <p:spPr>
              <a:xfrm>
                <a:off x="2647800" y="3518936"/>
                <a:ext cx="333488" cy="3334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Connector 26"/>
              <p:cNvCxnSpPr/>
              <p:nvPr/>
            </p:nvCxnSpPr>
            <p:spPr>
              <a:xfrm>
                <a:off x="1409252" y="3861995"/>
                <a:ext cx="286153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646381" y="2140772"/>
                <a:ext cx="0" cy="1721223"/>
              </a:xfrm>
              <a:prstGeom prst="line">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38" name="Arc 37"/>
            <p:cNvSpPr/>
            <p:nvPr/>
          </p:nvSpPr>
          <p:spPr>
            <a:xfrm>
              <a:off x="5195945" y="2970903"/>
              <a:ext cx="5206701" cy="5206701"/>
            </a:xfrm>
            <a:prstGeom prst="arc">
              <a:avLst>
                <a:gd name="adj1" fmla="val 16200437"/>
                <a:gd name="adj2" fmla="val 18909522"/>
              </a:avLst>
            </a:prstGeom>
            <a:ln w="12700">
              <a:solidFill>
                <a:srgbClr val="FF0000"/>
              </a:solidFill>
              <a:headEnd type="triangle" w="lg" len="med"/>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41" name="Group 40"/>
            <p:cNvGrpSpPr/>
            <p:nvPr/>
          </p:nvGrpSpPr>
          <p:grpSpPr>
            <a:xfrm>
              <a:off x="7496186" y="2194562"/>
              <a:ext cx="3875021" cy="3528506"/>
              <a:chOff x="7496186" y="2194562"/>
              <a:chExt cx="3875021" cy="3528506"/>
            </a:xfrm>
          </p:grpSpPr>
          <p:pic>
            <p:nvPicPr>
              <p:cNvPr id="9"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6186" y="2440622"/>
                <a:ext cx="653744" cy="65374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www.iconsdb.com/icons/preview/black/airplane-57-xxl.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517356" flipH="1">
                <a:off x="10620396" y="2194562"/>
                <a:ext cx="750811" cy="750811"/>
              </a:xfrm>
              <a:prstGeom prst="rect">
                <a:avLst/>
              </a:prstGeom>
              <a:noFill/>
              <a:extLst>
                <a:ext uri="{909E8E84-426E-40DD-AFC4-6F175D3DCCD1}">
                  <a14:hiddenFill xmlns:a14="http://schemas.microsoft.com/office/drawing/2010/main">
                    <a:solidFill>
                      <a:srgbClr val="FFFFFF"/>
                    </a:solidFill>
                  </a14:hiddenFill>
                </a:ext>
              </a:extLst>
            </p:spPr>
          </p:pic>
          <p:cxnSp>
            <p:nvCxnSpPr>
              <p:cNvPr id="34" name="Straight Arrow Connector 33"/>
              <p:cNvCxnSpPr/>
              <p:nvPr/>
            </p:nvCxnSpPr>
            <p:spPr>
              <a:xfrm flipH="1">
                <a:off x="7530355" y="5142544"/>
                <a:ext cx="2889916" cy="580524"/>
              </a:xfrm>
              <a:prstGeom prst="straightConnector1">
                <a:avLst/>
              </a:prstGeom>
              <a:ln>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6" name="TextBox 35"/>
                  <p:cNvSpPr txBox="1"/>
                  <p:nvPr/>
                </p:nvSpPr>
                <p:spPr>
                  <a:xfrm>
                    <a:off x="8423238" y="4765637"/>
                    <a:ext cx="391774"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𝑅</m:t>
                          </m:r>
                        </m:oMath>
                      </m:oMathPara>
                    </a14:m>
                    <a:endParaRPr lang="en-US" dirty="0"/>
                  </a:p>
                </p:txBody>
              </p:sp>
            </mc:Choice>
            <mc:Fallback xmlns="">
              <p:sp>
                <p:nvSpPr>
                  <p:cNvPr id="36" name="TextBox 35"/>
                  <p:cNvSpPr txBox="1">
                    <a:spLocks noRot="1" noChangeAspect="1" noMove="1" noResize="1" noEditPoints="1" noAdjustHandles="1" noChangeArrowheads="1" noChangeShapeType="1" noTextEdit="1"/>
                  </p:cNvSpPr>
                  <p:nvPr/>
                </p:nvSpPr>
                <p:spPr>
                  <a:xfrm>
                    <a:off x="8423238" y="4765637"/>
                    <a:ext cx="391774" cy="36933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8251116" y="2743201"/>
                    <a:ext cx="404598" cy="369332"/>
                  </a:xfrm>
                  <a:prstGeom prst="rect">
                    <a:avLst/>
                  </a:prstGeom>
                  <a:noFill/>
                  <a:ln>
                    <a:noFill/>
                  </a:ln>
                </p:spPr>
                <p:txBody>
                  <a:bodyPr wrap="none" rtlCol="0">
                    <a:spAutoFit/>
                  </a:bodyPr>
                  <a:lstStyle/>
                  <a:p>
                    <a:pPr/>
                    <a14:m>
                      <m:oMathPara xmlns:m="http://schemas.openxmlformats.org/officeDocument/2006/math">
                        <m:oMathParaPr>
                          <m:jc m:val="centerGroup"/>
                        </m:oMathParaPr>
                        <m:oMath xmlns:m="http://schemas.openxmlformats.org/officeDocument/2006/math">
                          <m:r>
                            <a:rPr lang="en-US" i="1" dirty="0" smtClean="0">
                              <a:solidFill>
                                <a:srgbClr val="FF0000"/>
                              </a:solidFill>
                              <a:latin typeface="Cambria Math" panose="02040503050406030204" pitchFamily="18" charset="0"/>
                            </a:rPr>
                            <m:t>𝐷</m:t>
                          </m:r>
                        </m:oMath>
                      </m:oMathPara>
                    </a14:m>
                    <a:endParaRPr lang="en-US" dirty="0"/>
                  </a:p>
                </p:txBody>
              </p:sp>
            </mc:Choice>
            <mc:Fallback xmlns="">
              <p:sp>
                <p:nvSpPr>
                  <p:cNvPr id="40" name="TextBox 39"/>
                  <p:cNvSpPr txBox="1">
                    <a:spLocks noRot="1" noChangeAspect="1" noMove="1" noResize="1" noEditPoints="1" noAdjustHandles="1" noChangeArrowheads="1" noChangeShapeType="1" noTextEdit="1"/>
                  </p:cNvSpPr>
                  <p:nvPr/>
                </p:nvSpPr>
                <p:spPr>
                  <a:xfrm>
                    <a:off x="8251116" y="2743201"/>
                    <a:ext cx="404598" cy="369332"/>
                  </a:xfrm>
                  <a:prstGeom prst="rect">
                    <a:avLst/>
                  </a:prstGeom>
                  <a:blipFill rotWithShape="0">
                    <a:blip r:embed="rId6"/>
                    <a:stretch>
                      <a:fillRect/>
                    </a:stretch>
                  </a:blipFill>
                  <a:ln>
                    <a:noFill/>
                  </a:ln>
                </p:spPr>
                <p:txBody>
                  <a:bodyPr/>
                  <a:lstStyle/>
                  <a:p>
                    <a:r>
                      <a:rPr lang="en-US">
                        <a:noFill/>
                      </a:rPr>
                      <a:t> </a:t>
                    </a:r>
                  </a:p>
                </p:txBody>
              </p:sp>
            </mc:Fallback>
          </mc:AlternateContent>
        </p:grpSp>
      </p:grpSp>
      <p:sp>
        <p:nvSpPr>
          <p:cNvPr id="43" name="Title 1"/>
          <p:cNvSpPr>
            <a:spLocks noGrp="1"/>
          </p:cNvSpPr>
          <p:nvPr>
            <p:ph type="title"/>
          </p:nvPr>
        </p:nvSpPr>
        <p:spPr>
          <a:xfrm>
            <a:off x="838200" y="365125"/>
            <a:ext cx="10515600" cy="1325563"/>
          </a:xfrm>
        </p:spPr>
        <p:txBody>
          <a:bodyPr>
            <a:normAutofit/>
          </a:bodyPr>
          <a:lstStyle/>
          <a:p>
            <a:r>
              <a:rPr lang="en-US" dirty="0"/>
              <a:t>Remember, the Earth is not flat!</a:t>
            </a:r>
          </a:p>
        </p:txBody>
      </p:sp>
    </p:spTree>
    <p:extLst>
      <p:ext uri="{BB962C8B-B14F-4D97-AF65-F5344CB8AC3E}">
        <p14:creationId xmlns:p14="http://schemas.microsoft.com/office/powerpoint/2010/main" val="574379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Questions?</a:t>
            </a:r>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74905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Radar uses the principle of echoes to measure distance to an object.</a:t>
            </a:r>
          </a:p>
        </p:txBody>
      </p:sp>
      <p:sp>
        <p:nvSpPr>
          <p:cNvPr id="10" name="Content Placeholder 9"/>
          <p:cNvSpPr>
            <a:spLocks noGrp="1"/>
          </p:cNvSpPr>
          <p:nvPr>
            <p:ph idx="1"/>
          </p:nvPr>
        </p:nvSpPr>
        <p:spPr>
          <a:xfrm>
            <a:off x="3944167" y="4337843"/>
            <a:ext cx="3196526" cy="1831975"/>
          </a:xfrm>
        </p:spPr>
        <p:txBody>
          <a:bodyPr/>
          <a:lstStyle/>
          <a:p>
            <a:pPr marL="0" indent="0">
              <a:buNone/>
            </a:pPr>
            <a:r>
              <a:rPr lang="en-US" dirty="0"/>
              <a:t>Instead of using sound, radar uses a pulse of radio waves.</a:t>
            </a:r>
          </a:p>
          <a:p>
            <a:pPr marL="0" indent="0">
              <a:buNone/>
            </a:pPr>
            <a:endParaRPr lang="en-US" dirty="0"/>
          </a:p>
        </p:txBody>
      </p:sp>
      <p:grpSp>
        <p:nvGrpSpPr>
          <p:cNvPr id="6" name="Group 5"/>
          <p:cNvGrpSpPr/>
          <p:nvPr/>
        </p:nvGrpSpPr>
        <p:grpSpPr>
          <a:xfrm>
            <a:off x="556863" y="1444457"/>
            <a:ext cx="5539137" cy="4980156"/>
            <a:chOff x="1130300" y="1076157"/>
            <a:chExt cx="5539137" cy="4980156"/>
          </a:xfrm>
        </p:grpSpPr>
        <p:pic>
          <p:nvPicPr>
            <p:cNvPr id="1026"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iconsdb.com/icons/preview/black/airplane-57-xx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4" name="Striped Right Arrow 3"/>
            <p:cNvSpPr/>
            <p:nvPr/>
          </p:nvSpPr>
          <p:spPr>
            <a:xfrm rot="19206524">
              <a:off x="2056431" y="3037504"/>
              <a:ext cx="2933700" cy="711200"/>
            </a:xfrm>
            <a:prstGeom prst="striped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Pulse</a:t>
              </a:r>
            </a:p>
          </p:txBody>
        </p:sp>
        <p:sp>
          <p:nvSpPr>
            <p:cNvPr id="9" name="Striped Right Arrow 8"/>
            <p:cNvSpPr/>
            <p:nvPr/>
          </p:nvSpPr>
          <p:spPr>
            <a:xfrm rot="19095566" flipH="1">
              <a:off x="2764187" y="3288025"/>
              <a:ext cx="2933700" cy="711200"/>
            </a:xfrm>
            <a:prstGeom prst="striped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Echo</a:t>
              </a:r>
            </a:p>
          </p:txBody>
        </p:sp>
      </p:grpSp>
      <mc:AlternateContent xmlns:mc="http://schemas.openxmlformats.org/markup-compatibility/2006" xmlns:a14="http://schemas.microsoft.com/office/drawing/2010/main">
        <mc:Choice Requires="a14">
          <p:sp>
            <p:nvSpPr>
              <p:cNvPr id="11" name="TextBox 10"/>
              <p:cNvSpPr txBox="1"/>
              <p:nvPr/>
            </p:nvSpPr>
            <p:spPr>
              <a:xfrm>
                <a:off x="8179096" y="2663656"/>
                <a:ext cx="3157451" cy="2677656"/>
              </a:xfrm>
              <a:prstGeom prst="rect">
                <a:avLst/>
              </a:prstGeom>
              <a:solidFill>
                <a:schemeClr val="bg2"/>
              </a:solidFill>
            </p:spPr>
            <p:txBody>
              <a:bodyPr wrap="square" rtlCol="0">
                <a:spAutoFit/>
              </a:bodyPr>
              <a:lstStyle/>
              <a:p>
                <a:r>
                  <a:rPr lang="en-US" sz="2400" b="1" i="1" dirty="0"/>
                  <a:t>Q:</a:t>
                </a:r>
                <a:r>
                  <a:rPr lang="en-US" sz="2400" i="1" dirty="0"/>
                  <a:t> if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𝑐</m:t>
                        </m:r>
                      </m:e>
                      <m:sub>
                        <m:r>
                          <a:rPr lang="en-US" sz="2400" b="0" i="1" smtClean="0">
                            <a:latin typeface="Cambria Math" panose="02040503050406030204" pitchFamily="18" charset="0"/>
                          </a:rPr>
                          <m:t>0</m:t>
                        </m:r>
                      </m:sub>
                    </m:sSub>
                  </m:oMath>
                </a14:m>
                <a:r>
                  <a:rPr lang="en-US" sz="2400" i="1" dirty="0"/>
                  <a:t> is the speed of light and </a:t>
                </a:r>
                <a14:m>
                  <m:oMath xmlns:m="http://schemas.openxmlformats.org/officeDocument/2006/math">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rPr>
                      <m:t>𝑡</m:t>
                    </m:r>
                  </m:oMath>
                </a14:m>
                <a:r>
                  <a:rPr lang="en-US" sz="2400" i="1" dirty="0"/>
                  <a:t> is the time between the pulse being transmitted and the echo received, write an equation to find the distance to the plane.</a:t>
                </a:r>
              </a:p>
            </p:txBody>
          </p:sp>
        </mc:Choice>
        <mc:Fallback xmlns="">
          <p:sp>
            <p:nvSpPr>
              <p:cNvPr id="11" name="TextBox 10"/>
              <p:cNvSpPr txBox="1">
                <a:spLocks noRot="1" noChangeAspect="1" noMove="1" noResize="1" noEditPoints="1" noAdjustHandles="1" noChangeArrowheads="1" noChangeShapeType="1" noTextEdit="1"/>
              </p:cNvSpPr>
              <p:nvPr/>
            </p:nvSpPr>
            <p:spPr>
              <a:xfrm>
                <a:off x="8179096" y="2663656"/>
                <a:ext cx="3157451" cy="2677656"/>
              </a:xfrm>
              <a:prstGeom prst="rect">
                <a:avLst/>
              </a:prstGeom>
              <a:blipFill rotWithShape="0">
                <a:blip r:embed="rId5"/>
                <a:stretch>
                  <a:fillRect l="-3089" t="-1822" r="-4054" b="-4328"/>
                </a:stretch>
              </a:blipFill>
            </p:spPr>
            <p:txBody>
              <a:bodyPr/>
              <a:lstStyle/>
              <a:p>
                <a:r>
                  <a:rPr lang="en-US">
                    <a:noFill/>
                  </a:rPr>
                  <a:t> </a:t>
                </a:r>
              </a:p>
            </p:txBody>
          </p:sp>
        </mc:Fallback>
      </mc:AlternateContent>
    </p:spTree>
    <p:extLst>
      <p:ext uri="{BB962C8B-B14F-4D97-AF65-F5344CB8AC3E}">
        <p14:creationId xmlns:p14="http://schemas.microsoft.com/office/powerpoint/2010/main" val="1758435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Air traffic </a:t>
            </a:r>
            <a:r>
              <a:rPr lang="en-US" sz="3200"/>
              <a:t>is managed by </a:t>
            </a:r>
            <a:r>
              <a:rPr lang="en-US" sz="3200" dirty="0"/>
              <a:t>two radio technology systems – traditional radar and plane-based radio transponders, referred to as secondary radar.</a:t>
            </a:r>
          </a:p>
        </p:txBody>
      </p:sp>
      <p:grpSp>
        <p:nvGrpSpPr>
          <p:cNvPr id="3" name="Group 2"/>
          <p:cNvGrpSpPr/>
          <p:nvPr/>
        </p:nvGrpSpPr>
        <p:grpSpPr>
          <a:xfrm>
            <a:off x="3467100" y="1690688"/>
            <a:ext cx="5257800" cy="4370527"/>
            <a:chOff x="5616457" y="1690688"/>
            <a:chExt cx="5257800" cy="4370527"/>
          </a:xfrm>
        </p:grpSpPr>
        <p:grpSp>
          <p:nvGrpSpPr>
            <p:cNvPr id="18" name="Group 17"/>
            <p:cNvGrpSpPr/>
            <p:nvPr/>
          </p:nvGrpSpPr>
          <p:grpSpPr>
            <a:xfrm>
              <a:off x="5616457" y="1690688"/>
              <a:ext cx="5257800" cy="4370527"/>
              <a:chOff x="5730238" y="1690688"/>
              <a:chExt cx="5257800" cy="4370527"/>
            </a:xfrm>
          </p:grpSpPr>
          <p:grpSp>
            <p:nvGrpSpPr>
              <p:cNvPr id="9" name="Group 8"/>
              <p:cNvGrpSpPr/>
              <p:nvPr/>
            </p:nvGrpSpPr>
            <p:grpSpPr>
              <a:xfrm>
                <a:off x="6065415" y="1690688"/>
                <a:ext cx="4076130" cy="3664788"/>
                <a:chOff x="1130300" y="1076157"/>
                <a:chExt cx="5539137" cy="4980156"/>
              </a:xfrm>
            </p:grpSpPr>
            <p:pic>
              <p:nvPicPr>
                <p:cNvPr id="10"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iconsdb.com/icons/preview/black/airplane-57-xx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12" name="Striped Right Arrow 11"/>
                <p:cNvSpPr/>
                <p:nvPr/>
              </p:nvSpPr>
              <p:spPr>
                <a:xfrm rot="19206524">
                  <a:off x="1547903" y="3139605"/>
                  <a:ext cx="3151988" cy="516436"/>
                </a:xfrm>
                <a:prstGeom prst="striped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Pulse</a:t>
                  </a:r>
                </a:p>
              </p:txBody>
            </p:sp>
            <p:sp>
              <p:nvSpPr>
                <p:cNvPr id="13" name="Striped Right Arrow 12"/>
                <p:cNvSpPr/>
                <p:nvPr/>
              </p:nvSpPr>
              <p:spPr>
                <a:xfrm rot="19095566" flipH="1">
                  <a:off x="2255583" y="3394845"/>
                  <a:ext cx="3151988" cy="516436"/>
                </a:xfrm>
                <a:prstGeom prst="striped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Echo</a:t>
                  </a:r>
                </a:p>
              </p:txBody>
            </p:sp>
          </p:grpSp>
          <p:sp>
            <p:nvSpPr>
              <p:cNvPr id="14" name="Striped Right Arrow 13"/>
              <p:cNvSpPr/>
              <p:nvPr/>
            </p:nvSpPr>
            <p:spPr>
              <a:xfrm rot="19095566" flipH="1">
                <a:off x="7269356" y="3670587"/>
                <a:ext cx="2517777" cy="354766"/>
              </a:xfrm>
              <a:prstGeom prst="striped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Telemetry</a:t>
                </a:r>
              </a:p>
            </p:txBody>
          </p:sp>
          <p:sp>
            <p:nvSpPr>
              <p:cNvPr id="16" name="TextBox 15"/>
              <p:cNvSpPr txBox="1"/>
              <p:nvPr/>
            </p:nvSpPr>
            <p:spPr>
              <a:xfrm>
                <a:off x="5730238" y="5414884"/>
                <a:ext cx="1887773" cy="646331"/>
              </a:xfrm>
              <a:prstGeom prst="rect">
                <a:avLst/>
              </a:prstGeom>
              <a:noFill/>
            </p:spPr>
            <p:txBody>
              <a:bodyPr wrap="square" rtlCol="0">
                <a:spAutoFit/>
              </a:bodyPr>
              <a:lstStyle/>
              <a:p>
                <a:r>
                  <a:rPr lang="en-US" dirty="0"/>
                  <a:t>Primary and Secondary Radar</a:t>
                </a:r>
              </a:p>
            </p:txBody>
          </p:sp>
          <p:sp>
            <p:nvSpPr>
              <p:cNvPr id="17" name="TextBox 16"/>
              <p:cNvSpPr txBox="1"/>
              <p:nvPr/>
            </p:nvSpPr>
            <p:spPr>
              <a:xfrm>
                <a:off x="8834360" y="3900246"/>
                <a:ext cx="2153678" cy="1477328"/>
              </a:xfrm>
              <a:prstGeom prst="rect">
                <a:avLst/>
              </a:prstGeom>
              <a:solidFill>
                <a:schemeClr val="accent6">
                  <a:lumMod val="40000"/>
                  <a:lumOff val="60000"/>
                </a:schemeClr>
              </a:solidFill>
            </p:spPr>
            <p:txBody>
              <a:bodyPr wrap="square" rtlCol="0">
                <a:spAutoFit/>
              </a:bodyPr>
              <a:lstStyle/>
              <a:p>
                <a:r>
                  <a:rPr lang="en-US" dirty="0"/>
                  <a:t>Secondary Radar – aircraft data sent by transponder when it detects a primary radar ping.</a:t>
                </a:r>
              </a:p>
            </p:txBody>
          </p:sp>
        </p:grpSp>
        <p:pic>
          <p:nvPicPr>
            <p:cNvPr id="19" name="Picture 2" descr="http://i.imgur.com/dHKZn8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62026" y="4713272"/>
              <a:ext cx="642204" cy="642204"/>
            </a:xfrm>
            <a:prstGeom prst="rect">
              <a:avLst/>
            </a:prstGeom>
            <a:noFill/>
            <a:extLst>
              <a:ext uri="{909E8E84-426E-40DD-AFC4-6F175D3DCCD1}">
                <a14:hiddenFill xmlns:a14="http://schemas.microsoft.com/office/drawing/2010/main">
                  <a:solidFill>
                    <a:srgbClr val="FFFFFF"/>
                  </a:solidFill>
                </a14:hiddenFill>
              </a:ext>
            </a:extLst>
          </p:spPr>
        </p:pic>
        <p:sp>
          <p:nvSpPr>
            <p:cNvPr id="20" name="Isosceles Triangle 19"/>
            <p:cNvSpPr/>
            <p:nvPr/>
          </p:nvSpPr>
          <p:spPr>
            <a:xfrm>
              <a:off x="9380811" y="2616409"/>
              <a:ext cx="237116" cy="204411"/>
            </a:xfrm>
            <a:prstGeom prst="triangl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21807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What if the transponder fails and secondary radar isn’t available? In this project we will investigate how accurate primary radar is in the absence of secondary radar. </a:t>
            </a:r>
          </a:p>
        </p:txBody>
      </p:sp>
      <p:grpSp>
        <p:nvGrpSpPr>
          <p:cNvPr id="25" name="Group 24"/>
          <p:cNvGrpSpPr/>
          <p:nvPr/>
        </p:nvGrpSpPr>
        <p:grpSpPr>
          <a:xfrm>
            <a:off x="3462131" y="1690688"/>
            <a:ext cx="4827900" cy="4370527"/>
            <a:chOff x="3682050" y="1690688"/>
            <a:chExt cx="4827900" cy="4370527"/>
          </a:xfrm>
        </p:grpSpPr>
        <p:grpSp>
          <p:nvGrpSpPr>
            <p:cNvPr id="23" name="Group 22"/>
            <p:cNvGrpSpPr/>
            <p:nvPr/>
          </p:nvGrpSpPr>
          <p:grpSpPr>
            <a:xfrm>
              <a:off x="3682050" y="1690688"/>
              <a:ext cx="4827900" cy="4370527"/>
              <a:chOff x="5616457" y="1690688"/>
              <a:chExt cx="4827900" cy="4370527"/>
            </a:xfrm>
          </p:grpSpPr>
          <p:grpSp>
            <p:nvGrpSpPr>
              <p:cNvPr id="18" name="Group 17"/>
              <p:cNvGrpSpPr/>
              <p:nvPr/>
            </p:nvGrpSpPr>
            <p:grpSpPr>
              <a:xfrm>
                <a:off x="5616457" y="1690688"/>
                <a:ext cx="4827900" cy="4370527"/>
                <a:chOff x="5730238" y="1690688"/>
                <a:chExt cx="4827900" cy="4370527"/>
              </a:xfrm>
            </p:grpSpPr>
            <p:grpSp>
              <p:nvGrpSpPr>
                <p:cNvPr id="9" name="Group 8"/>
                <p:cNvGrpSpPr/>
                <p:nvPr/>
              </p:nvGrpSpPr>
              <p:grpSpPr>
                <a:xfrm>
                  <a:off x="6065415" y="1690688"/>
                  <a:ext cx="4076130" cy="3664788"/>
                  <a:chOff x="1130300" y="1076157"/>
                  <a:chExt cx="5539137" cy="4980156"/>
                </a:xfrm>
              </p:grpSpPr>
              <p:pic>
                <p:nvPicPr>
                  <p:cNvPr id="10"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0300" y="4443413"/>
                    <a:ext cx="1612900" cy="16129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http://www.iconsdb.com/icons/preview/black/airplane-57-xx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231037" y="1076157"/>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12" name="Striped Right Arrow 11"/>
                  <p:cNvSpPr/>
                  <p:nvPr/>
                </p:nvSpPr>
                <p:spPr>
                  <a:xfrm rot="19206524">
                    <a:off x="1547903" y="3139605"/>
                    <a:ext cx="3151988" cy="516436"/>
                  </a:xfrm>
                  <a:prstGeom prst="stripedRight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n w="0"/>
                        <a:solidFill>
                          <a:schemeClr val="tx1"/>
                        </a:solidFill>
                        <a:effectLst>
                          <a:outerShdw blurRad="38100" dist="19050" dir="2700000" algn="tl" rotWithShape="0">
                            <a:schemeClr val="dk1">
                              <a:alpha val="40000"/>
                            </a:schemeClr>
                          </a:outerShdw>
                        </a:effectLst>
                      </a:rPr>
                      <a:t>Pulse</a:t>
                    </a:r>
                  </a:p>
                </p:txBody>
              </p:sp>
              <p:sp>
                <p:nvSpPr>
                  <p:cNvPr id="13" name="Striped Right Arrow 12"/>
                  <p:cNvSpPr/>
                  <p:nvPr/>
                </p:nvSpPr>
                <p:spPr>
                  <a:xfrm rot="19095566" flipH="1">
                    <a:off x="2255583" y="3394845"/>
                    <a:ext cx="3151988" cy="516436"/>
                  </a:xfrm>
                  <a:prstGeom prst="striped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Echo</a:t>
                    </a:r>
                  </a:p>
                </p:txBody>
              </p:sp>
            </p:grpSp>
            <p:sp>
              <p:nvSpPr>
                <p:cNvPr id="16" name="TextBox 15"/>
                <p:cNvSpPr txBox="1"/>
                <p:nvPr/>
              </p:nvSpPr>
              <p:spPr>
                <a:xfrm>
                  <a:off x="5730238" y="5414884"/>
                  <a:ext cx="1887773" cy="646331"/>
                </a:xfrm>
                <a:prstGeom prst="rect">
                  <a:avLst/>
                </a:prstGeom>
                <a:noFill/>
              </p:spPr>
              <p:txBody>
                <a:bodyPr wrap="square" rtlCol="0">
                  <a:spAutoFit/>
                </a:bodyPr>
                <a:lstStyle/>
                <a:p>
                  <a:r>
                    <a:rPr lang="en-US" dirty="0"/>
                    <a:t>Primary and Secondary Radar</a:t>
                  </a:r>
                </a:p>
              </p:txBody>
            </p:sp>
            <p:sp>
              <p:nvSpPr>
                <p:cNvPr id="17" name="TextBox 16"/>
                <p:cNvSpPr txBox="1"/>
                <p:nvPr/>
              </p:nvSpPr>
              <p:spPr>
                <a:xfrm>
                  <a:off x="9035122" y="3023464"/>
                  <a:ext cx="1523016" cy="646331"/>
                </a:xfrm>
                <a:prstGeom prst="rect">
                  <a:avLst/>
                </a:prstGeom>
                <a:solidFill>
                  <a:schemeClr val="accent2">
                    <a:lumMod val="20000"/>
                    <a:lumOff val="80000"/>
                  </a:schemeClr>
                </a:solidFill>
              </p:spPr>
              <p:txBody>
                <a:bodyPr wrap="square" rtlCol="0">
                  <a:spAutoFit/>
                </a:bodyPr>
                <a:lstStyle/>
                <a:p>
                  <a:pPr algn="ctr"/>
                  <a:r>
                    <a:rPr lang="en-US" b="1" dirty="0">
                      <a:solidFill>
                        <a:srgbClr val="FF0000"/>
                      </a:solidFill>
                    </a:rPr>
                    <a:t>No Transponder!</a:t>
                  </a:r>
                </a:p>
              </p:txBody>
            </p:sp>
          </p:grpSp>
          <p:pic>
            <p:nvPicPr>
              <p:cNvPr id="19" name="Picture 2" descr="http://i.imgur.com/dHKZn8B.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62026" y="4713272"/>
                <a:ext cx="642204" cy="642204"/>
              </a:xfrm>
              <a:prstGeom prst="rect">
                <a:avLst/>
              </a:prstGeom>
              <a:noFill/>
              <a:extLst>
                <a:ext uri="{909E8E84-426E-40DD-AFC4-6F175D3DCCD1}">
                  <a14:hiddenFill xmlns:a14="http://schemas.microsoft.com/office/drawing/2010/main">
                    <a:solidFill>
                      <a:srgbClr val="FFFFFF"/>
                    </a:solidFill>
                  </a14:hiddenFill>
                </a:ext>
              </a:extLst>
            </p:spPr>
          </p:pic>
          <p:sp>
            <p:nvSpPr>
              <p:cNvPr id="20" name="Isosceles Triangle 19"/>
              <p:cNvSpPr/>
              <p:nvPr/>
            </p:nvSpPr>
            <p:spPr>
              <a:xfrm>
                <a:off x="9380811" y="2616409"/>
                <a:ext cx="237116" cy="204411"/>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7284416" y="4177906"/>
                <a:ext cx="457176" cy="830997"/>
              </a:xfrm>
              <a:prstGeom prst="rect">
                <a:avLst/>
              </a:prstGeom>
              <a:noFill/>
            </p:spPr>
            <p:txBody>
              <a:bodyPr wrap="none" rtlCol="0">
                <a:spAutoFit/>
              </a:bodyPr>
              <a:lstStyle/>
              <a:p>
                <a:r>
                  <a:rPr lang="en-US" sz="4800" dirty="0">
                    <a:solidFill>
                      <a:srgbClr val="FF0000"/>
                    </a:solidFill>
                    <a:latin typeface="Times New Roman" panose="02020603050405020304" pitchFamily="18" charset="0"/>
                    <a:cs typeface="Times New Roman" panose="02020603050405020304" pitchFamily="18" charset="0"/>
                  </a:rPr>
                  <a:t>?</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21" name="TextBox 20"/>
              <p:cNvSpPr txBox="1"/>
              <p:nvPr/>
            </p:nvSpPr>
            <p:spPr>
              <a:xfrm>
                <a:off x="7652144" y="4399321"/>
                <a:ext cx="457176" cy="830997"/>
              </a:xfrm>
              <a:prstGeom prst="rect">
                <a:avLst/>
              </a:prstGeom>
              <a:noFill/>
            </p:spPr>
            <p:txBody>
              <a:bodyPr wrap="none" rtlCol="0">
                <a:spAutoFit/>
              </a:bodyPr>
              <a:lstStyle/>
              <a:p>
                <a:r>
                  <a:rPr lang="en-US" sz="4800" dirty="0">
                    <a:solidFill>
                      <a:srgbClr val="FF0000"/>
                    </a:solidFill>
                    <a:latin typeface="Times New Roman" panose="02020603050405020304" pitchFamily="18" charset="0"/>
                    <a:cs typeface="Times New Roman" panose="02020603050405020304" pitchFamily="18" charset="0"/>
                  </a:rPr>
                  <a:t>?</a:t>
                </a:r>
                <a:endParaRPr lang="en-US" dirty="0">
                  <a:solidFill>
                    <a:srgbClr val="FF0000"/>
                  </a:solidFill>
                  <a:latin typeface="Times New Roman" panose="02020603050405020304" pitchFamily="18" charset="0"/>
                  <a:cs typeface="Times New Roman" panose="02020603050405020304" pitchFamily="18" charset="0"/>
                </a:endParaRPr>
              </a:p>
            </p:txBody>
          </p:sp>
          <p:sp>
            <p:nvSpPr>
              <p:cNvPr id="22" name="TextBox 21"/>
              <p:cNvSpPr txBox="1"/>
              <p:nvPr/>
            </p:nvSpPr>
            <p:spPr>
              <a:xfrm>
                <a:off x="7669691" y="3873224"/>
                <a:ext cx="457176" cy="830997"/>
              </a:xfrm>
              <a:prstGeom prst="rect">
                <a:avLst/>
              </a:prstGeom>
              <a:noFill/>
            </p:spPr>
            <p:txBody>
              <a:bodyPr wrap="none" rtlCol="0">
                <a:spAutoFit/>
              </a:bodyPr>
              <a:lstStyle/>
              <a:p>
                <a:r>
                  <a:rPr lang="en-US" sz="4800" dirty="0">
                    <a:solidFill>
                      <a:srgbClr val="FF0000"/>
                    </a:solidFill>
                    <a:latin typeface="Times New Roman" panose="02020603050405020304" pitchFamily="18" charset="0"/>
                    <a:cs typeface="Times New Roman" panose="02020603050405020304" pitchFamily="18" charset="0"/>
                  </a:rPr>
                  <a:t>?</a:t>
                </a:r>
                <a:endParaRPr lang="en-US" dirty="0">
                  <a:solidFill>
                    <a:srgbClr val="FF0000"/>
                  </a:solidFill>
                  <a:latin typeface="Times New Roman" panose="02020603050405020304" pitchFamily="18" charset="0"/>
                  <a:cs typeface="Times New Roman" panose="02020603050405020304" pitchFamily="18" charset="0"/>
                </a:endParaRPr>
              </a:p>
            </p:txBody>
          </p:sp>
        </p:grpSp>
        <p:sp>
          <p:nvSpPr>
            <p:cNvPr id="24" name="TextBox 23"/>
            <p:cNvSpPr txBox="1"/>
            <p:nvPr/>
          </p:nvSpPr>
          <p:spPr>
            <a:xfrm>
              <a:off x="6160504" y="4270074"/>
              <a:ext cx="1523016" cy="646331"/>
            </a:xfrm>
            <a:prstGeom prst="rect">
              <a:avLst/>
            </a:prstGeom>
            <a:solidFill>
              <a:schemeClr val="accent2">
                <a:lumMod val="20000"/>
                <a:lumOff val="80000"/>
              </a:schemeClr>
            </a:solidFill>
          </p:spPr>
          <p:txBody>
            <a:bodyPr wrap="square" rtlCol="0">
              <a:spAutoFit/>
            </a:bodyPr>
            <a:lstStyle/>
            <a:p>
              <a:pPr algn="ctr"/>
              <a:r>
                <a:rPr lang="en-US" b="1" dirty="0">
                  <a:solidFill>
                    <a:srgbClr val="FF0000"/>
                  </a:solidFill>
                </a:rPr>
                <a:t>No Secondary Radar!</a:t>
              </a:r>
            </a:p>
          </p:txBody>
        </p:sp>
      </p:grpSp>
    </p:spTree>
    <p:extLst>
      <p:ext uri="{BB962C8B-B14F-4D97-AF65-F5344CB8AC3E}">
        <p14:creationId xmlns:p14="http://schemas.microsoft.com/office/powerpoint/2010/main" val="14150939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Fundamentally, the system is only using a clock and watching a voltage that is proportional to the strength of the transmitted and received pulses.</a:t>
            </a:r>
          </a:p>
        </p:txBody>
      </p:sp>
      <p:cxnSp>
        <p:nvCxnSpPr>
          <p:cNvPr id="5" name="Straight Connector 4"/>
          <p:cNvCxnSpPr/>
          <p:nvPr/>
        </p:nvCxnSpPr>
        <p:spPr>
          <a:xfrm>
            <a:off x="1397479" y="2484408"/>
            <a:ext cx="0" cy="3243532"/>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1121434" y="5417389"/>
            <a:ext cx="88161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Freeform 10"/>
          <p:cNvSpPr/>
          <p:nvPr/>
        </p:nvSpPr>
        <p:spPr>
          <a:xfrm>
            <a:off x="1397479" y="3295291"/>
            <a:ext cx="6038491" cy="2122098"/>
          </a:xfrm>
          <a:custGeom>
            <a:avLst/>
            <a:gdLst>
              <a:gd name="connsiteX0" fmla="*/ 0 w 6038491"/>
              <a:gd name="connsiteY0" fmla="*/ 2122098 h 2122098"/>
              <a:gd name="connsiteX1" fmla="*/ 0 w 6038491"/>
              <a:gd name="connsiteY1" fmla="*/ 0 h 2122098"/>
              <a:gd name="connsiteX2" fmla="*/ 293299 w 6038491"/>
              <a:gd name="connsiteY2" fmla="*/ 0 h 2122098"/>
              <a:gd name="connsiteX3" fmla="*/ 293299 w 6038491"/>
              <a:gd name="connsiteY3" fmla="*/ 2122098 h 2122098"/>
              <a:gd name="connsiteX4" fmla="*/ 4986068 w 6038491"/>
              <a:gd name="connsiteY4" fmla="*/ 2122098 h 2122098"/>
              <a:gd name="connsiteX5" fmla="*/ 4986068 w 6038491"/>
              <a:gd name="connsiteY5" fmla="*/ 1880559 h 2122098"/>
              <a:gd name="connsiteX6" fmla="*/ 5158597 w 6038491"/>
              <a:gd name="connsiteY6" fmla="*/ 1880559 h 2122098"/>
              <a:gd name="connsiteX7" fmla="*/ 5158597 w 6038491"/>
              <a:gd name="connsiteY7" fmla="*/ 2122098 h 2122098"/>
              <a:gd name="connsiteX8" fmla="*/ 6021238 w 6038491"/>
              <a:gd name="connsiteY8" fmla="*/ 2122098 h 2122098"/>
              <a:gd name="connsiteX9" fmla="*/ 6038491 w 6038491"/>
              <a:gd name="connsiteY9" fmla="*/ 2122098 h 212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8491" h="2122098">
                <a:moveTo>
                  <a:pt x="0" y="2122098"/>
                </a:moveTo>
                <a:lnTo>
                  <a:pt x="0" y="0"/>
                </a:lnTo>
                <a:lnTo>
                  <a:pt x="293299" y="0"/>
                </a:lnTo>
                <a:lnTo>
                  <a:pt x="293299" y="2122098"/>
                </a:lnTo>
                <a:lnTo>
                  <a:pt x="4986068" y="2122098"/>
                </a:lnTo>
                <a:lnTo>
                  <a:pt x="4986068" y="1880559"/>
                </a:lnTo>
                <a:lnTo>
                  <a:pt x="5158597" y="1880559"/>
                </a:lnTo>
                <a:lnTo>
                  <a:pt x="5158597" y="2122098"/>
                </a:lnTo>
                <a:lnTo>
                  <a:pt x="6021238" y="2122098"/>
                </a:lnTo>
                <a:lnTo>
                  <a:pt x="6038491" y="2122098"/>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815532" y="5572663"/>
            <a:ext cx="906017" cy="523220"/>
          </a:xfrm>
          <a:prstGeom prst="rect">
            <a:avLst/>
          </a:prstGeom>
          <a:noFill/>
        </p:spPr>
        <p:txBody>
          <a:bodyPr wrap="none" rtlCol="0">
            <a:spAutoFit/>
          </a:bodyPr>
          <a:lstStyle/>
          <a:p>
            <a:r>
              <a:rPr lang="en-US" sz="2800" dirty="0"/>
              <a:t>Time</a:t>
            </a:r>
          </a:p>
        </p:txBody>
      </p:sp>
      <p:sp>
        <p:nvSpPr>
          <p:cNvPr id="13" name="TextBox 12"/>
          <p:cNvSpPr txBox="1"/>
          <p:nvPr/>
        </p:nvSpPr>
        <p:spPr>
          <a:xfrm rot="16200000">
            <a:off x="397784" y="3033681"/>
            <a:ext cx="1274773" cy="523220"/>
          </a:xfrm>
          <a:prstGeom prst="rect">
            <a:avLst/>
          </a:prstGeom>
          <a:noFill/>
        </p:spPr>
        <p:txBody>
          <a:bodyPr wrap="none" rtlCol="0">
            <a:spAutoFit/>
          </a:bodyPr>
          <a:lstStyle/>
          <a:p>
            <a:r>
              <a:rPr lang="en-US" sz="2800" dirty="0"/>
              <a:t>Voltage</a:t>
            </a:r>
          </a:p>
        </p:txBody>
      </p:sp>
      <p:sp>
        <p:nvSpPr>
          <p:cNvPr id="14" name="TextBox 13"/>
          <p:cNvSpPr txBox="1"/>
          <p:nvPr/>
        </p:nvSpPr>
        <p:spPr>
          <a:xfrm>
            <a:off x="2635400" y="2061411"/>
            <a:ext cx="3942212" cy="923330"/>
          </a:xfrm>
          <a:prstGeom prst="rect">
            <a:avLst/>
          </a:prstGeom>
          <a:noFill/>
        </p:spPr>
        <p:txBody>
          <a:bodyPr wrap="square" rtlCol="0">
            <a:spAutoFit/>
          </a:bodyPr>
          <a:lstStyle/>
          <a:p>
            <a:r>
              <a:rPr lang="en-US" dirty="0"/>
              <a:t>Notice that the pulses have a finite width in time – it takes time to send and detect the pulse.</a:t>
            </a:r>
          </a:p>
        </p:txBody>
      </p:sp>
      <p:cxnSp>
        <p:nvCxnSpPr>
          <p:cNvPr id="17" name="Straight Arrow Connector 16"/>
          <p:cNvCxnSpPr>
            <a:stCxn id="14" idx="1"/>
          </p:cNvCxnSpPr>
          <p:nvPr/>
        </p:nvCxnSpPr>
        <p:spPr>
          <a:xfrm flipH="1">
            <a:off x="1673525" y="2523076"/>
            <a:ext cx="961875" cy="6169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4" idx="2"/>
          </p:cNvCxnSpPr>
          <p:nvPr/>
        </p:nvCxnSpPr>
        <p:spPr>
          <a:xfrm>
            <a:off x="4606506" y="2984741"/>
            <a:ext cx="1846052" cy="205308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695041" y="4066124"/>
            <a:ext cx="2286332" cy="523220"/>
          </a:xfrm>
          <a:prstGeom prst="rect">
            <a:avLst/>
          </a:prstGeom>
          <a:noFill/>
        </p:spPr>
        <p:txBody>
          <a:bodyPr wrap="none" rtlCol="0">
            <a:spAutoFit/>
          </a:bodyPr>
          <a:lstStyle/>
          <a:p>
            <a:r>
              <a:rPr lang="en-US" sz="2800" dirty="0"/>
              <a:t>Signal (“ping”)</a:t>
            </a:r>
          </a:p>
        </p:txBody>
      </p:sp>
      <p:sp>
        <p:nvSpPr>
          <p:cNvPr id="16" name="TextBox 15"/>
          <p:cNvSpPr txBox="1"/>
          <p:nvPr/>
        </p:nvSpPr>
        <p:spPr>
          <a:xfrm>
            <a:off x="6452558" y="4632560"/>
            <a:ext cx="885050" cy="523220"/>
          </a:xfrm>
          <a:prstGeom prst="rect">
            <a:avLst/>
          </a:prstGeom>
          <a:noFill/>
        </p:spPr>
        <p:txBody>
          <a:bodyPr wrap="none" rtlCol="0">
            <a:spAutoFit/>
          </a:bodyPr>
          <a:lstStyle/>
          <a:p>
            <a:r>
              <a:rPr lang="en-US" sz="2800" dirty="0"/>
              <a:t>Echo</a:t>
            </a:r>
          </a:p>
        </p:txBody>
      </p:sp>
    </p:spTree>
    <p:extLst>
      <p:ext uri="{BB962C8B-B14F-4D97-AF65-F5344CB8AC3E}">
        <p14:creationId xmlns:p14="http://schemas.microsoft.com/office/powerpoint/2010/main" val="3599651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Radar uses mostly the same equipment to both transmit and receive a signal.</a:t>
            </a:r>
          </a:p>
        </p:txBody>
      </p:sp>
      <p:sp>
        <p:nvSpPr>
          <p:cNvPr id="3" name="Content Placeholder 2"/>
          <p:cNvSpPr>
            <a:spLocks noGrp="1"/>
          </p:cNvSpPr>
          <p:nvPr>
            <p:ph idx="1"/>
          </p:nvPr>
        </p:nvSpPr>
        <p:spPr>
          <a:xfrm>
            <a:off x="1490384" y="2525001"/>
            <a:ext cx="3095445" cy="2516621"/>
          </a:xfrm>
        </p:spPr>
        <p:txBody>
          <a:bodyPr/>
          <a:lstStyle/>
          <a:p>
            <a:r>
              <a:rPr lang="en-US" dirty="0"/>
              <a:t>The switch decides whether the transmitter or the receiver is using the radar dish.</a:t>
            </a:r>
          </a:p>
        </p:txBody>
      </p:sp>
      <p:grpSp>
        <p:nvGrpSpPr>
          <p:cNvPr id="16" name="Group 15"/>
          <p:cNvGrpSpPr/>
          <p:nvPr/>
        </p:nvGrpSpPr>
        <p:grpSpPr>
          <a:xfrm>
            <a:off x="4416386" y="2167829"/>
            <a:ext cx="3705604" cy="4163960"/>
            <a:chOff x="6107163" y="1960798"/>
            <a:chExt cx="3705604" cy="4163960"/>
          </a:xfrm>
        </p:grpSpPr>
        <p:pic>
          <p:nvPicPr>
            <p:cNvPr id="4" name="Picture 2" descr="http://i.imgur.com/dHKZn8B.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6916" y="1960798"/>
              <a:ext cx="1612900" cy="1612900"/>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6107163" y="5322726"/>
              <a:ext cx="1621766" cy="802032"/>
            </a:xfrm>
            <a:prstGeom prst="roundRect">
              <a:avLst/>
            </a:prstGeom>
            <a:solidFill>
              <a:schemeClr val="bg2">
                <a:lumMod val="9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dirty="0"/>
                <a:t>Transmitter</a:t>
              </a:r>
            </a:p>
          </p:txBody>
        </p:sp>
        <p:sp>
          <p:nvSpPr>
            <p:cNvPr id="6" name="Rounded Rectangle 5"/>
            <p:cNvSpPr/>
            <p:nvPr/>
          </p:nvSpPr>
          <p:spPr>
            <a:xfrm>
              <a:off x="8191001" y="5322726"/>
              <a:ext cx="1621766" cy="802032"/>
            </a:xfrm>
            <a:prstGeom prst="roundRect">
              <a:avLst/>
            </a:prstGeom>
            <a:solidFill>
              <a:schemeClr val="bg2">
                <a:lumMod val="9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dirty="0"/>
                <a:t>Receiver</a:t>
              </a:r>
            </a:p>
          </p:txBody>
        </p:sp>
        <p:sp>
          <p:nvSpPr>
            <p:cNvPr id="7" name="Rounded Rectangle 6"/>
            <p:cNvSpPr/>
            <p:nvPr/>
          </p:nvSpPr>
          <p:spPr>
            <a:xfrm>
              <a:off x="7108845" y="3974714"/>
              <a:ext cx="1621766" cy="802032"/>
            </a:xfrm>
            <a:prstGeom prst="roundRect">
              <a:avLst/>
            </a:prstGeom>
            <a:solidFill>
              <a:schemeClr val="bg2">
                <a:lumMod val="90000"/>
              </a:schemeClr>
            </a:solidFill>
            <a:ln/>
          </p:spPr>
          <p:style>
            <a:lnRef idx="1">
              <a:schemeClr val="dk1"/>
            </a:lnRef>
            <a:fillRef idx="2">
              <a:schemeClr val="dk1"/>
            </a:fillRef>
            <a:effectRef idx="1">
              <a:schemeClr val="dk1"/>
            </a:effectRef>
            <a:fontRef idx="minor">
              <a:schemeClr val="dk1"/>
            </a:fontRef>
          </p:style>
          <p:txBody>
            <a:bodyPr rtlCol="0" anchor="ctr"/>
            <a:lstStyle/>
            <a:p>
              <a:pPr algn="ctr"/>
              <a:r>
                <a:rPr lang="en-US" dirty="0"/>
                <a:t>Switch</a:t>
              </a:r>
            </a:p>
          </p:txBody>
        </p:sp>
        <p:cxnSp>
          <p:nvCxnSpPr>
            <p:cNvPr id="9" name="Elbow Connector 8"/>
            <p:cNvCxnSpPr>
              <a:stCxn id="5" idx="0"/>
              <a:endCxn id="7" idx="2"/>
            </p:cNvCxnSpPr>
            <p:nvPr/>
          </p:nvCxnSpPr>
          <p:spPr>
            <a:xfrm rot="5400000" flipH="1" flipV="1">
              <a:off x="7145897" y="4548895"/>
              <a:ext cx="545980" cy="1001682"/>
            </a:xfrm>
            <a:prstGeom prst="bentConnector3">
              <a:avLst/>
            </a:prstGeom>
            <a:ln w="38100">
              <a:headEnd type="triangle"/>
              <a:tailEnd type="triangle"/>
            </a:ln>
          </p:spPr>
          <p:style>
            <a:lnRef idx="3">
              <a:schemeClr val="dk1"/>
            </a:lnRef>
            <a:fillRef idx="0">
              <a:schemeClr val="dk1"/>
            </a:fillRef>
            <a:effectRef idx="2">
              <a:schemeClr val="dk1"/>
            </a:effectRef>
            <a:fontRef idx="minor">
              <a:schemeClr val="tx1"/>
            </a:fontRef>
          </p:style>
        </p:cxnSp>
        <p:cxnSp>
          <p:nvCxnSpPr>
            <p:cNvPr id="11" name="Elbow Connector 10"/>
            <p:cNvCxnSpPr>
              <a:stCxn id="6" idx="0"/>
              <a:endCxn id="7" idx="2"/>
            </p:cNvCxnSpPr>
            <p:nvPr/>
          </p:nvCxnSpPr>
          <p:spPr>
            <a:xfrm rot="16200000" flipV="1">
              <a:off x="8187816" y="4508658"/>
              <a:ext cx="545980" cy="1082156"/>
            </a:xfrm>
            <a:prstGeom prst="bentConnector3">
              <a:avLst>
                <a:gd name="adj1" fmla="val 50000"/>
              </a:avLst>
            </a:prstGeom>
            <a:ln w="38100">
              <a:headEnd type="triangle"/>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a:stCxn id="7" idx="0"/>
            </p:cNvCxnSpPr>
            <p:nvPr/>
          </p:nvCxnSpPr>
          <p:spPr>
            <a:xfrm flipV="1">
              <a:off x="7919728" y="3428734"/>
              <a:ext cx="0" cy="545980"/>
            </a:xfrm>
            <a:prstGeom prst="straightConnector1">
              <a:avLst/>
            </a:prstGeom>
            <a:ln w="38100">
              <a:headEnd type="triangle"/>
              <a:tailEnd type="triangle"/>
            </a:ln>
          </p:spPr>
          <p:style>
            <a:lnRef idx="3">
              <a:schemeClr val="dk1"/>
            </a:lnRef>
            <a:fillRef idx="0">
              <a:schemeClr val="dk1"/>
            </a:fillRef>
            <a:effectRef idx="2">
              <a:schemeClr val="dk1"/>
            </a:effectRef>
            <a:fontRef idx="minor">
              <a:schemeClr val="tx1"/>
            </a:fontRef>
          </p:style>
        </p:cxnSp>
      </p:grpSp>
      <p:sp>
        <p:nvSpPr>
          <p:cNvPr id="8" name="Rectangle 7"/>
          <p:cNvSpPr/>
          <p:nvPr/>
        </p:nvSpPr>
        <p:spPr>
          <a:xfrm>
            <a:off x="8121990" y="2525001"/>
            <a:ext cx="3518448" cy="1255728"/>
          </a:xfrm>
          <a:prstGeom prst="rect">
            <a:avLst/>
          </a:prstGeom>
        </p:spPr>
        <p:txBody>
          <a:bodyPr wrap="square">
            <a:spAutoFit/>
          </a:bodyPr>
          <a:lstStyle/>
          <a:p>
            <a:pPr marL="228600" lvl="0" indent="-228600">
              <a:lnSpc>
                <a:spcPct val="90000"/>
              </a:lnSpc>
              <a:spcBef>
                <a:spcPts val="1000"/>
              </a:spcBef>
              <a:buFont typeface="Arial" panose="020B0604020202020204" pitchFamily="34" charset="0"/>
              <a:buChar char="•"/>
            </a:pPr>
            <a:r>
              <a:rPr lang="en-US" sz="2800" dirty="0">
                <a:solidFill>
                  <a:prstClr val="black"/>
                </a:solidFill>
              </a:rPr>
              <a:t>It takes time to switch between them.</a:t>
            </a:r>
          </a:p>
        </p:txBody>
      </p:sp>
    </p:spTree>
    <p:extLst>
      <p:ext uri="{BB962C8B-B14F-4D97-AF65-F5344CB8AC3E}">
        <p14:creationId xmlns:p14="http://schemas.microsoft.com/office/powerpoint/2010/main" val="78491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Switching from transmitter to receiver takes time.</a:t>
            </a:r>
          </a:p>
        </p:txBody>
      </p:sp>
      <p:cxnSp>
        <p:nvCxnSpPr>
          <p:cNvPr id="5" name="Straight Connector 4"/>
          <p:cNvCxnSpPr/>
          <p:nvPr/>
        </p:nvCxnSpPr>
        <p:spPr>
          <a:xfrm>
            <a:off x="1397479" y="2484408"/>
            <a:ext cx="0" cy="3243532"/>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1121434" y="5417389"/>
            <a:ext cx="88161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Freeform 10"/>
          <p:cNvSpPr/>
          <p:nvPr/>
        </p:nvSpPr>
        <p:spPr>
          <a:xfrm>
            <a:off x="1397479" y="3295291"/>
            <a:ext cx="6038491" cy="2122098"/>
          </a:xfrm>
          <a:custGeom>
            <a:avLst/>
            <a:gdLst>
              <a:gd name="connsiteX0" fmla="*/ 0 w 6038491"/>
              <a:gd name="connsiteY0" fmla="*/ 2122098 h 2122098"/>
              <a:gd name="connsiteX1" fmla="*/ 0 w 6038491"/>
              <a:gd name="connsiteY1" fmla="*/ 0 h 2122098"/>
              <a:gd name="connsiteX2" fmla="*/ 293299 w 6038491"/>
              <a:gd name="connsiteY2" fmla="*/ 0 h 2122098"/>
              <a:gd name="connsiteX3" fmla="*/ 293299 w 6038491"/>
              <a:gd name="connsiteY3" fmla="*/ 2122098 h 2122098"/>
              <a:gd name="connsiteX4" fmla="*/ 4986068 w 6038491"/>
              <a:gd name="connsiteY4" fmla="*/ 2122098 h 2122098"/>
              <a:gd name="connsiteX5" fmla="*/ 4986068 w 6038491"/>
              <a:gd name="connsiteY5" fmla="*/ 1880559 h 2122098"/>
              <a:gd name="connsiteX6" fmla="*/ 5158597 w 6038491"/>
              <a:gd name="connsiteY6" fmla="*/ 1880559 h 2122098"/>
              <a:gd name="connsiteX7" fmla="*/ 5158597 w 6038491"/>
              <a:gd name="connsiteY7" fmla="*/ 2122098 h 2122098"/>
              <a:gd name="connsiteX8" fmla="*/ 6021238 w 6038491"/>
              <a:gd name="connsiteY8" fmla="*/ 2122098 h 2122098"/>
              <a:gd name="connsiteX9" fmla="*/ 6038491 w 6038491"/>
              <a:gd name="connsiteY9" fmla="*/ 2122098 h 212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8491" h="2122098">
                <a:moveTo>
                  <a:pt x="0" y="2122098"/>
                </a:moveTo>
                <a:lnTo>
                  <a:pt x="0" y="0"/>
                </a:lnTo>
                <a:lnTo>
                  <a:pt x="293299" y="0"/>
                </a:lnTo>
                <a:lnTo>
                  <a:pt x="293299" y="2122098"/>
                </a:lnTo>
                <a:lnTo>
                  <a:pt x="4986068" y="2122098"/>
                </a:lnTo>
                <a:lnTo>
                  <a:pt x="4986068" y="1880559"/>
                </a:lnTo>
                <a:lnTo>
                  <a:pt x="5158597" y="1880559"/>
                </a:lnTo>
                <a:lnTo>
                  <a:pt x="5158597" y="2122098"/>
                </a:lnTo>
                <a:lnTo>
                  <a:pt x="6021238" y="2122098"/>
                </a:lnTo>
                <a:lnTo>
                  <a:pt x="6038491" y="2122098"/>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815532" y="5572663"/>
            <a:ext cx="906017" cy="523220"/>
          </a:xfrm>
          <a:prstGeom prst="rect">
            <a:avLst/>
          </a:prstGeom>
          <a:noFill/>
        </p:spPr>
        <p:txBody>
          <a:bodyPr wrap="none" rtlCol="0">
            <a:spAutoFit/>
          </a:bodyPr>
          <a:lstStyle/>
          <a:p>
            <a:r>
              <a:rPr lang="en-US" sz="2800" dirty="0"/>
              <a:t>Time</a:t>
            </a:r>
          </a:p>
        </p:txBody>
      </p:sp>
      <p:sp>
        <p:nvSpPr>
          <p:cNvPr id="13" name="TextBox 12"/>
          <p:cNvSpPr txBox="1"/>
          <p:nvPr/>
        </p:nvSpPr>
        <p:spPr>
          <a:xfrm rot="16200000">
            <a:off x="397784" y="3033681"/>
            <a:ext cx="1274773" cy="523220"/>
          </a:xfrm>
          <a:prstGeom prst="rect">
            <a:avLst/>
          </a:prstGeom>
          <a:noFill/>
        </p:spPr>
        <p:txBody>
          <a:bodyPr wrap="none" rtlCol="0">
            <a:spAutoFit/>
          </a:bodyPr>
          <a:lstStyle/>
          <a:p>
            <a:r>
              <a:rPr lang="en-US" sz="2800" dirty="0"/>
              <a:t>Voltage</a:t>
            </a:r>
          </a:p>
        </p:txBody>
      </p:sp>
      <p:cxnSp>
        <p:nvCxnSpPr>
          <p:cNvPr id="4" name="Straight Connector 3"/>
          <p:cNvCxnSpPr/>
          <p:nvPr/>
        </p:nvCxnSpPr>
        <p:spPr>
          <a:xfrm>
            <a:off x="1690778" y="5417389"/>
            <a:ext cx="1362973"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690777" y="4468438"/>
            <a:ext cx="1758425" cy="793677"/>
            <a:chOff x="1690777" y="4468438"/>
            <a:chExt cx="1758425" cy="793677"/>
          </a:xfrm>
        </p:grpSpPr>
        <p:sp>
          <p:nvSpPr>
            <p:cNvPr id="8" name="Right Brace 7"/>
            <p:cNvSpPr/>
            <p:nvPr/>
          </p:nvSpPr>
          <p:spPr>
            <a:xfrm rot="16200000">
              <a:off x="2178168" y="4386533"/>
              <a:ext cx="388191" cy="136297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p:cNvSpPr txBox="1"/>
            <p:nvPr/>
          </p:nvSpPr>
          <p:spPr>
            <a:xfrm>
              <a:off x="1847417" y="4468438"/>
              <a:ext cx="1601785" cy="369332"/>
            </a:xfrm>
            <a:prstGeom prst="rect">
              <a:avLst/>
            </a:prstGeom>
            <a:noFill/>
          </p:spPr>
          <p:txBody>
            <a:bodyPr wrap="none" rtlCol="0">
              <a:spAutoFit/>
            </a:bodyPr>
            <a:lstStyle/>
            <a:p>
              <a:r>
                <a:rPr lang="en-US" dirty="0"/>
                <a:t>Switching Time</a:t>
              </a:r>
            </a:p>
          </p:txBody>
        </p:sp>
      </p:grpSp>
    </p:spTree>
    <p:extLst>
      <p:ext uri="{BB962C8B-B14F-4D97-AF65-F5344CB8AC3E}">
        <p14:creationId xmlns:p14="http://schemas.microsoft.com/office/powerpoint/2010/main" val="2525757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radar will send a sequence of pulses, many times per second, each requiring a switch between transmitter and receiver.</a:t>
            </a:r>
          </a:p>
        </p:txBody>
      </p:sp>
      <p:grpSp>
        <p:nvGrpSpPr>
          <p:cNvPr id="3" name="Group 2"/>
          <p:cNvGrpSpPr/>
          <p:nvPr/>
        </p:nvGrpSpPr>
        <p:grpSpPr>
          <a:xfrm>
            <a:off x="773561" y="2484408"/>
            <a:ext cx="9164069" cy="3611475"/>
            <a:chOff x="773561" y="2484408"/>
            <a:chExt cx="9164069" cy="3611475"/>
          </a:xfrm>
        </p:grpSpPr>
        <p:cxnSp>
          <p:nvCxnSpPr>
            <p:cNvPr id="5" name="Straight Connector 4"/>
            <p:cNvCxnSpPr/>
            <p:nvPr/>
          </p:nvCxnSpPr>
          <p:spPr>
            <a:xfrm>
              <a:off x="1397479" y="2484408"/>
              <a:ext cx="0" cy="3243532"/>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1121434" y="5417389"/>
              <a:ext cx="881619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Freeform 10"/>
            <p:cNvSpPr/>
            <p:nvPr/>
          </p:nvSpPr>
          <p:spPr>
            <a:xfrm>
              <a:off x="1397479" y="3295291"/>
              <a:ext cx="6038491" cy="2122098"/>
            </a:xfrm>
            <a:custGeom>
              <a:avLst/>
              <a:gdLst>
                <a:gd name="connsiteX0" fmla="*/ 0 w 6038491"/>
                <a:gd name="connsiteY0" fmla="*/ 2122098 h 2122098"/>
                <a:gd name="connsiteX1" fmla="*/ 0 w 6038491"/>
                <a:gd name="connsiteY1" fmla="*/ 0 h 2122098"/>
                <a:gd name="connsiteX2" fmla="*/ 293299 w 6038491"/>
                <a:gd name="connsiteY2" fmla="*/ 0 h 2122098"/>
                <a:gd name="connsiteX3" fmla="*/ 293299 w 6038491"/>
                <a:gd name="connsiteY3" fmla="*/ 2122098 h 2122098"/>
                <a:gd name="connsiteX4" fmla="*/ 4986068 w 6038491"/>
                <a:gd name="connsiteY4" fmla="*/ 2122098 h 2122098"/>
                <a:gd name="connsiteX5" fmla="*/ 4986068 w 6038491"/>
                <a:gd name="connsiteY5" fmla="*/ 1880559 h 2122098"/>
                <a:gd name="connsiteX6" fmla="*/ 5158597 w 6038491"/>
                <a:gd name="connsiteY6" fmla="*/ 1880559 h 2122098"/>
                <a:gd name="connsiteX7" fmla="*/ 5158597 w 6038491"/>
                <a:gd name="connsiteY7" fmla="*/ 2122098 h 2122098"/>
                <a:gd name="connsiteX8" fmla="*/ 6021238 w 6038491"/>
                <a:gd name="connsiteY8" fmla="*/ 2122098 h 2122098"/>
                <a:gd name="connsiteX9" fmla="*/ 6038491 w 6038491"/>
                <a:gd name="connsiteY9" fmla="*/ 2122098 h 2122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38491" h="2122098">
                  <a:moveTo>
                    <a:pt x="0" y="2122098"/>
                  </a:moveTo>
                  <a:lnTo>
                    <a:pt x="0" y="0"/>
                  </a:lnTo>
                  <a:lnTo>
                    <a:pt x="293299" y="0"/>
                  </a:lnTo>
                  <a:lnTo>
                    <a:pt x="293299" y="2122098"/>
                  </a:lnTo>
                  <a:lnTo>
                    <a:pt x="4986068" y="2122098"/>
                  </a:lnTo>
                  <a:lnTo>
                    <a:pt x="4986068" y="1880559"/>
                  </a:lnTo>
                  <a:lnTo>
                    <a:pt x="5158597" y="1880559"/>
                  </a:lnTo>
                  <a:lnTo>
                    <a:pt x="5158597" y="2122098"/>
                  </a:lnTo>
                  <a:lnTo>
                    <a:pt x="6021238" y="2122098"/>
                  </a:lnTo>
                  <a:lnTo>
                    <a:pt x="6038491" y="2122098"/>
                  </a:lnTo>
                </a:path>
              </a:pathLst>
            </a:cu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7815532" y="5572663"/>
              <a:ext cx="906017" cy="523220"/>
            </a:xfrm>
            <a:prstGeom prst="rect">
              <a:avLst/>
            </a:prstGeom>
            <a:noFill/>
          </p:spPr>
          <p:txBody>
            <a:bodyPr wrap="none" rtlCol="0">
              <a:spAutoFit/>
            </a:bodyPr>
            <a:lstStyle/>
            <a:p>
              <a:r>
                <a:rPr lang="en-US" sz="2800" dirty="0"/>
                <a:t>Time</a:t>
              </a:r>
            </a:p>
          </p:txBody>
        </p:sp>
        <p:sp>
          <p:nvSpPr>
            <p:cNvPr id="13" name="TextBox 12"/>
            <p:cNvSpPr txBox="1"/>
            <p:nvPr/>
          </p:nvSpPr>
          <p:spPr>
            <a:xfrm rot="16200000">
              <a:off x="397784" y="3033681"/>
              <a:ext cx="1274773" cy="523220"/>
            </a:xfrm>
            <a:prstGeom prst="rect">
              <a:avLst/>
            </a:prstGeom>
            <a:noFill/>
          </p:spPr>
          <p:txBody>
            <a:bodyPr wrap="none" rtlCol="0">
              <a:spAutoFit/>
            </a:bodyPr>
            <a:lstStyle/>
            <a:p>
              <a:r>
                <a:rPr lang="en-US" sz="2800" dirty="0"/>
                <a:t>Voltage</a:t>
              </a:r>
            </a:p>
          </p:txBody>
        </p:sp>
        <p:cxnSp>
          <p:nvCxnSpPr>
            <p:cNvPr id="4" name="Straight Connector 3"/>
            <p:cNvCxnSpPr/>
            <p:nvPr/>
          </p:nvCxnSpPr>
          <p:spPr>
            <a:xfrm>
              <a:off x="1690778" y="5417389"/>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Freeform 9"/>
            <p:cNvSpPr/>
            <p:nvPr/>
          </p:nvSpPr>
          <p:spPr>
            <a:xfrm>
              <a:off x="7815532" y="3433313"/>
              <a:ext cx="1639019" cy="1984076"/>
            </a:xfrm>
            <a:custGeom>
              <a:avLst/>
              <a:gdLst>
                <a:gd name="connsiteX0" fmla="*/ 0 w 1639019"/>
                <a:gd name="connsiteY0" fmla="*/ 1984076 h 1984076"/>
                <a:gd name="connsiteX1" fmla="*/ 0 w 1639019"/>
                <a:gd name="connsiteY1" fmla="*/ 0 h 1984076"/>
                <a:gd name="connsiteX2" fmla="*/ 293298 w 1639019"/>
                <a:gd name="connsiteY2" fmla="*/ 0 h 1984076"/>
                <a:gd name="connsiteX3" fmla="*/ 293298 w 1639019"/>
                <a:gd name="connsiteY3" fmla="*/ 1984076 h 1984076"/>
                <a:gd name="connsiteX4" fmla="*/ 1639019 w 1639019"/>
                <a:gd name="connsiteY4" fmla="*/ 1984076 h 19840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9019" h="1984076">
                  <a:moveTo>
                    <a:pt x="0" y="1984076"/>
                  </a:moveTo>
                  <a:lnTo>
                    <a:pt x="0" y="0"/>
                  </a:lnTo>
                  <a:lnTo>
                    <a:pt x="293298" y="0"/>
                  </a:lnTo>
                  <a:lnTo>
                    <a:pt x="293298" y="1984076"/>
                  </a:lnTo>
                  <a:lnTo>
                    <a:pt x="1639019" y="1984076"/>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6941874" y="5433672"/>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127989" y="5422655"/>
              <a:ext cx="862641" cy="0"/>
            </a:xfrm>
            <a:prstGeom prst="line">
              <a:avLst/>
            </a:prstGeom>
            <a:ln w="44450">
              <a:solidFill>
                <a:schemeClr val="bg2">
                  <a:lumMod val="7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1690778" y="4731754"/>
              <a:ext cx="1688049" cy="679883"/>
              <a:chOff x="1690778" y="4731754"/>
              <a:chExt cx="1688049" cy="679883"/>
            </a:xfrm>
          </p:grpSpPr>
          <p:sp>
            <p:nvSpPr>
              <p:cNvPr id="18" name="Right Brace 17"/>
              <p:cNvSpPr/>
              <p:nvPr/>
            </p:nvSpPr>
            <p:spPr>
              <a:xfrm rot="16200000">
                <a:off x="1969700" y="4827917"/>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TextBox 18"/>
              <p:cNvSpPr txBox="1"/>
              <p:nvPr/>
            </p:nvSpPr>
            <p:spPr>
              <a:xfrm>
                <a:off x="1777042" y="4731754"/>
                <a:ext cx="1601785" cy="369332"/>
              </a:xfrm>
              <a:prstGeom prst="rect">
                <a:avLst/>
              </a:prstGeom>
              <a:noFill/>
            </p:spPr>
            <p:txBody>
              <a:bodyPr wrap="none" rtlCol="0">
                <a:spAutoFit/>
              </a:bodyPr>
              <a:lstStyle/>
              <a:p>
                <a:r>
                  <a:rPr lang="en-US" dirty="0"/>
                  <a:t>Switching Time</a:t>
                </a:r>
              </a:p>
            </p:txBody>
          </p:sp>
        </p:grpSp>
        <p:grpSp>
          <p:nvGrpSpPr>
            <p:cNvPr id="20" name="Group 19"/>
            <p:cNvGrpSpPr/>
            <p:nvPr/>
          </p:nvGrpSpPr>
          <p:grpSpPr>
            <a:xfrm>
              <a:off x="6075724" y="4669131"/>
              <a:ext cx="1719385" cy="677007"/>
              <a:chOff x="834034" y="4734630"/>
              <a:chExt cx="1719385" cy="677007"/>
            </a:xfrm>
          </p:grpSpPr>
          <p:sp>
            <p:nvSpPr>
              <p:cNvPr id="21" name="Right Brace 20"/>
              <p:cNvSpPr/>
              <p:nvPr/>
            </p:nvSpPr>
            <p:spPr>
              <a:xfrm rot="16200000">
                <a:off x="1969700" y="4827917"/>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2" name="TextBox 21"/>
              <p:cNvSpPr txBox="1"/>
              <p:nvPr/>
            </p:nvSpPr>
            <p:spPr>
              <a:xfrm>
                <a:off x="834034" y="4734630"/>
                <a:ext cx="1601785" cy="369332"/>
              </a:xfrm>
              <a:prstGeom prst="rect">
                <a:avLst/>
              </a:prstGeom>
              <a:noFill/>
            </p:spPr>
            <p:txBody>
              <a:bodyPr wrap="none" rtlCol="0">
                <a:spAutoFit/>
              </a:bodyPr>
              <a:lstStyle/>
              <a:p>
                <a:r>
                  <a:rPr lang="en-US" dirty="0"/>
                  <a:t>Switching Time</a:t>
                </a:r>
              </a:p>
            </p:txBody>
          </p:sp>
        </p:grpSp>
        <p:grpSp>
          <p:nvGrpSpPr>
            <p:cNvPr id="23" name="Group 22"/>
            <p:cNvGrpSpPr/>
            <p:nvPr/>
          </p:nvGrpSpPr>
          <p:grpSpPr>
            <a:xfrm>
              <a:off x="8124571" y="4654118"/>
              <a:ext cx="1688049" cy="679883"/>
              <a:chOff x="1690778" y="4731754"/>
              <a:chExt cx="1688049" cy="679883"/>
            </a:xfrm>
          </p:grpSpPr>
          <p:sp>
            <p:nvSpPr>
              <p:cNvPr id="24" name="Right Brace 23"/>
              <p:cNvSpPr/>
              <p:nvPr/>
            </p:nvSpPr>
            <p:spPr>
              <a:xfrm rot="16200000">
                <a:off x="1969700" y="4827917"/>
                <a:ext cx="304798" cy="86264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5" name="TextBox 24"/>
              <p:cNvSpPr txBox="1"/>
              <p:nvPr/>
            </p:nvSpPr>
            <p:spPr>
              <a:xfrm>
                <a:off x="1777042" y="4731754"/>
                <a:ext cx="1601785" cy="369332"/>
              </a:xfrm>
              <a:prstGeom prst="rect">
                <a:avLst/>
              </a:prstGeom>
              <a:noFill/>
            </p:spPr>
            <p:txBody>
              <a:bodyPr wrap="none" rtlCol="0">
                <a:spAutoFit/>
              </a:bodyPr>
              <a:lstStyle/>
              <a:p>
                <a:r>
                  <a:rPr lang="en-US" dirty="0"/>
                  <a:t>Switching Time</a:t>
                </a:r>
              </a:p>
            </p:txBody>
          </p:sp>
        </p:grpSp>
      </p:grpSp>
    </p:spTree>
    <p:extLst>
      <p:ext uri="{BB962C8B-B14F-4D97-AF65-F5344CB8AC3E}">
        <p14:creationId xmlns:p14="http://schemas.microsoft.com/office/powerpoint/2010/main" val="5676179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10" y="253435"/>
            <a:ext cx="5507925" cy="2841128"/>
          </a:xfrm>
        </p:spPr>
        <p:txBody>
          <a:bodyPr>
            <a:normAutofit fontScale="90000"/>
          </a:bodyPr>
          <a:lstStyle/>
          <a:p>
            <a:r>
              <a:rPr lang="en-US" dirty="0"/>
              <a:t>The radar dish will spin several times per minute to detect planes in different directions.</a:t>
            </a:r>
          </a:p>
        </p:txBody>
      </p:sp>
      <p:grpSp>
        <p:nvGrpSpPr>
          <p:cNvPr id="18" name="Group 17"/>
          <p:cNvGrpSpPr/>
          <p:nvPr/>
        </p:nvGrpSpPr>
        <p:grpSpPr>
          <a:xfrm rot="3599119">
            <a:off x="6410237" y="2128716"/>
            <a:ext cx="3291850" cy="5748081"/>
            <a:chOff x="694714" y="2020219"/>
            <a:chExt cx="4096960" cy="6622821"/>
          </a:xfrm>
        </p:grpSpPr>
        <p:pic>
          <p:nvPicPr>
            <p:cNvPr id="19"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2335873" y="5622145"/>
              <a:ext cx="814648" cy="496021"/>
              <a:chOff x="5320147" y="4558116"/>
              <a:chExt cx="814648" cy="496021"/>
            </a:xfrm>
          </p:grpSpPr>
          <p:sp>
            <p:nvSpPr>
              <p:cNvPr id="22" name="Pie 21"/>
              <p:cNvSpPr/>
              <p:nvPr/>
            </p:nvSpPr>
            <p:spPr>
              <a:xfrm>
                <a:off x="5320147"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23" name="Isosceles Triangle 22"/>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21" name="Pie 20"/>
            <p:cNvSpPr/>
            <p:nvPr/>
          </p:nvSpPr>
          <p:spPr>
            <a:xfrm rot="57927">
              <a:off x="694714" y="2825060"/>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3" name="Group 32"/>
          <p:cNvGrpSpPr/>
          <p:nvPr/>
        </p:nvGrpSpPr>
        <p:grpSpPr>
          <a:xfrm>
            <a:off x="5157083" y="793214"/>
            <a:ext cx="6069105" cy="6543218"/>
            <a:chOff x="5068949" y="110168"/>
            <a:chExt cx="6069105" cy="6543218"/>
          </a:xfrm>
        </p:grpSpPr>
        <p:grpSp>
          <p:nvGrpSpPr>
            <p:cNvPr id="26" name="Group 25"/>
            <p:cNvGrpSpPr/>
            <p:nvPr/>
          </p:nvGrpSpPr>
          <p:grpSpPr>
            <a:xfrm>
              <a:off x="5068949" y="905306"/>
              <a:ext cx="3555851" cy="5748080"/>
              <a:chOff x="1959989" y="1690688"/>
              <a:chExt cx="3555851" cy="5748080"/>
            </a:xfrm>
          </p:grpSpPr>
          <p:grpSp>
            <p:nvGrpSpPr>
              <p:cNvPr id="17" name="Group 16"/>
              <p:cNvGrpSpPr/>
              <p:nvPr/>
            </p:nvGrpSpPr>
            <p:grpSpPr>
              <a:xfrm>
                <a:off x="2223990" y="1690688"/>
                <a:ext cx="3291850" cy="5748080"/>
                <a:chOff x="694715" y="2020219"/>
                <a:chExt cx="4096960" cy="6622820"/>
              </a:xfrm>
            </p:grpSpPr>
            <p:pic>
              <p:nvPicPr>
                <p:cNvPr id="9" name="Picture 2" descr="http://www.iconsdb.com/icons/download/black/airplane-7-51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flipV="1">
                  <a:off x="2420485" y="2020219"/>
                  <a:ext cx="645423" cy="64542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2335872" y="5622145"/>
                  <a:ext cx="814648" cy="496021"/>
                  <a:chOff x="5320146" y="4558116"/>
                  <a:chExt cx="814648" cy="496021"/>
                </a:xfrm>
              </p:grpSpPr>
              <p:sp>
                <p:nvSpPr>
                  <p:cNvPr id="11" name="Pie 10"/>
                  <p:cNvSpPr/>
                  <p:nvPr/>
                </p:nvSpPr>
                <p:spPr>
                  <a:xfrm>
                    <a:off x="5320146" y="4605250"/>
                    <a:ext cx="814648" cy="448887"/>
                  </a:xfrm>
                  <a:prstGeom prst="pie">
                    <a:avLst>
                      <a:gd name="adj1" fmla="val 0"/>
                      <a:gd name="adj2" fmla="val 10810986"/>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p:sp>
                <p:nvSpPr>
                  <p:cNvPr id="12" name="Isosceles Triangle 11"/>
                  <p:cNvSpPr/>
                  <p:nvPr/>
                </p:nvSpPr>
                <p:spPr>
                  <a:xfrm>
                    <a:off x="5704610" y="4558116"/>
                    <a:ext cx="45719" cy="27157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sp>
              <p:nvSpPr>
                <p:cNvPr id="14" name="Pie 13"/>
                <p:cNvSpPr/>
                <p:nvPr/>
              </p:nvSpPr>
              <p:spPr>
                <a:xfrm>
                  <a:off x="694715" y="2825059"/>
                  <a:ext cx="4096960" cy="5817980"/>
                </a:xfrm>
                <a:prstGeom prst="pie">
                  <a:avLst>
                    <a:gd name="adj1" fmla="val 15381648"/>
                    <a:gd name="adj2" fmla="val 17021068"/>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5" name="TextBox 24"/>
              <p:cNvSpPr txBox="1"/>
              <p:nvPr/>
            </p:nvSpPr>
            <p:spPr>
              <a:xfrm>
                <a:off x="1959989" y="5528457"/>
                <a:ext cx="1869423" cy="646331"/>
              </a:xfrm>
              <a:prstGeom prst="rect">
                <a:avLst/>
              </a:prstGeom>
              <a:noFill/>
            </p:spPr>
            <p:txBody>
              <a:bodyPr wrap="none" rtlCol="0">
                <a:spAutoFit/>
              </a:bodyPr>
              <a:lstStyle/>
              <a:p>
                <a:r>
                  <a:rPr lang="en-US" sz="3600" dirty="0"/>
                  <a:t>~20 RPM</a:t>
                </a:r>
              </a:p>
            </p:txBody>
          </p:sp>
        </p:grpSp>
        <p:grpSp>
          <p:nvGrpSpPr>
            <p:cNvPr id="32" name="Group 31"/>
            <p:cNvGrpSpPr/>
            <p:nvPr/>
          </p:nvGrpSpPr>
          <p:grpSpPr>
            <a:xfrm>
              <a:off x="6544019" y="110168"/>
              <a:ext cx="4594035" cy="4781321"/>
              <a:chOff x="6544019" y="110168"/>
              <a:chExt cx="4594035" cy="4781321"/>
            </a:xfrm>
          </p:grpSpPr>
          <p:sp>
            <p:nvSpPr>
              <p:cNvPr id="3" name="TextBox 2"/>
              <p:cNvSpPr txBox="1"/>
              <p:nvPr/>
            </p:nvSpPr>
            <p:spPr>
              <a:xfrm>
                <a:off x="8008096" y="1915506"/>
                <a:ext cx="2204539" cy="923330"/>
              </a:xfrm>
              <a:prstGeom prst="rect">
                <a:avLst/>
              </a:prstGeom>
              <a:noFill/>
            </p:spPr>
            <p:txBody>
              <a:bodyPr wrap="square" rtlCol="0">
                <a:spAutoFit/>
              </a:bodyPr>
              <a:lstStyle/>
              <a:p>
                <a:r>
                  <a:rPr lang="en-US" dirty="0"/>
                  <a:t>Bearing Angle, measured clockwise from North.</a:t>
                </a:r>
              </a:p>
            </p:txBody>
          </p:sp>
          <p:cxnSp>
            <p:nvCxnSpPr>
              <p:cNvPr id="5" name="Straight Connector 4"/>
              <p:cNvCxnSpPr/>
              <p:nvPr/>
            </p:nvCxnSpPr>
            <p:spPr>
              <a:xfrm>
                <a:off x="6929610" y="462708"/>
                <a:ext cx="55084" cy="4428781"/>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6984695" y="2577947"/>
                <a:ext cx="4153359" cy="2280492"/>
              </a:xfrm>
              <a:prstGeom prst="line">
                <a:avLst/>
              </a:prstGeom>
              <a:ln>
                <a:solidFill>
                  <a:schemeClr val="tx1"/>
                </a:solidFill>
                <a:prstDash val="dash"/>
                <a:headEnd type="triangle"/>
                <a:tailEnd type="non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544019" y="110168"/>
                <a:ext cx="734496" cy="369332"/>
              </a:xfrm>
              <a:prstGeom prst="rect">
                <a:avLst/>
              </a:prstGeom>
              <a:noFill/>
            </p:spPr>
            <p:txBody>
              <a:bodyPr wrap="none" rtlCol="0">
                <a:spAutoFit/>
              </a:bodyPr>
              <a:lstStyle/>
              <a:p>
                <a:r>
                  <a:rPr lang="en-US" dirty="0"/>
                  <a:t>North</a:t>
                </a:r>
              </a:p>
            </p:txBody>
          </p:sp>
        </p:grpSp>
      </p:grpSp>
      <p:sp>
        <p:nvSpPr>
          <p:cNvPr id="4" name="Arc 3"/>
          <p:cNvSpPr/>
          <p:nvPr/>
        </p:nvSpPr>
        <p:spPr>
          <a:xfrm rot="21073030">
            <a:off x="5938220" y="3248809"/>
            <a:ext cx="2947595" cy="2893807"/>
          </a:xfrm>
          <a:prstGeom prst="arc">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190888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588</TotalTime>
  <Words>1474</Words>
  <Application>Microsoft Office PowerPoint</Application>
  <PresentationFormat>Widescreen</PresentationFormat>
  <Paragraphs>165</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Cambria Math</vt:lpstr>
      <vt:lpstr>Times New Roman</vt:lpstr>
      <vt:lpstr>Office Theme</vt:lpstr>
      <vt:lpstr>Overview of Radar Technology</vt:lpstr>
      <vt:lpstr>Radar uses the principle of echoes to measure distance to an object.</vt:lpstr>
      <vt:lpstr>Air traffic is managed by two radio technology systems – traditional radar and plane-based radio transponders, referred to as secondary radar.</vt:lpstr>
      <vt:lpstr>What if the transponder fails and secondary radar isn’t available? In this project we will investigate how accurate primary radar is in the absence of secondary radar. </vt:lpstr>
      <vt:lpstr>Fundamentally, the system is only using a clock and watching a voltage that is proportional to the strength of the transmitted and received pulses.</vt:lpstr>
      <vt:lpstr>Radar uses mostly the same equipment to both transmit and receive a signal.</vt:lpstr>
      <vt:lpstr>Switching from transmitter to receiver takes time.</vt:lpstr>
      <vt:lpstr>The radar will send a sequence of pulses, many times per second, each requiring a switch between transmitter and receiver.</vt:lpstr>
      <vt:lpstr>The radar dish will spin several times per minute to detect planes in different directions.</vt:lpstr>
      <vt:lpstr>The radar beam is narrow and will spread out as it leaves the dish.</vt:lpstr>
      <vt:lpstr>Approaching the Project</vt:lpstr>
      <vt:lpstr>There are many aspects and sub-problems related to how radar works – pick one - you don’t need to solve all of them.</vt:lpstr>
      <vt:lpstr>After selecting a sub-problem, you want to describe it like a word problem from a text book.</vt:lpstr>
      <vt:lpstr>Using variables allows you to substitute values later without worrying about arithmetic during your analysis.</vt:lpstr>
      <vt:lpstr>Greek letters are typically used for angle measures.</vt:lpstr>
      <vt:lpstr>Remember, the Earth is not flat!</vt:lpstr>
      <vt:lpstr>Questions?</vt:lpstr>
    </vt:vector>
  </TitlesOfParts>
  <Company>Technology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Radar Technology</dc:title>
  <dc:creator>Nikhil Joshi</dc:creator>
  <cp:lastModifiedBy>Nikhil Joshi</cp:lastModifiedBy>
  <cp:revision>61</cp:revision>
  <cp:lastPrinted>2016-06-05T22:54:25Z</cp:lastPrinted>
  <dcterms:created xsi:type="dcterms:W3CDTF">2016-05-02T23:32:45Z</dcterms:created>
  <dcterms:modified xsi:type="dcterms:W3CDTF">2016-06-06T00:27:02Z</dcterms:modified>
</cp:coreProperties>
</file>