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9144000"/>
  <p:notesSz cx="6858000" cy="9144000"/>
  <p:embeddedFontLst>
    <p:embeddedFont>
      <p:font typeface="Proxima Nova"/>
      <p:regular r:id="rId16"/>
      <p:bold r:id="rId17"/>
      <p:italic r:id="rId18"/>
      <p:boldItalic r:id="rId19"/>
    </p:embeddedFont>
    <p:embeddedFont>
      <p:font typeface="Alfa Slab One"/>
      <p:regular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lfaSlabOne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ProximaNova-bold.fntdata"/><Relationship Id="rId16" Type="http://schemas.openxmlformats.org/officeDocument/2006/relationships/font" Target="fonts/ProximaNova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roximaNova-boldItalic.fntdata"/><Relationship Id="rId6" Type="http://schemas.openxmlformats.org/officeDocument/2006/relationships/slide" Target="slides/slide1.xml"/><Relationship Id="rId18" Type="http://schemas.openxmlformats.org/officeDocument/2006/relationships/font" Target="fonts/ProximaNova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Show students arc measure and arc length through these interactive applets. Describe what is going on in the applets, and then have students come up with a definition for arc measure and arc length.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992766"/>
            <a:ext cx="8520600" cy="27369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02966"/>
            <a:ext cx="8520600" cy="1734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hape 55"/>
          <p:cNvCxnSpPr/>
          <p:nvPr/>
        </p:nvCxnSpPr>
        <p:spPr>
          <a:xfrm>
            <a:off x="4278300" y="3668216"/>
            <a:ext cx="587400" cy="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" name="Shape 56"/>
          <p:cNvSpPr txBox="1"/>
          <p:nvPr>
            <p:ph type="ctrTitle"/>
          </p:nvPr>
        </p:nvSpPr>
        <p:spPr>
          <a:xfrm>
            <a:off x="311700" y="794633"/>
            <a:ext cx="8520600" cy="26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57" name="Shape 57"/>
          <p:cNvSpPr txBox="1"/>
          <p:nvPr>
            <p:ph idx="1" type="subTitle"/>
          </p:nvPr>
        </p:nvSpPr>
        <p:spPr>
          <a:xfrm>
            <a:off x="311700" y="4221097"/>
            <a:ext cx="8520600" cy="978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400"/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3307400"/>
            <a:ext cx="8114400" cy="3261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69" name="Shape 69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11700" y="842400"/>
            <a:ext cx="2808000" cy="100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11700" y="1987833"/>
            <a:ext cx="2808000" cy="4104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3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490250" y="701800"/>
            <a:ext cx="5683800" cy="54543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>
            <a:off x="4572000" y="133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83" name="Shape 83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4" name="Shape 84"/>
          <p:cNvSpPr txBox="1"/>
          <p:nvPr>
            <p:ph type="title"/>
          </p:nvPr>
        </p:nvSpPr>
        <p:spPr>
          <a:xfrm>
            <a:off x="265500" y="1834132"/>
            <a:ext cx="4045200" cy="2069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3800"/>
            </a:lvl1pPr>
            <a:lvl2pPr lvl="1" algn="ctr">
              <a:spcBef>
                <a:spcPts val="0"/>
              </a:spcBef>
              <a:buSzPct val="100000"/>
              <a:defRPr sz="3800"/>
            </a:lvl2pPr>
            <a:lvl3pPr lvl="2" algn="ctr">
              <a:spcBef>
                <a:spcPts val="0"/>
              </a:spcBef>
              <a:buSzPct val="100000"/>
              <a:defRPr sz="3800"/>
            </a:lvl3pPr>
            <a:lvl4pPr lvl="3" algn="ctr">
              <a:spcBef>
                <a:spcPts val="0"/>
              </a:spcBef>
              <a:buSzPct val="100000"/>
              <a:defRPr sz="3800"/>
            </a:lvl4pPr>
            <a:lvl5pPr lvl="4" algn="ctr">
              <a:spcBef>
                <a:spcPts val="0"/>
              </a:spcBef>
              <a:buSzPct val="100000"/>
              <a:defRPr sz="3800"/>
            </a:lvl5pPr>
            <a:lvl6pPr lvl="5" algn="ctr">
              <a:spcBef>
                <a:spcPts val="0"/>
              </a:spcBef>
              <a:buSzPct val="100000"/>
              <a:defRPr sz="3800"/>
            </a:lvl6pPr>
            <a:lvl7pPr lvl="6" algn="ctr">
              <a:spcBef>
                <a:spcPts val="0"/>
              </a:spcBef>
              <a:buSzPct val="100000"/>
              <a:defRPr sz="3800"/>
            </a:lvl7pPr>
            <a:lvl8pPr lvl="7" algn="ctr">
              <a:spcBef>
                <a:spcPts val="0"/>
              </a:spcBef>
              <a:buSzPct val="100000"/>
              <a:defRPr sz="3800"/>
            </a:lvl8pPr>
            <a:lvl9pPr lvl="8" algn="ctr">
              <a:spcBef>
                <a:spcPts val="0"/>
              </a:spcBef>
              <a:buSzPct val="100000"/>
              <a:defRPr sz="3800"/>
            </a:lvl9pPr>
          </a:lstStyle>
          <a:p/>
        </p:txBody>
      </p:sp>
      <p:sp>
        <p:nvSpPr>
          <p:cNvPr id="85" name="Shape 85"/>
          <p:cNvSpPr txBox="1"/>
          <p:nvPr>
            <p:ph idx="1" type="subTitle"/>
          </p:nvPr>
        </p:nvSpPr>
        <p:spPr>
          <a:xfrm>
            <a:off x="265500" y="3974833"/>
            <a:ext cx="4045200" cy="1794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/>
        </p:txBody>
      </p:sp>
      <p:sp>
        <p:nvSpPr>
          <p:cNvPr id="86" name="Shape 86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1" type="body"/>
          </p:nvPr>
        </p:nvSpPr>
        <p:spPr>
          <a:xfrm>
            <a:off x="319500" y="5644966"/>
            <a:ext cx="5998800" cy="7983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lfa Slab One"/>
              <a:buNone/>
              <a:defRPr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1557233"/>
            <a:ext cx="8520600" cy="2640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defRPr sz="11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4299000"/>
            <a:ext cx="8520600" cy="1428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66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5640766"/>
            <a:ext cx="5998800" cy="80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1pPr>
            <a:lvl2pPr lvl="1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2pPr>
            <a:lvl3pPr lvl="2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3pPr>
            <a:lvl4pPr lvl="3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4pPr>
            <a:lvl5pPr lvl="4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5pPr>
            <a:lvl6pPr lvl="5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6pPr>
            <a:lvl7pPr lvl="6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7pPr>
            <a:lvl8pPr lvl="7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8pPr>
            <a:lvl9pPr lvl="8">
              <a:spcBef>
                <a:spcPts val="0"/>
              </a:spcBef>
              <a:buClr>
                <a:schemeClr val="accent3"/>
              </a:buClr>
              <a:buSzPct val="100000"/>
              <a:buFont typeface="Alfa Slab One"/>
              <a:buNone/>
              <a:defRPr sz="3000">
                <a:solidFill>
                  <a:schemeClr val="accent3"/>
                </a:solidFill>
                <a:latin typeface="Alfa Slab One"/>
                <a:ea typeface="Alfa Slab One"/>
                <a:cs typeface="Alfa Slab One"/>
                <a:sym typeface="Alfa Slab One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roxima Nova"/>
              <a:defRPr sz="18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roxima Nova"/>
              <a:defRPr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en.wikipedia.org/wiki/Minute_of_arc" TargetMode="External"/><Relationship Id="rId4" Type="http://schemas.openxmlformats.org/officeDocument/2006/relationships/hyperlink" Target="https://en.wikipedia.org/wiki/Minute_of_arc" TargetMode="External"/><Relationship Id="rId5" Type="http://schemas.openxmlformats.org/officeDocument/2006/relationships/hyperlink" Target="https://en.wikipedia.org/wiki/Degree_%28angle%29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mathopenref.com/arcangle.html" TargetMode="External"/><Relationship Id="rId4" Type="http://schemas.openxmlformats.org/officeDocument/2006/relationships/hyperlink" Target="http://www.mathopenref.com/arclength.html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0.png"/><Relationship Id="rId4" Type="http://schemas.openxmlformats.org/officeDocument/2006/relationships/image" Target="../media/image01.png"/><Relationship Id="rId5" Type="http://schemas.openxmlformats.org/officeDocument/2006/relationships/image" Target="../media/image0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 b="1" sz="4800"/>
          </a:p>
          <a:p>
            <a:pPr lvl="0">
              <a:spcBef>
                <a:spcPts val="0"/>
              </a:spcBef>
              <a:buNone/>
            </a:pPr>
            <a:r>
              <a:rPr b="1" lang="en" sz="4800"/>
              <a:t>How long is a Nautical Mile?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What is the length of a nautical mile...</a:t>
            </a:r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>
              <a:spcBef>
                <a:spcPts val="0"/>
              </a:spcBef>
              <a:buSzPct val="100000"/>
              <a:buAutoNum type="alphaUcPeriod"/>
            </a:pPr>
            <a:r>
              <a:rPr lang="en" sz="2400"/>
              <a:t>...on Mars?					B. ...on the Sun?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  <p:pic>
        <p:nvPicPr>
          <p:cNvPr id="165" name="Shape 1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8900" y="2231312"/>
            <a:ext cx="7346175" cy="3939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Latitude and Longitude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6000" y="1617125"/>
            <a:ext cx="7112000" cy="439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Nautical Mile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2400"/>
              <a:t>From Wikipedia:</a:t>
            </a:r>
            <a:r>
              <a:rPr lang="en" sz="2400"/>
              <a:t> A nautical mile is “the length that spans one</a:t>
            </a:r>
            <a:r>
              <a:rPr lang="en" sz="2400">
                <a:hlinkClick r:id="rId3"/>
              </a:rPr>
              <a:t> </a:t>
            </a:r>
            <a:r>
              <a:rPr lang="en" sz="2400" u="sng">
                <a:hlinkClick r:id="rId4"/>
              </a:rPr>
              <a:t>minute of arc</a:t>
            </a:r>
            <a:r>
              <a:rPr lang="en" sz="2400"/>
              <a:t> on the surface of the Earth”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>
              <a:spcBef>
                <a:spcPts val="0"/>
              </a:spcBef>
              <a:buNone/>
            </a:pPr>
            <a:r>
              <a:rPr lang="en" sz="2400"/>
              <a:t>A </a:t>
            </a:r>
            <a:r>
              <a:rPr b="1" lang="en" sz="2400"/>
              <a:t>minute of arc</a:t>
            </a:r>
            <a:r>
              <a:rPr lang="en" sz="2400"/>
              <a:t>...is an angle measurement equal to one-sixtieth (1/60) of one</a:t>
            </a:r>
            <a:r>
              <a:rPr lang="en" sz="2400">
                <a:hlinkClick r:id="rId5"/>
              </a:rPr>
              <a:t> degree</a:t>
            </a:r>
            <a:r>
              <a:rPr lang="en" sz="2400"/>
              <a:t>.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>
              <a:spcBef>
                <a:spcPts val="0"/>
              </a:spcBef>
              <a:buNone/>
            </a:pPr>
            <a:r>
              <a:rPr b="1" lang="en" sz="2400"/>
              <a:t>How long is a nautical mile?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Arcs and Sectors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What is an arc?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What is a sector?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>
              <a:spcBef>
                <a:spcPts val="0"/>
              </a:spcBef>
              <a:buNone/>
            </a:pPr>
            <a:r>
              <a:rPr lang="en" sz="2400"/>
              <a:t>What is a segment?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0150" y="1714275"/>
            <a:ext cx="4338799" cy="4338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Circle Arcs</a:t>
            </a: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Arc measure: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http://www.mathopenref.com/arcangle.html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Arc length: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 u="sng">
                <a:solidFill>
                  <a:schemeClr val="hlink"/>
                </a:solidFill>
                <a:hlinkClick r:id="rId4"/>
              </a:rPr>
              <a:t>http://www.mathopenref.com/arclength.html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Minor and Major Arcs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What is the difference between a minor and major arc?</a:t>
            </a:r>
          </a:p>
        </p:txBody>
      </p:sp>
      <p:pic>
        <p:nvPicPr>
          <p:cNvPr id="136" name="Shape 1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1475" y="2535925"/>
            <a:ext cx="5223750" cy="255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Arc Length Exploration</a:t>
            </a:r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The exploration will help you answer the question: </a:t>
            </a:r>
          </a:p>
          <a:p>
            <a:pPr lvl="0" algn="ctr">
              <a:spcBef>
                <a:spcPts val="0"/>
              </a:spcBef>
              <a:buNone/>
            </a:pPr>
            <a:r>
              <a:rPr b="1" lang="en" sz="2400"/>
              <a:t>How long is a nautical mile?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By the end, you should also have derived the equations for arc length and sector area.</a:t>
            </a:r>
          </a:p>
          <a:p>
            <a:pPr lvl="0">
              <a:spcBef>
                <a:spcPts val="0"/>
              </a:spcBef>
              <a:buNone/>
            </a:pPr>
            <a:r>
              <a:rPr lang="en" sz="2400"/>
              <a:t>Work with your partner!</a:t>
            </a:r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0220" y="3695345"/>
            <a:ext cx="4682349" cy="251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Arc Length Formula</a:t>
            </a:r>
          </a:p>
        </p:txBody>
      </p:sp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4752" y="1825000"/>
            <a:ext cx="4874500" cy="4562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Sectors</a:t>
            </a:r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6" name="Shape 1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6400" y="1275050"/>
            <a:ext cx="5577025" cy="1786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7200" y="2943975"/>
            <a:ext cx="2152650" cy="215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50033" y="3061700"/>
            <a:ext cx="4769774" cy="342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ameday">
  <a:themeElements>
    <a:clrScheme name="Gameday">
      <a:dk1>
        <a:srgbClr val="4285F4"/>
      </a:dk1>
      <a:lt1>
        <a:srgbClr val="FFFFFF"/>
      </a:lt1>
      <a:dk2>
        <a:srgbClr val="666666"/>
      </a:dk2>
      <a:lt2>
        <a:srgbClr val="D9D9D9"/>
      </a:lt2>
      <a:accent1>
        <a:srgbClr val="455A64"/>
      </a:accent1>
      <a:accent2>
        <a:srgbClr val="607D8B"/>
      </a:accent2>
      <a:accent3>
        <a:srgbClr val="FF5722"/>
      </a:accent3>
      <a:accent4>
        <a:srgbClr val="D84315"/>
      </a:accent4>
      <a:accent5>
        <a:srgbClr val="1C3AA9"/>
      </a:accent5>
      <a:accent6>
        <a:srgbClr val="FFAB40"/>
      </a:accent6>
      <a:hlink>
        <a:srgbClr val="1C3AA9"/>
      </a:hlink>
      <a:folHlink>
        <a:srgbClr val="1C3AA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