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1" r:id="rId3"/>
    <p:sldId id="264" r:id="rId4"/>
    <p:sldId id="265" r:id="rId5"/>
    <p:sldId id="272" r:id="rId6"/>
    <p:sldId id="259" r:id="rId7"/>
    <p:sldId id="267" r:id="rId8"/>
    <p:sldId id="274" r:id="rId9"/>
    <p:sldId id="273" r:id="rId10"/>
    <p:sldId id="276" r:id="rId11"/>
    <p:sldId id="277" r:id="rId12"/>
    <p:sldId id="260" r:id="rId13"/>
    <p:sldId id="270" r:id="rId14"/>
    <p:sldId id="275" r:id="rId15"/>
    <p:sldId id="280" r:id="rId16"/>
    <p:sldId id="27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29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63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5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9378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99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4027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462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49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0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76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6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9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50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86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03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4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B3CF3-6B9B-4D82-9397-732D62C12ED1}" type="datetimeFigureOut">
              <a:rPr lang="en-US" smtClean="0"/>
              <a:t>5/31/2015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B11BE3D-AF9B-41F4-9E3E-5CAC81B4B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55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rinecareers.net/marine-biology" TargetMode="External"/><Relationship Id="rId2" Type="http://schemas.openxmlformats.org/officeDocument/2006/relationships/hyperlink" Target="http://depts.washington.edu/marbio/links/prospectiv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deed.com/salary/q-Marine-Biologist-l-Washington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90165" y="2514600"/>
            <a:ext cx="9393423" cy="2262781"/>
          </a:xfrm>
        </p:spPr>
        <p:txBody>
          <a:bodyPr/>
          <a:lstStyle/>
          <a:p>
            <a:r>
              <a:rPr lang="en-US" dirty="0" smtClean="0"/>
              <a:t>Project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0165" y="4961965"/>
            <a:ext cx="9514447" cy="94169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Stephanie </a:t>
            </a:r>
            <a:r>
              <a:rPr lang="en-US" dirty="0" err="1"/>
              <a:t>Botwick</a:t>
            </a:r>
            <a:r>
              <a:rPr lang="en-US" dirty="0"/>
              <a:t>, Madonna Brinkmann, </a:t>
            </a:r>
            <a:r>
              <a:rPr lang="en-US" dirty="0" err="1"/>
              <a:t>Alisan</a:t>
            </a:r>
            <a:r>
              <a:rPr lang="en-US" dirty="0"/>
              <a:t> </a:t>
            </a:r>
            <a:r>
              <a:rPr lang="en-US" dirty="0" err="1"/>
              <a:t>Giesy</a:t>
            </a:r>
            <a:r>
              <a:rPr lang="en-US" dirty="0" smtClean="0"/>
              <a:t>, Theresa </a:t>
            </a:r>
            <a:r>
              <a:rPr lang="en-US" dirty="0"/>
              <a:t>McCartney, Kerri Olsen </a:t>
            </a:r>
            <a:r>
              <a:rPr lang="en-US" dirty="0" err="1"/>
              <a:t>Tyria</a:t>
            </a:r>
            <a:r>
              <a:rPr lang="en-US" dirty="0"/>
              <a:t> Riley </a:t>
            </a:r>
          </a:p>
          <a:p>
            <a:r>
              <a:rPr lang="en-US" dirty="0"/>
              <a:t>Washington Alliance For Better Schools (WABS) Fellows Program</a:t>
            </a:r>
          </a:p>
          <a:p>
            <a:r>
              <a:rPr lang="en-US" dirty="0"/>
              <a:t>2014-2015</a:t>
            </a:r>
          </a:p>
          <a:p>
            <a:endParaRPr lang="en-US" dirty="0"/>
          </a:p>
        </p:txBody>
      </p:sp>
      <p:pic>
        <p:nvPicPr>
          <p:cNvPr id="2050" name="Picture 2" descr="http://f.ptcdn.info/389/028/000/1423799322-mm-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165" y="829828"/>
            <a:ext cx="8105775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72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83346" y="552718"/>
            <a:ext cx="9521266" cy="1415603"/>
          </a:xfrm>
        </p:spPr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83347" y="1455313"/>
            <a:ext cx="9521266" cy="4455909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Project </a:t>
            </a:r>
            <a:r>
              <a:rPr lang="en-US" sz="2800" dirty="0"/>
              <a:t>recognizes water as a resource and balance use. </a:t>
            </a:r>
          </a:p>
          <a:p>
            <a:r>
              <a:rPr lang="en-US" sz="2800" dirty="0"/>
              <a:t>Project recognizes individual preferences in lunch practice (provides for choice, acceptance).</a:t>
            </a:r>
          </a:p>
          <a:p>
            <a:r>
              <a:rPr lang="en-US" sz="2800" dirty="0"/>
              <a:t>Projects promotes the health of individuals eating the lunch.</a:t>
            </a:r>
          </a:p>
          <a:p>
            <a:r>
              <a:rPr lang="en-US" sz="2800" dirty="0"/>
              <a:t>Project recognizes sustainable practice must be acceptable to students, parents, and administration (safe, legal).</a:t>
            </a:r>
          </a:p>
          <a:p>
            <a:r>
              <a:rPr lang="en-US" sz="2800" dirty="0"/>
              <a:t>Project recognizes cost as a constraint (minimizes an increase in cost; justifies increase in cost)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599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7589" y="624110"/>
            <a:ext cx="9547023" cy="1280890"/>
          </a:xfrm>
        </p:spPr>
        <p:txBody>
          <a:bodyPr/>
          <a:lstStyle/>
          <a:p>
            <a:r>
              <a:rPr lang="en-US" dirty="0" smtClean="0"/>
              <a:t>Standardizing Weighing for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7589" y="1481070"/>
            <a:ext cx="9547023" cy="443015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You have a total of 100 points for assigning criteria weight.</a:t>
            </a:r>
          </a:p>
          <a:p>
            <a:pPr lvl="1"/>
            <a:r>
              <a:rPr lang="en-US" sz="2600" dirty="0" smtClean="0"/>
              <a:t>Read each of the criteria.</a:t>
            </a:r>
          </a:p>
          <a:p>
            <a:pPr lvl="1"/>
            <a:r>
              <a:rPr lang="en-US" sz="2600" dirty="0" smtClean="0"/>
              <a:t>Decide the importance of each criteria in establishing a sustainable cafeteria.</a:t>
            </a:r>
          </a:p>
          <a:p>
            <a:pPr lvl="1"/>
            <a:r>
              <a:rPr lang="en-US" sz="2600" dirty="0" smtClean="0"/>
              <a:t>Assign points to each criteria based on its importance.</a:t>
            </a:r>
          </a:p>
          <a:p>
            <a:pPr lvl="1"/>
            <a:r>
              <a:rPr lang="en-US" sz="2600" dirty="0" smtClean="0"/>
              <a:t>Report the scores for each criteria on the front table.</a:t>
            </a:r>
          </a:p>
          <a:p>
            <a:pPr lvl="1"/>
            <a:r>
              <a:rPr lang="en-US" sz="2600" dirty="0" smtClean="0"/>
              <a:t>We will average the points to determine the weight of each criteria. 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9624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755" y="624110"/>
            <a:ext cx="9536858" cy="1280890"/>
          </a:xfrm>
        </p:spPr>
        <p:txBody>
          <a:bodyPr/>
          <a:lstStyle/>
          <a:p>
            <a:r>
              <a:rPr lang="en-US" dirty="0" smtClean="0"/>
              <a:t>Creating your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7754" y="1442434"/>
            <a:ext cx="8825659" cy="4636394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Write your possible projects across the top of the Pugh chart.</a:t>
            </a:r>
          </a:p>
          <a:p>
            <a:r>
              <a:rPr lang="en-US" sz="2800" dirty="0" smtClean="0"/>
              <a:t>Score each possibility to determine your project topic. (SCORE -2 TO 2; WITH 2 BEING THE BEST)</a:t>
            </a:r>
          </a:p>
          <a:p>
            <a:r>
              <a:rPr lang="en-US" sz="2800" dirty="0" smtClean="0"/>
              <a:t>MULTIPLY THE SCORE BY THE CLASS WEIGHING SCORES.</a:t>
            </a:r>
          </a:p>
          <a:p>
            <a:r>
              <a:rPr lang="en-US" sz="2800" dirty="0" smtClean="0"/>
              <a:t>Add down the point column to determine the final points for each possible project.</a:t>
            </a:r>
          </a:p>
          <a:p>
            <a:pPr marL="400050" lvl="1" indent="0">
              <a:buNone/>
            </a:pPr>
            <a:r>
              <a:rPr lang="en-US" sz="2600" b="1" dirty="0" smtClean="0"/>
              <a:t>YOUR NUMBERS DETERMINE YOUR PROJECT.  THE GROUP THAT CLAIMS THE IDEA FIRST, GETS THE TOPIC.</a:t>
            </a:r>
          </a:p>
          <a:p>
            <a:r>
              <a:rPr lang="en-US" sz="2800" dirty="0" smtClean="0"/>
              <a:t>Write a research questions.</a:t>
            </a:r>
          </a:p>
          <a:p>
            <a:r>
              <a:rPr lang="en-US" sz="2800" dirty="0" smtClean="0"/>
              <a:t>Define your criteria and constraints.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8597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165" y="624110"/>
            <a:ext cx="9514447" cy="908855"/>
          </a:xfrm>
        </p:spPr>
        <p:txBody>
          <a:bodyPr/>
          <a:lstStyle/>
          <a:p>
            <a:r>
              <a:rPr lang="en-US" b="1" dirty="0" smtClean="0"/>
              <a:t>SMART</a:t>
            </a:r>
            <a:r>
              <a:rPr lang="en-US" dirty="0" smtClean="0"/>
              <a:t> Measures of 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099" y="1532965"/>
            <a:ext cx="9608577" cy="4122763"/>
          </a:xfrm>
        </p:spPr>
        <p:txBody>
          <a:bodyPr>
            <a:normAutofit/>
          </a:bodyPr>
          <a:lstStyle/>
          <a:p>
            <a:r>
              <a:rPr lang="en-US" sz="3600" b="1" dirty="0"/>
              <a:t>S</a:t>
            </a:r>
            <a:r>
              <a:rPr lang="en-US" sz="2800" dirty="0"/>
              <a:t>pecific – not vague</a:t>
            </a:r>
          </a:p>
          <a:p>
            <a:r>
              <a:rPr lang="en-US" sz="3600" b="1" dirty="0"/>
              <a:t>M</a:t>
            </a:r>
            <a:r>
              <a:rPr lang="en-US" sz="2800" dirty="0"/>
              <a:t>easurable – your team is able to quantitatively calculate or measure</a:t>
            </a:r>
          </a:p>
          <a:p>
            <a:r>
              <a:rPr lang="en-US" sz="3600" b="1" dirty="0"/>
              <a:t>A</a:t>
            </a:r>
            <a:r>
              <a:rPr lang="en-US" sz="2800" dirty="0"/>
              <a:t>pplicable</a:t>
            </a:r>
          </a:p>
          <a:p>
            <a:r>
              <a:rPr lang="en-US" sz="3600" b="1" dirty="0"/>
              <a:t>R</a:t>
            </a:r>
            <a:r>
              <a:rPr lang="en-US" sz="2800" dirty="0"/>
              <a:t>ealistic- </a:t>
            </a:r>
          </a:p>
          <a:p>
            <a:r>
              <a:rPr lang="en-US" sz="3600" b="1" dirty="0"/>
              <a:t>T</a:t>
            </a:r>
            <a:r>
              <a:rPr lang="en-US" sz="2800" dirty="0"/>
              <a:t>imely </a:t>
            </a:r>
            <a:r>
              <a:rPr lang="en-US" sz="2800" dirty="0" smtClean="0"/>
              <a:t>–obtain </a:t>
            </a:r>
            <a:r>
              <a:rPr lang="en-US" sz="2800" dirty="0"/>
              <a:t>measure in a reasonable time frame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86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701" y="609600"/>
            <a:ext cx="9459912" cy="1295400"/>
          </a:xfrm>
        </p:spPr>
        <p:txBody>
          <a:bodyPr/>
          <a:lstStyle/>
          <a:p>
            <a:r>
              <a:rPr lang="en-US" dirty="0" smtClean="0"/>
              <a:t>Data Collection and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701" y="1485900"/>
            <a:ext cx="9586912" cy="3828422"/>
          </a:xfrm>
        </p:spPr>
        <p:txBody>
          <a:bodyPr>
            <a:noAutofit/>
          </a:bodyPr>
          <a:lstStyle/>
          <a:p>
            <a:pPr fontAlgn="base"/>
            <a:r>
              <a:rPr lang="en-US" sz="2800" dirty="0" smtClean="0"/>
              <a:t>Draw a Life Cycle Analysis of your topic.  Include energy and matter.</a:t>
            </a:r>
          </a:p>
          <a:p>
            <a:pPr fontAlgn="base"/>
            <a:r>
              <a:rPr lang="en-US" sz="2800" dirty="0" smtClean="0"/>
              <a:t>Determine </a:t>
            </a:r>
            <a:r>
              <a:rPr lang="en-US" sz="2800" dirty="0"/>
              <a:t>what data you will collect and how it will support your possible solutions.</a:t>
            </a:r>
          </a:p>
          <a:p>
            <a:pPr fontAlgn="base"/>
            <a:r>
              <a:rPr lang="en-US" sz="2800" dirty="0"/>
              <a:t>Is it qualitative or quantitative? Or mixed methods.</a:t>
            </a:r>
          </a:p>
          <a:p>
            <a:pPr fontAlgn="base"/>
            <a:r>
              <a:rPr lang="en-US" sz="2800" dirty="0"/>
              <a:t>Identify types of ways to collect data.</a:t>
            </a:r>
          </a:p>
          <a:p>
            <a:pPr lvl="1" fontAlgn="base"/>
            <a:r>
              <a:rPr lang="en-US" sz="2800" dirty="0"/>
              <a:t>Interviews, previous studies, articles, experimental</a:t>
            </a:r>
          </a:p>
          <a:p>
            <a:pPr fontAlgn="base"/>
            <a:r>
              <a:rPr lang="en-US" sz="2800" dirty="0"/>
              <a:t>Understand pros and cons of each way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027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257" y="477549"/>
            <a:ext cx="9617755" cy="1324429"/>
          </a:xfrm>
        </p:spPr>
        <p:txBody>
          <a:bodyPr/>
          <a:lstStyle/>
          <a:p>
            <a:r>
              <a:rPr lang="en-US" dirty="0" smtClean="0"/>
              <a:t>Career:  </a:t>
            </a:r>
            <a:r>
              <a:rPr lang="en-US" dirty="0" smtClean="0"/>
              <a:t>Environmental Engineer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622991" y="1139764"/>
            <a:ext cx="10145486" cy="5080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b="1" i="1" dirty="0"/>
              <a:t>What do they do?</a:t>
            </a:r>
          </a:p>
          <a:p>
            <a:pPr lvl="1"/>
            <a:r>
              <a:rPr lang="en-US" sz="2600" dirty="0"/>
              <a:t>Research, design, plan, or perform engineering duties in the prevention, control, and remediation of environmental hazards using various engineering </a:t>
            </a:r>
            <a:r>
              <a:rPr lang="en-US" sz="2600" dirty="0" smtClean="0"/>
              <a:t>disciplines.</a:t>
            </a:r>
          </a:p>
          <a:p>
            <a:pPr lvl="1"/>
            <a:r>
              <a:rPr lang="en-US" sz="2600" dirty="0" smtClean="0"/>
              <a:t>Work </a:t>
            </a:r>
            <a:r>
              <a:rPr lang="en-US" sz="2600" dirty="0"/>
              <a:t>may include waste treatment, site remediation, or pollution control technology.</a:t>
            </a:r>
          </a:p>
          <a:p>
            <a:r>
              <a:rPr lang="en-US" sz="2900" b="1" i="1" dirty="0" smtClean="0">
                <a:solidFill>
                  <a:schemeClr val="accent1"/>
                </a:solidFill>
              </a:rPr>
              <a:t>What </a:t>
            </a:r>
            <a:r>
              <a:rPr lang="en-US" sz="2900" b="1" i="1" dirty="0" smtClean="0">
                <a:solidFill>
                  <a:schemeClr val="accent1"/>
                </a:solidFill>
              </a:rPr>
              <a:t>are some key skills necessary to become </a:t>
            </a:r>
            <a:r>
              <a:rPr lang="en-US" sz="2900" b="1" i="1" dirty="0" smtClean="0">
                <a:solidFill>
                  <a:schemeClr val="accent1"/>
                </a:solidFill>
              </a:rPr>
              <a:t>an environmental engineer? </a:t>
            </a:r>
            <a:endParaRPr lang="en-US" sz="2900" b="1" i="1" dirty="0" smtClean="0">
              <a:solidFill>
                <a:schemeClr val="accent1"/>
              </a:solidFill>
            </a:endParaRPr>
          </a:p>
          <a:p>
            <a:pPr lvl="1"/>
            <a:r>
              <a:rPr lang="en-US" sz="2600" dirty="0" smtClean="0"/>
              <a:t>Active </a:t>
            </a:r>
            <a:r>
              <a:rPr lang="en-US" sz="2600" dirty="0"/>
              <a:t>learning and listening, critical thinking, complex problem solving, mathematics, science, speaking, writing**</a:t>
            </a:r>
          </a:p>
          <a:p>
            <a:pPr lvl="1"/>
            <a:r>
              <a:rPr lang="en-US" sz="2600" dirty="0" smtClean="0"/>
              <a:t>Must have knowledge </a:t>
            </a:r>
            <a:r>
              <a:rPr lang="en-US" sz="2600" dirty="0"/>
              <a:t>and skills in biology, chemistry, physics, geology and ecology</a:t>
            </a:r>
          </a:p>
          <a:p>
            <a:pPr marL="0" indent="0">
              <a:buNone/>
            </a:pPr>
            <a:r>
              <a:rPr lang="en-US" sz="2800" b="1" dirty="0" smtClean="0"/>
              <a:t>What </a:t>
            </a:r>
            <a:r>
              <a:rPr lang="en-US" sz="2800" b="1" dirty="0"/>
              <a:t>kind of training is involved?</a:t>
            </a:r>
          </a:p>
          <a:p>
            <a:pPr lvl="1"/>
            <a:r>
              <a:rPr lang="en-US" sz="2600" dirty="0" smtClean="0"/>
              <a:t>Bachelor's degree for entry-level job</a:t>
            </a:r>
          </a:p>
          <a:p>
            <a:pPr lvl="1"/>
            <a:r>
              <a:rPr lang="en-US" sz="2600" dirty="0" smtClean="0"/>
              <a:t>Masters or Ph.D. is generally required for advanced design and management.</a:t>
            </a:r>
            <a:endParaRPr lang="en-US" sz="2600" dirty="0"/>
          </a:p>
          <a:p>
            <a:pPr marL="0" indent="0">
              <a:buNone/>
            </a:pPr>
            <a:r>
              <a:rPr lang="en-US" sz="2800" b="1" i="1" dirty="0" smtClean="0"/>
              <a:t>What </a:t>
            </a:r>
            <a:r>
              <a:rPr lang="en-US" sz="2800" b="1" i="1" dirty="0"/>
              <a:t>is a typical salary for </a:t>
            </a:r>
            <a:r>
              <a:rPr lang="en-US" sz="2800" b="1" i="1" dirty="0" smtClean="0"/>
              <a:t>an environmental engineer?</a:t>
            </a:r>
            <a:endParaRPr lang="en-US" sz="2800" b="1" i="1" dirty="0"/>
          </a:p>
          <a:p>
            <a:pPr marL="457200" lvl="1" indent="0">
              <a:buNone/>
            </a:pPr>
            <a:r>
              <a:rPr lang="en-US" sz="2600" dirty="0"/>
              <a:t>Average salary: </a:t>
            </a:r>
            <a:r>
              <a:rPr lang="en-US" sz="2600" dirty="0"/>
              <a:t>$39.53 hourly, $82,220 annually</a:t>
            </a:r>
          </a:p>
        </p:txBody>
      </p:sp>
      <p:sp>
        <p:nvSpPr>
          <p:cNvPr id="5" name="Rectangle 4"/>
          <p:cNvSpPr/>
          <p:nvPr/>
        </p:nvSpPr>
        <p:spPr>
          <a:xfrm>
            <a:off x="1886857" y="6219764"/>
            <a:ext cx="9753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depts.washington.edu/marbio/links/prospective.html</a:t>
            </a:r>
            <a:endParaRPr lang="en-US" sz="1200" dirty="0" smtClean="0"/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www.marinecareers.net/marine-biology</a:t>
            </a:r>
            <a:endParaRPr lang="en-US" sz="1200" dirty="0" smtClean="0"/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www.indeed.com/salary/q-Marine-Biologist-l-Washington.html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00679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1326" y="624110"/>
            <a:ext cx="9600655" cy="1280890"/>
          </a:xfrm>
        </p:spPr>
        <p:txBody>
          <a:bodyPr/>
          <a:lstStyle/>
          <a:p>
            <a:r>
              <a:rPr lang="en-US" dirty="0" smtClean="0"/>
              <a:t>Next Generation Science Standards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841326" y="1533378"/>
            <a:ext cx="9342490" cy="4332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dirty="0" smtClean="0"/>
              <a:t>Next Generation Science Standards Grades 9-12 (Ages 14-18)</a:t>
            </a:r>
          </a:p>
          <a:p>
            <a:pPr marL="0" indent="0">
              <a:buFont typeface="Wingdings 3" charset="2"/>
              <a:buNone/>
            </a:pPr>
            <a:r>
              <a:rPr lang="en-US" dirty="0" smtClean="0"/>
              <a:t>	Students who demonstrate understanding can:</a:t>
            </a:r>
          </a:p>
          <a:p>
            <a:pPr lvl="1"/>
            <a:r>
              <a:rPr lang="en-US" b="1" dirty="0" smtClean="0"/>
              <a:t>HS-PS3-4.  </a:t>
            </a:r>
            <a:r>
              <a:rPr lang="en-US" dirty="0" smtClean="0"/>
              <a:t>Plan and conduct an investigation to provide evidence that the transfer of thermal energy when two components of different temperature are combined within a closed system results in a more uniform energy distribution among the components in the system (second law of thermodynamics). </a:t>
            </a:r>
          </a:p>
          <a:p>
            <a:pPr lvl="1"/>
            <a:r>
              <a:rPr lang="en-US" b="1" dirty="0" smtClean="0"/>
              <a:t>HS-ESS3-2.  </a:t>
            </a:r>
            <a:r>
              <a:rPr lang="en-US" dirty="0" smtClean="0"/>
              <a:t>Evaluate competing design solutions for developing, managing, and utilizing energy and mineral resources based on cost-benefit ratios.* </a:t>
            </a:r>
          </a:p>
          <a:p>
            <a:pPr lvl="1"/>
            <a:r>
              <a:rPr lang="en-US" b="1" dirty="0" smtClean="0"/>
              <a:t>HS-ESS3-4.  </a:t>
            </a:r>
            <a:r>
              <a:rPr lang="en-US" dirty="0" smtClean="0"/>
              <a:t>Evaluate or refine a technological solution that reduces impacts of human activities on natural systems.</a:t>
            </a:r>
          </a:p>
          <a:p>
            <a:pPr lvl="1"/>
            <a:r>
              <a:rPr lang="en-US" b="1" dirty="0" smtClean="0"/>
              <a:t>HS-ETS1-3.  </a:t>
            </a:r>
            <a:r>
              <a:rPr lang="en-US" dirty="0" smtClean="0"/>
              <a:t>Evaluate a solution to a complex real-world problem based on prioritized criteria and trade-offs that account for a range of constraints, including cost, safety, reliability, and aesthetics as well as possible social, cultural, and environmental impacts.</a:t>
            </a:r>
          </a:p>
        </p:txBody>
      </p:sp>
    </p:spTree>
    <p:extLst>
      <p:ext uri="{BB962C8B-B14F-4D97-AF65-F5344CB8AC3E}">
        <p14:creationId xmlns:p14="http://schemas.microsoft.com/office/powerpoint/2010/main" val="686407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24110"/>
            <a:ext cx="8661399" cy="128089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>
                <a:ea typeface="+mj-ea"/>
              </a:rPr>
              <a:t>Can we change our carbon footprint by rethinking how we eat?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376" y="2017058"/>
            <a:ext cx="8553825" cy="4586941"/>
          </a:xfrm>
        </p:spPr>
        <p:txBody>
          <a:bodyPr rtlCol="0">
            <a:normAutofit/>
          </a:bodyPr>
          <a:lstStyle/>
          <a:p>
            <a:pPr>
              <a:buFont typeface="Arial"/>
              <a:buChar char="•"/>
              <a:defRPr/>
            </a:pPr>
            <a:r>
              <a:rPr lang="en-US" sz="2400" dirty="0"/>
              <a:t>26% of edible food is wasted and disposed of by Americans</a:t>
            </a:r>
          </a:p>
          <a:p>
            <a:pPr>
              <a:buFont typeface="Arial"/>
              <a:buChar char="•"/>
              <a:defRPr/>
            </a:pPr>
            <a:r>
              <a:rPr lang="en-US" sz="2400" dirty="0"/>
              <a:t>10% of total U.S. greenhouse gas emissions in 2012 were from agricultural activities; livestock are major contributors</a:t>
            </a:r>
          </a:p>
          <a:p>
            <a:pPr>
              <a:buFont typeface="Arial"/>
              <a:buChar char="•"/>
              <a:defRPr/>
            </a:pPr>
            <a:r>
              <a:rPr lang="en-US" sz="2400" dirty="0"/>
              <a:t>31 million school lunches served per day; 11 million school breakfasts</a:t>
            </a:r>
          </a:p>
          <a:p>
            <a:pPr>
              <a:buFont typeface="Arial"/>
              <a:buChar char="•"/>
              <a:defRPr/>
            </a:pPr>
            <a:r>
              <a:rPr lang="en-US" sz="2400" dirty="0"/>
              <a:t>One student could potentially eat 4000 school meals from grades K-12</a:t>
            </a:r>
          </a:p>
          <a:p>
            <a:pPr>
              <a:buFont typeface="Arial"/>
              <a:buChar char="•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503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701" y="624110"/>
            <a:ext cx="9459912" cy="1280890"/>
          </a:xfrm>
        </p:spPr>
        <p:txBody>
          <a:bodyPr/>
          <a:lstStyle/>
          <a:p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4700" y="1587500"/>
            <a:ext cx="9459912" cy="4323722"/>
          </a:xfrm>
        </p:spPr>
        <p:txBody>
          <a:bodyPr>
            <a:normAutofit/>
          </a:bodyPr>
          <a:lstStyle/>
          <a:p>
            <a:pPr fontAlgn="base"/>
            <a:r>
              <a:rPr lang="en-US" sz="2400" dirty="0"/>
              <a:t>How much waste do we currently generate in our cafeteria?</a:t>
            </a:r>
          </a:p>
          <a:p>
            <a:pPr fontAlgn="base"/>
            <a:r>
              <a:rPr lang="en-US" sz="2400" dirty="0"/>
              <a:t>What are the major sources of waste?</a:t>
            </a:r>
          </a:p>
          <a:p>
            <a:pPr fontAlgn="base"/>
            <a:r>
              <a:rPr lang="en-US" sz="2400" dirty="0"/>
              <a:t>What are some alternatives?</a:t>
            </a:r>
          </a:p>
          <a:p>
            <a:pPr fontAlgn="base"/>
            <a:r>
              <a:rPr lang="en-US" sz="2400" dirty="0"/>
              <a:t>What criteria will you use to evaluate your solutions?</a:t>
            </a:r>
          </a:p>
          <a:p>
            <a:endParaRPr lang="en-US" sz="2400" dirty="0"/>
          </a:p>
        </p:txBody>
      </p:sp>
      <p:pic>
        <p:nvPicPr>
          <p:cNvPr id="3076" name="Picture 4" descr="http://www.greenprophet.com/wp-content/uploads/Mason-Jar-Salad-660x3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545" y="4602603"/>
            <a:ext cx="3334600" cy="192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ommunity.pepperdine.edu/sustainability/images/foo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761" y="4103464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2545" y="6642556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http://community.pepperdine.edu/sustainability/campus/practices/food.htm</a:t>
            </a:r>
          </a:p>
        </p:txBody>
      </p:sp>
      <p:sp>
        <p:nvSpPr>
          <p:cNvPr id="5" name="Rectangle 4"/>
          <p:cNvSpPr/>
          <p:nvPr/>
        </p:nvSpPr>
        <p:spPr>
          <a:xfrm>
            <a:off x="6718545" y="6577697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http://www.greenprophet.com/2014/09/mason-jar-salads-cheap-eats-for-a-healthier-planet/</a:t>
            </a:r>
          </a:p>
        </p:txBody>
      </p:sp>
      <p:pic>
        <p:nvPicPr>
          <p:cNvPr id="3080" name="Picture 8" descr="http://www.makeandtakes.com/wp-content/uploads/DIY-Sustainable-Lunch-Set-8-09-013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178" y="3845204"/>
            <a:ext cx="3171728" cy="211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8483145" y="5978895"/>
            <a:ext cx="349876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http://www.makeandtakes.com/diy-reusable-lunch-set-for-school</a:t>
            </a:r>
          </a:p>
        </p:txBody>
      </p:sp>
      <p:pic>
        <p:nvPicPr>
          <p:cNvPr id="11" name="Picture 4" descr="http://ecx.images-amazon.com/images/I/81iinb8ty2L._SL1500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7177" y="164239"/>
            <a:ext cx="2106082" cy="151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9766545" y="1549382"/>
            <a:ext cx="19951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http://www.recyclescene.com/how-to-recycle/reduce-waste-ditch-disposable-razors</a:t>
            </a:r>
          </a:p>
        </p:txBody>
      </p:sp>
    </p:spTree>
    <p:extLst>
      <p:ext uri="{BB962C8B-B14F-4D97-AF65-F5344CB8AC3E}">
        <p14:creationId xmlns:p14="http://schemas.microsoft.com/office/powerpoint/2010/main" val="15508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9525" y="611410"/>
            <a:ext cx="8911687" cy="1280890"/>
          </a:xfrm>
        </p:spPr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539" y="1766552"/>
            <a:ext cx="9345612" cy="423482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2400" dirty="0" smtClean="0"/>
              <a:t>Students will be able to</a:t>
            </a:r>
          </a:p>
          <a:p>
            <a:pPr fontAlgn="base"/>
            <a:r>
              <a:rPr lang="en-US" sz="2400" dirty="0" smtClean="0"/>
              <a:t>Determine </a:t>
            </a:r>
            <a:r>
              <a:rPr lang="en-US" sz="2400" dirty="0"/>
              <a:t>what items make up the majority of our cafeteria’s trash</a:t>
            </a:r>
          </a:p>
          <a:p>
            <a:pPr fontAlgn="base"/>
            <a:r>
              <a:rPr lang="en-US" sz="2400" dirty="0"/>
              <a:t>Determine what can be done to minimize the impact to the environment</a:t>
            </a:r>
          </a:p>
          <a:p>
            <a:pPr fontAlgn="base"/>
            <a:r>
              <a:rPr lang="en-US" sz="2400" dirty="0"/>
              <a:t>Use a Pugh Chart to evaluate multiple solutions to determine the best one</a:t>
            </a:r>
          </a:p>
        </p:txBody>
      </p:sp>
      <p:pic>
        <p:nvPicPr>
          <p:cNvPr id="4098" name="Picture 2" descr="Thousands of Sodexo college cafeteria workers will regain their health benefits. Archive photo by Justin Sullivan/Getty Imag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315" y="4846829"/>
            <a:ext cx="2458836" cy="159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203324" y="6557360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http://www.pbs.org/newshour/rundown/government-may-consider-sustainability-new-dietary-guidelines/</a:t>
            </a:r>
          </a:p>
        </p:txBody>
      </p:sp>
      <p:pic>
        <p:nvPicPr>
          <p:cNvPr id="4100" name="Picture 4" descr="http://blog.epa.gov/greeningtheapple/wp-content/uploads/2013/01/P.S.-166-Cafeteria-Composting-Setu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91" y="4846829"/>
            <a:ext cx="2175501" cy="163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76791" y="6552509"/>
            <a:ext cx="6096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http://blog.epa.gov/greeningtheapple/2013/01/p-s-166-is-a-green-elementary-school/</a:t>
            </a:r>
          </a:p>
        </p:txBody>
      </p:sp>
    </p:spTree>
    <p:extLst>
      <p:ext uri="{BB962C8B-B14F-4D97-AF65-F5344CB8AC3E}">
        <p14:creationId xmlns:p14="http://schemas.microsoft.com/office/powerpoint/2010/main" val="32594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1" y="624110"/>
            <a:ext cx="9561512" cy="1280890"/>
          </a:xfrm>
        </p:spPr>
        <p:txBody>
          <a:bodyPr/>
          <a:lstStyle/>
          <a:p>
            <a:r>
              <a:rPr lang="en-US" dirty="0" smtClean="0"/>
              <a:t>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100" y="1447800"/>
            <a:ext cx="9561512" cy="4463422"/>
          </a:xfrm>
        </p:spPr>
        <p:txBody>
          <a:bodyPr>
            <a:noAutofit/>
          </a:bodyPr>
          <a:lstStyle/>
          <a:p>
            <a:pPr fontAlgn="base"/>
            <a:r>
              <a:rPr lang="en-US" sz="2800" dirty="0"/>
              <a:t>Observations</a:t>
            </a:r>
          </a:p>
          <a:p>
            <a:pPr lvl="1" fontAlgn="base"/>
            <a:r>
              <a:rPr lang="en-US" sz="2800" dirty="0"/>
              <a:t>What are the sources of waste?</a:t>
            </a:r>
          </a:p>
          <a:p>
            <a:pPr lvl="1" fontAlgn="base"/>
            <a:r>
              <a:rPr lang="en-US" sz="2800" dirty="0"/>
              <a:t>What makes up the majority of waste?</a:t>
            </a:r>
          </a:p>
          <a:p>
            <a:pPr lvl="1" fontAlgn="base"/>
            <a:r>
              <a:rPr lang="en-US" sz="2800" dirty="0"/>
              <a:t>What in the garbage does the most harm to the environment?</a:t>
            </a:r>
          </a:p>
          <a:p>
            <a:pPr lvl="1" fontAlgn="base"/>
            <a:r>
              <a:rPr lang="en-US" sz="2800" dirty="0"/>
              <a:t>Can packaging be improved or minimized?</a:t>
            </a:r>
          </a:p>
          <a:p>
            <a:pPr lvl="1" fontAlgn="base"/>
            <a:r>
              <a:rPr lang="en-US" sz="2800" dirty="0"/>
              <a:t>Why might some food be thrown away?</a:t>
            </a:r>
          </a:p>
          <a:p>
            <a:pPr lvl="1" fontAlgn="base"/>
            <a:r>
              <a:rPr lang="en-US" sz="2800" dirty="0"/>
              <a:t>What can be done to minimize how much food is thrown away?</a:t>
            </a:r>
          </a:p>
          <a:p>
            <a:endParaRPr lang="en-US" sz="2800" dirty="0"/>
          </a:p>
        </p:txBody>
      </p:sp>
      <p:pic>
        <p:nvPicPr>
          <p:cNvPr id="5122" name="Picture 2" descr="http://www.sustainableplastics.org/files/images/sustainable-produ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916" y="441683"/>
            <a:ext cx="3005696" cy="201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9484676" y="2512931"/>
            <a:ext cx="21339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https://sustainability.water.ca.gov/june</a:t>
            </a:r>
          </a:p>
        </p:txBody>
      </p:sp>
      <p:pic>
        <p:nvPicPr>
          <p:cNvPr id="5124" name="Picture 4" descr="http://sustainability.ucdavis.edu/local_resources/images/progress/aggiew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76" y="4449718"/>
            <a:ext cx="1880526" cy="205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7576" y="6627190"/>
            <a:ext cx="263245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http://sustainability.ucdavis.edu/progress/dining/</a:t>
            </a:r>
          </a:p>
        </p:txBody>
      </p:sp>
    </p:spTree>
    <p:extLst>
      <p:ext uri="{BB962C8B-B14F-4D97-AF65-F5344CB8AC3E}">
        <p14:creationId xmlns:p14="http://schemas.microsoft.com/office/powerpoint/2010/main" val="20248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068" y="677899"/>
            <a:ext cx="8911687" cy="1280890"/>
          </a:xfrm>
        </p:spPr>
        <p:txBody>
          <a:bodyPr/>
          <a:lstStyle/>
          <a:p>
            <a:r>
              <a:rPr lang="en-US" dirty="0" smtClean="0"/>
              <a:t>Current Practice in Cafeteria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4671" y="1667435"/>
            <a:ext cx="8972084" cy="397584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Observations</a:t>
            </a:r>
          </a:p>
          <a:p>
            <a:pPr lvl="1"/>
            <a:r>
              <a:rPr lang="en-US" sz="2400" dirty="0" smtClean="0"/>
              <a:t>What types of foods are served in the cafeteria? </a:t>
            </a:r>
          </a:p>
          <a:p>
            <a:pPr lvl="1"/>
            <a:r>
              <a:rPr lang="en-US" sz="2400" dirty="0" smtClean="0"/>
              <a:t>Where do these foods come from?</a:t>
            </a:r>
          </a:p>
          <a:p>
            <a:pPr lvl="1"/>
            <a:r>
              <a:rPr lang="en-US" sz="2400" dirty="0" smtClean="0"/>
              <a:t>How </a:t>
            </a:r>
            <a:r>
              <a:rPr lang="en-US" sz="2400" dirty="0"/>
              <a:t>are these foods prepared?</a:t>
            </a:r>
          </a:p>
          <a:p>
            <a:pPr lvl="1"/>
            <a:r>
              <a:rPr lang="en-US" sz="2400" dirty="0" smtClean="0"/>
              <a:t>What are the energy inputs and outputs of the process?</a:t>
            </a:r>
          </a:p>
          <a:p>
            <a:pPr lvl="1"/>
            <a:r>
              <a:rPr lang="en-US" sz="2400" dirty="0" smtClean="0"/>
              <a:t>What materials are used and disposed of?</a:t>
            </a:r>
          </a:p>
        </p:txBody>
      </p:sp>
      <p:pic>
        <p:nvPicPr>
          <p:cNvPr id="6146" name="Picture 2" descr="Sustainable Polym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099" y="4577641"/>
            <a:ext cx="2676437" cy="187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873544" y="6417374"/>
            <a:ext cx="33184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http://csp.umn.edu/about-us/sustainable-polymers-101/</a:t>
            </a:r>
          </a:p>
        </p:txBody>
      </p:sp>
    </p:spTree>
    <p:extLst>
      <p:ext uri="{BB962C8B-B14F-4D97-AF65-F5344CB8AC3E}">
        <p14:creationId xmlns:p14="http://schemas.microsoft.com/office/powerpoint/2010/main" val="404335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927" y="624110"/>
            <a:ext cx="9592685" cy="1280890"/>
          </a:xfrm>
        </p:spPr>
        <p:txBody>
          <a:bodyPr/>
          <a:lstStyle/>
          <a:p>
            <a:r>
              <a:rPr lang="en-US" dirty="0" smtClean="0"/>
              <a:t>Where do your ideas of sustainability fall?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086" y="1264555"/>
            <a:ext cx="6434004" cy="5550906"/>
          </a:xfrm>
        </p:spPr>
      </p:pic>
    </p:spTree>
    <p:extLst>
      <p:ext uri="{BB962C8B-B14F-4D97-AF65-F5344CB8AC3E}">
        <p14:creationId xmlns:p14="http://schemas.microsoft.com/office/powerpoint/2010/main" val="94415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5312" y="623482"/>
            <a:ext cx="8911687" cy="1280890"/>
          </a:xfrm>
        </p:spPr>
        <p:txBody>
          <a:bodyPr/>
          <a:lstStyle/>
          <a:p>
            <a:r>
              <a:rPr lang="en-US" dirty="0" smtClean="0"/>
              <a:t>Evaluating the Possibilities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528" y="1622739"/>
            <a:ext cx="4244502" cy="377825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865312" y="1302565"/>
            <a:ext cx="5634216" cy="50098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800" dirty="0"/>
              <a:t>A </a:t>
            </a:r>
            <a:r>
              <a:rPr lang="en-US" sz="2800" u="sng" dirty="0"/>
              <a:t>Pugh chart </a:t>
            </a:r>
            <a:r>
              <a:rPr lang="en-US" sz="2800" dirty="0"/>
              <a:t>is a simple design tool for </a:t>
            </a:r>
            <a:r>
              <a:rPr lang="en-US" sz="2800" dirty="0" smtClean="0"/>
              <a:t>comparing design </a:t>
            </a:r>
            <a:r>
              <a:rPr lang="en-US" sz="2800" dirty="0"/>
              <a:t>ideas against your design criteria early in </a:t>
            </a:r>
            <a:r>
              <a:rPr lang="en-US" sz="2800" dirty="0" smtClean="0"/>
              <a:t>the design </a:t>
            </a:r>
            <a:r>
              <a:rPr lang="en-US" sz="2800" dirty="0"/>
              <a:t>process. </a:t>
            </a:r>
            <a:endParaRPr lang="en-US" sz="28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2600" dirty="0"/>
              <a:t>L</a:t>
            </a:r>
            <a:r>
              <a:rPr lang="en-US" sz="2600" dirty="0" smtClean="0"/>
              <a:t>ist </a:t>
            </a:r>
            <a:r>
              <a:rPr lang="en-US" sz="2600" dirty="0"/>
              <a:t>the design criteria in the left </a:t>
            </a:r>
            <a:r>
              <a:rPr lang="en-US" sz="2600" dirty="0" smtClean="0"/>
              <a:t>column.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Weight </a:t>
            </a:r>
            <a:r>
              <a:rPr lang="en-US" sz="2600" dirty="0"/>
              <a:t>each </a:t>
            </a:r>
            <a:r>
              <a:rPr lang="en-US" sz="2600" dirty="0" smtClean="0"/>
              <a:t>criterion according </a:t>
            </a:r>
            <a:r>
              <a:rPr lang="en-US" sz="2600" dirty="0"/>
              <a:t>to how important it </a:t>
            </a:r>
            <a:r>
              <a:rPr lang="en-US" sz="2600" dirty="0" smtClean="0"/>
              <a:t>is.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List the possibilities across the top.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Score each possibility by multiplying the score by the weight.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600" dirty="0" smtClean="0"/>
              <a:t>Add the points for all possibilities to determine the best project.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0742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407" y="618186"/>
            <a:ext cx="9740206" cy="1286814"/>
          </a:xfrm>
        </p:spPr>
        <p:txBody>
          <a:bodyPr/>
          <a:lstStyle/>
          <a:p>
            <a:r>
              <a:rPr lang="en-US" dirty="0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4406" y="1378039"/>
            <a:ext cx="9740206" cy="4533183"/>
          </a:xfrm>
        </p:spPr>
        <p:txBody>
          <a:bodyPr>
            <a:noAutofit/>
          </a:bodyPr>
          <a:lstStyle/>
          <a:p>
            <a:r>
              <a:rPr lang="en-US" sz="2400" dirty="0"/>
              <a:t>Project reduces the amount of materials used (food, packaging, etc.).</a:t>
            </a:r>
          </a:p>
          <a:p>
            <a:r>
              <a:rPr lang="en-US" sz="2400" dirty="0"/>
              <a:t>Project selects more sustainable materials (food, packaging, etc.). </a:t>
            </a:r>
          </a:p>
          <a:p>
            <a:r>
              <a:rPr lang="en-US" sz="2400" dirty="0"/>
              <a:t>Project reduces the energy required (energy efficient, less transportation, </a:t>
            </a:r>
            <a:r>
              <a:rPr lang="en-US" sz="2400" dirty="0" smtClean="0"/>
              <a:t>etc.)</a:t>
            </a:r>
            <a:endParaRPr lang="en-US" sz="2400" dirty="0"/>
          </a:p>
          <a:p>
            <a:r>
              <a:rPr lang="en-US" sz="2400" dirty="0"/>
              <a:t>Project reduces and balances the amount of harmful chemicals (organic, additives, excess sugar and salt). </a:t>
            </a:r>
          </a:p>
          <a:p>
            <a:r>
              <a:rPr lang="en-US" sz="2400" dirty="0"/>
              <a:t>Project increases the amount of composted waste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038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2706</TotalTime>
  <Words>952</Words>
  <Application>Microsoft Office PowerPoint</Application>
  <PresentationFormat>Widescreen</PresentationFormat>
  <Paragraphs>113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Wingdings 3</vt:lpstr>
      <vt:lpstr>Wisp</vt:lpstr>
      <vt:lpstr>Project Selection</vt:lpstr>
      <vt:lpstr>Can we change our carbon footprint by rethinking how we eat?</vt:lpstr>
      <vt:lpstr>Essential Questions</vt:lpstr>
      <vt:lpstr>Learning Objectives</vt:lpstr>
      <vt:lpstr>Background Information</vt:lpstr>
      <vt:lpstr>Current Practice in Cafeteria</vt:lpstr>
      <vt:lpstr>Where do your ideas of sustainability fall?</vt:lpstr>
      <vt:lpstr>Evaluating the Possibilities </vt:lpstr>
      <vt:lpstr>Criteria</vt:lpstr>
      <vt:lpstr>Criteria</vt:lpstr>
      <vt:lpstr>Standardizing Weighing for Criteria</vt:lpstr>
      <vt:lpstr>Creating your Proposal</vt:lpstr>
      <vt:lpstr>SMART Measures of Sustainability</vt:lpstr>
      <vt:lpstr>Data Collection and Research</vt:lpstr>
      <vt:lpstr>Career:  Environmental Engineer</vt:lpstr>
      <vt:lpstr>Next Generation Science Standards</vt:lpstr>
    </vt:vector>
  </TitlesOfParts>
  <Company>The Boeing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Riley, Tyria</dc:creator>
  <cp:lastModifiedBy>Madonna Brinkmann</cp:lastModifiedBy>
  <cp:revision>42</cp:revision>
  <dcterms:created xsi:type="dcterms:W3CDTF">2015-01-26T22:26:01Z</dcterms:created>
  <dcterms:modified xsi:type="dcterms:W3CDTF">2015-05-31T20:56:01Z</dcterms:modified>
</cp:coreProperties>
</file>