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2"/>
  </p:notesMasterIdLst>
  <p:sldIdLst>
    <p:sldId id="256" r:id="rId2"/>
    <p:sldId id="257" r:id="rId3"/>
    <p:sldId id="258" r:id="rId4"/>
    <p:sldId id="260" r:id="rId5"/>
    <p:sldId id="293" r:id="rId6"/>
    <p:sldId id="294" r:id="rId7"/>
    <p:sldId id="266" r:id="rId8"/>
    <p:sldId id="263" r:id="rId9"/>
    <p:sldId id="261" r:id="rId10"/>
    <p:sldId id="317" r:id="rId11"/>
    <p:sldId id="315" r:id="rId12"/>
    <p:sldId id="323" r:id="rId13"/>
    <p:sldId id="318" r:id="rId14"/>
    <p:sldId id="298" r:id="rId15"/>
    <p:sldId id="322" r:id="rId16"/>
    <p:sldId id="304" r:id="rId17"/>
    <p:sldId id="305" r:id="rId18"/>
    <p:sldId id="325" r:id="rId19"/>
    <p:sldId id="292" r:id="rId20"/>
    <p:sldId id="340" r:id="rId21"/>
    <p:sldId id="328" r:id="rId22"/>
    <p:sldId id="334" r:id="rId23"/>
    <p:sldId id="333" r:id="rId24"/>
    <p:sldId id="336" r:id="rId25"/>
    <p:sldId id="331" r:id="rId26"/>
    <p:sldId id="339" r:id="rId27"/>
    <p:sldId id="326" r:id="rId28"/>
    <p:sldId id="338" r:id="rId29"/>
    <p:sldId id="342" r:id="rId30"/>
    <p:sldId id="29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307" autoAdjust="0"/>
    <p:restoredTop sz="94799" autoAdjust="0"/>
  </p:normalViewPr>
  <p:slideViewPr>
    <p:cSldViewPr snapToGrid="0">
      <p:cViewPr varScale="1">
        <p:scale>
          <a:sx n="36" d="100"/>
          <a:sy n="36" d="100"/>
        </p:scale>
        <p:origin x="60" y="9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1DDBB9-664C-4B45-AF44-9F1D5CD4093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de-AT"/>
        </a:p>
      </dgm:t>
    </dgm:pt>
    <dgm:pt modelId="{2924EAA7-ADF2-40C4-B269-07364A1327FD}">
      <dgm:prSet phldrT="[Text]"/>
      <dgm:spPr>
        <a:solidFill>
          <a:srgbClr val="339933"/>
        </a:solidFill>
      </dgm:spPr>
      <dgm:t>
        <a:bodyPr/>
        <a:lstStyle/>
        <a:p>
          <a:r>
            <a:rPr lang="de-AT" dirty="0" smtClean="0"/>
            <a:t>Biodegradable material based on renewable ressources</a:t>
          </a:r>
          <a:endParaRPr lang="de-AT" dirty="0"/>
        </a:p>
      </dgm:t>
    </dgm:pt>
    <dgm:pt modelId="{4D66A763-A705-49E2-8A0C-065ECA4EF2E5}" type="parTrans" cxnId="{590FF666-4EB4-430B-9179-9051F7C28E80}">
      <dgm:prSet/>
      <dgm:spPr/>
      <dgm:t>
        <a:bodyPr/>
        <a:lstStyle/>
        <a:p>
          <a:endParaRPr lang="de-AT"/>
        </a:p>
      </dgm:t>
    </dgm:pt>
    <dgm:pt modelId="{7726A25E-A7B9-41B2-8739-E35D518DB1C6}" type="sibTrans" cxnId="{590FF666-4EB4-430B-9179-9051F7C28E80}">
      <dgm:prSet/>
      <dgm:spPr/>
      <dgm:t>
        <a:bodyPr/>
        <a:lstStyle/>
        <a:p>
          <a:endParaRPr lang="de-AT"/>
        </a:p>
      </dgm:t>
    </dgm:pt>
    <dgm:pt modelId="{EA0DF22C-4CB7-4D60-B824-D42B4455A45A}">
      <dgm:prSet phldrT="[Text]"/>
      <dgm:spPr>
        <a:solidFill>
          <a:srgbClr val="00B050"/>
        </a:solidFill>
      </dgm:spPr>
      <dgm:t>
        <a:bodyPr/>
        <a:lstStyle/>
        <a:p>
          <a:r>
            <a:rPr lang="de-AT" dirty="0" err="1" smtClean="0"/>
            <a:t>Biodegradable</a:t>
          </a:r>
          <a:r>
            <a:rPr lang="de-AT" dirty="0" smtClean="0"/>
            <a:t> material </a:t>
          </a:r>
          <a:r>
            <a:rPr lang="de-AT" dirty="0" err="1" smtClean="0"/>
            <a:t>based</a:t>
          </a:r>
          <a:r>
            <a:rPr lang="de-AT" dirty="0" smtClean="0"/>
            <a:t> on </a:t>
          </a:r>
          <a:r>
            <a:rPr lang="de-AT" dirty="0" err="1" smtClean="0"/>
            <a:t>petrochemical</a:t>
          </a:r>
          <a:r>
            <a:rPr lang="de-AT" dirty="0" smtClean="0"/>
            <a:t> </a:t>
          </a:r>
          <a:r>
            <a:rPr lang="de-AT" dirty="0" err="1" smtClean="0"/>
            <a:t>ressources</a:t>
          </a:r>
          <a:endParaRPr lang="de-AT" dirty="0"/>
        </a:p>
      </dgm:t>
    </dgm:pt>
    <dgm:pt modelId="{5DB053FC-26A8-4E72-8AC6-6D18DF977C8C}" type="parTrans" cxnId="{872B246E-96A7-4F79-92E1-E2D610B7088B}">
      <dgm:prSet/>
      <dgm:spPr/>
      <dgm:t>
        <a:bodyPr/>
        <a:lstStyle/>
        <a:p>
          <a:endParaRPr lang="de-AT"/>
        </a:p>
      </dgm:t>
    </dgm:pt>
    <dgm:pt modelId="{E7EB11A6-BC3F-4F91-887A-CF220C8B4FCC}" type="sibTrans" cxnId="{872B246E-96A7-4F79-92E1-E2D610B7088B}">
      <dgm:prSet/>
      <dgm:spPr/>
      <dgm:t>
        <a:bodyPr/>
        <a:lstStyle/>
        <a:p>
          <a:endParaRPr lang="de-AT"/>
        </a:p>
      </dgm:t>
    </dgm:pt>
    <dgm:pt modelId="{C97B1254-A0AD-4F2A-B8FE-A73C0F2DB15A}">
      <dgm:prSet phldrT="[Text]"/>
      <dgm:spPr>
        <a:solidFill>
          <a:srgbClr val="00B050"/>
        </a:solidFill>
      </dgm:spPr>
      <dgm:t>
        <a:bodyPr/>
        <a:lstStyle/>
        <a:p>
          <a:r>
            <a:rPr lang="de-AT" dirty="0" smtClean="0"/>
            <a:t>Non degradable material based on renewable ressources</a:t>
          </a:r>
          <a:endParaRPr lang="de-AT" dirty="0"/>
        </a:p>
      </dgm:t>
    </dgm:pt>
    <dgm:pt modelId="{58468714-C970-489D-8C28-4422211F0AE3}" type="parTrans" cxnId="{7FBECCA3-D259-4CAC-924F-AB7754E23DC0}">
      <dgm:prSet/>
      <dgm:spPr/>
      <dgm:t>
        <a:bodyPr/>
        <a:lstStyle/>
        <a:p>
          <a:endParaRPr lang="de-AT"/>
        </a:p>
      </dgm:t>
    </dgm:pt>
    <dgm:pt modelId="{41036E26-6B94-43E5-8E1D-C489819B0ADC}" type="sibTrans" cxnId="{7FBECCA3-D259-4CAC-924F-AB7754E23DC0}">
      <dgm:prSet/>
      <dgm:spPr/>
      <dgm:t>
        <a:bodyPr/>
        <a:lstStyle/>
        <a:p>
          <a:endParaRPr lang="de-AT"/>
        </a:p>
      </dgm:t>
    </dgm:pt>
    <dgm:pt modelId="{95DE7071-62E9-4104-97B4-AFF7B4A8E6F4}">
      <dgm:prSet phldrT="[Text]"/>
      <dgm:spPr/>
      <dgm:t>
        <a:bodyPr/>
        <a:lstStyle/>
        <a:p>
          <a:r>
            <a:rPr lang="de-AT" smtClean="0"/>
            <a:t>Non </a:t>
          </a:r>
          <a:r>
            <a:rPr lang="de-AT" err="1" smtClean="0"/>
            <a:t>degradable</a:t>
          </a:r>
          <a:r>
            <a:rPr lang="de-AT" smtClean="0"/>
            <a:t> material </a:t>
          </a:r>
          <a:r>
            <a:rPr lang="de-AT" err="1" smtClean="0"/>
            <a:t>based</a:t>
          </a:r>
          <a:r>
            <a:rPr lang="de-AT" smtClean="0"/>
            <a:t> on </a:t>
          </a:r>
          <a:r>
            <a:rPr lang="de-AT" err="1" smtClean="0"/>
            <a:t>petrochemical</a:t>
          </a:r>
          <a:r>
            <a:rPr lang="de-AT" smtClean="0"/>
            <a:t> </a:t>
          </a:r>
          <a:r>
            <a:rPr lang="de-AT" err="1" smtClean="0"/>
            <a:t>ressources</a:t>
          </a:r>
          <a:r>
            <a:rPr lang="de-AT" smtClean="0"/>
            <a:t> (OXODEG.)</a:t>
          </a:r>
          <a:endParaRPr lang="de-AT"/>
        </a:p>
      </dgm:t>
    </dgm:pt>
    <dgm:pt modelId="{ACDE54C3-29D1-4D3E-8F65-96DFA9212803}" type="parTrans" cxnId="{38A46BC7-1E2E-48C2-AA21-E4AE2AB73623}">
      <dgm:prSet/>
      <dgm:spPr/>
      <dgm:t>
        <a:bodyPr/>
        <a:lstStyle/>
        <a:p>
          <a:endParaRPr lang="de-AT"/>
        </a:p>
      </dgm:t>
    </dgm:pt>
    <dgm:pt modelId="{38B545DB-2D9E-44F5-AC5E-A24476D70A37}" type="sibTrans" cxnId="{38A46BC7-1E2E-48C2-AA21-E4AE2AB73623}">
      <dgm:prSet/>
      <dgm:spPr/>
      <dgm:t>
        <a:bodyPr/>
        <a:lstStyle/>
        <a:p>
          <a:endParaRPr lang="de-AT"/>
        </a:p>
      </dgm:t>
    </dgm:pt>
    <dgm:pt modelId="{0496AF30-76F9-4F20-A386-ECCE2511ECF6}" type="pres">
      <dgm:prSet presAssocID="{C51DDBB9-664C-4B45-AF44-9F1D5CD4093A}" presName="matrix" presStyleCnt="0">
        <dgm:presLayoutVars>
          <dgm:chMax val="1"/>
          <dgm:dir/>
          <dgm:resizeHandles val="exact"/>
        </dgm:presLayoutVars>
      </dgm:prSet>
      <dgm:spPr/>
      <dgm:t>
        <a:bodyPr/>
        <a:lstStyle/>
        <a:p>
          <a:endParaRPr lang="de-AT"/>
        </a:p>
      </dgm:t>
    </dgm:pt>
    <dgm:pt modelId="{DB3616F5-7EFF-476F-B36D-11936D9948B1}" type="pres">
      <dgm:prSet presAssocID="{C51DDBB9-664C-4B45-AF44-9F1D5CD4093A}" presName="axisShape" presStyleLbl="bgShp" presStyleIdx="0" presStyleCnt="1"/>
      <dgm:spPr/>
    </dgm:pt>
    <dgm:pt modelId="{D8C3B681-1AFB-4A63-A414-54DA41FB359F}" type="pres">
      <dgm:prSet presAssocID="{C51DDBB9-664C-4B45-AF44-9F1D5CD4093A}" presName="rect1" presStyleLbl="node1" presStyleIdx="0" presStyleCnt="4">
        <dgm:presLayoutVars>
          <dgm:chMax val="0"/>
          <dgm:chPref val="0"/>
          <dgm:bulletEnabled val="1"/>
        </dgm:presLayoutVars>
      </dgm:prSet>
      <dgm:spPr/>
      <dgm:t>
        <a:bodyPr/>
        <a:lstStyle/>
        <a:p>
          <a:endParaRPr lang="de-AT"/>
        </a:p>
      </dgm:t>
    </dgm:pt>
    <dgm:pt modelId="{D3F49F57-293B-42B9-AB0C-03B514020F7D}" type="pres">
      <dgm:prSet presAssocID="{C51DDBB9-664C-4B45-AF44-9F1D5CD4093A}" presName="rect2" presStyleLbl="node1" presStyleIdx="1" presStyleCnt="4">
        <dgm:presLayoutVars>
          <dgm:chMax val="0"/>
          <dgm:chPref val="0"/>
          <dgm:bulletEnabled val="1"/>
        </dgm:presLayoutVars>
      </dgm:prSet>
      <dgm:spPr/>
      <dgm:t>
        <a:bodyPr/>
        <a:lstStyle/>
        <a:p>
          <a:endParaRPr lang="de-AT"/>
        </a:p>
      </dgm:t>
    </dgm:pt>
    <dgm:pt modelId="{005C2F1C-E693-47DB-83F3-995876327927}" type="pres">
      <dgm:prSet presAssocID="{C51DDBB9-664C-4B45-AF44-9F1D5CD4093A}" presName="rect3" presStyleLbl="node1" presStyleIdx="2" presStyleCnt="4">
        <dgm:presLayoutVars>
          <dgm:chMax val="0"/>
          <dgm:chPref val="0"/>
          <dgm:bulletEnabled val="1"/>
        </dgm:presLayoutVars>
      </dgm:prSet>
      <dgm:spPr/>
      <dgm:t>
        <a:bodyPr/>
        <a:lstStyle/>
        <a:p>
          <a:endParaRPr lang="de-AT"/>
        </a:p>
      </dgm:t>
    </dgm:pt>
    <dgm:pt modelId="{4DB08B26-D713-4665-AFF1-87C40D391A7F}" type="pres">
      <dgm:prSet presAssocID="{C51DDBB9-664C-4B45-AF44-9F1D5CD4093A}" presName="rect4" presStyleLbl="node1" presStyleIdx="3" presStyleCnt="4">
        <dgm:presLayoutVars>
          <dgm:chMax val="0"/>
          <dgm:chPref val="0"/>
          <dgm:bulletEnabled val="1"/>
        </dgm:presLayoutVars>
      </dgm:prSet>
      <dgm:spPr/>
      <dgm:t>
        <a:bodyPr/>
        <a:lstStyle/>
        <a:p>
          <a:endParaRPr lang="de-AT"/>
        </a:p>
      </dgm:t>
    </dgm:pt>
  </dgm:ptLst>
  <dgm:cxnLst>
    <dgm:cxn modelId="{617436BF-CDBF-477A-9386-85C25CB710A1}" type="presOf" srcId="{EA0DF22C-4CB7-4D60-B824-D42B4455A45A}" destId="{D3F49F57-293B-42B9-AB0C-03B514020F7D}" srcOrd="0" destOrd="0" presId="urn:microsoft.com/office/officeart/2005/8/layout/matrix2"/>
    <dgm:cxn modelId="{A16EF3D1-7F01-4AD7-8348-2E49A2561E5E}" type="presOf" srcId="{C97B1254-A0AD-4F2A-B8FE-A73C0F2DB15A}" destId="{005C2F1C-E693-47DB-83F3-995876327927}" srcOrd="0" destOrd="0" presId="urn:microsoft.com/office/officeart/2005/8/layout/matrix2"/>
    <dgm:cxn modelId="{CBB903D7-CB0F-40AB-9CC2-38CA858ADF46}" type="presOf" srcId="{2924EAA7-ADF2-40C4-B269-07364A1327FD}" destId="{D8C3B681-1AFB-4A63-A414-54DA41FB359F}" srcOrd="0" destOrd="0" presId="urn:microsoft.com/office/officeart/2005/8/layout/matrix2"/>
    <dgm:cxn modelId="{590FF666-4EB4-430B-9179-9051F7C28E80}" srcId="{C51DDBB9-664C-4B45-AF44-9F1D5CD4093A}" destId="{2924EAA7-ADF2-40C4-B269-07364A1327FD}" srcOrd="0" destOrd="0" parTransId="{4D66A763-A705-49E2-8A0C-065ECA4EF2E5}" sibTransId="{7726A25E-A7B9-41B2-8739-E35D518DB1C6}"/>
    <dgm:cxn modelId="{38A46BC7-1E2E-48C2-AA21-E4AE2AB73623}" srcId="{C51DDBB9-664C-4B45-AF44-9F1D5CD4093A}" destId="{95DE7071-62E9-4104-97B4-AFF7B4A8E6F4}" srcOrd="3" destOrd="0" parTransId="{ACDE54C3-29D1-4D3E-8F65-96DFA9212803}" sibTransId="{38B545DB-2D9E-44F5-AC5E-A24476D70A37}"/>
    <dgm:cxn modelId="{FFF03B8E-65B8-4A1C-A81E-28C793C0F30D}" type="presOf" srcId="{95DE7071-62E9-4104-97B4-AFF7B4A8E6F4}" destId="{4DB08B26-D713-4665-AFF1-87C40D391A7F}" srcOrd="0" destOrd="0" presId="urn:microsoft.com/office/officeart/2005/8/layout/matrix2"/>
    <dgm:cxn modelId="{737B7F1E-B6E4-432E-AE86-7DC0686CFEF6}" type="presOf" srcId="{C51DDBB9-664C-4B45-AF44-9F1D5CD4093A}" destId="{0496AF30-76F9-4F20-A386-ECCE2511ECF6}" srcOrd="0" destOrd="0" presId="urn:microsoft.com/office/officeart/2005/8/layout/matrix2"/>
    <dgm:cxn modelId="{872B246E-96A7-4F79-92E1-E2D610B7088B}" srcId="{C51DDBB9-664C-4B45-AF44-9F1D5CD4093A}" destId="{EA0DF22C-4CB7-4D60-B824-D42B4455A45A}" srcOrd="1" destOrd="0" parTransId="{5DB053FC-26A8-4E72-8AC6-6D18DF977C8C}" sibTransId="{E7EB11A6-BC3F-4F91-887A-CF220C8B4FCC}"/>
    <dgm:cxn modelId="{7FBECCA3-D259-4CAC-924F-AB7754E23DC0}" srcId="{C51DDBB9-664C-4B45-AF44-9F1D5CD4093A}" destId="{C97B1254-A0AD-4F2A-B8FE-A73C0F2DB15A}" srcOrd="2" destOrd="0" parTransId="{58468714-C970-489D-8C28-4422211F0AE3}" sibTransId="{41036E26-6B94-43E5-8E1D-C489819B0ADC}"/>
    <dgm:cxn modelId="{78DD0A1D-2E0A-4784-A0BE-C16C8D5CA282}" type="presParOf" srcId="{0496AF30-76F9-4F20-A386-ECCE2511ECF6}" destId="{DB3616F5-7EFF-476F-B36D-11936D9948B1}" srcOrd="0" destOrd="0" presId="urn:microsoft.com/office/officeart/2005/8/layout/matrix2"/>
    <dgm:cxn modelId="{CC8B7AFE-61DE-4A83-92A0-07D2AE4FE4FF}" type="presParOf" srcId="{0496AF30-76F9-4F20-A386-ECCE2511ECF6}" destId="{D8C3B681-1AFB-4A63-A414-54DA41FB359F}" srcOrd="1" destOrd="0" presId="urn:microsoft.com/office/officeart/2005/8/layout/matrix2"/>
    <dgm:cxn modelId="{52607BC0-8F7C-4C05-88D6-CBF0440B5ED5}" type="presParOf" srcId="{0496AF30-76F9-4F20-A386-ECCE2511ECF6}" destId="{D3F49F57-293B-42B9-AB0C-03B514020F7D}" srcOrd="2" destOrd="0" presId="urn:microsoft.com/office/officeart/2005/8/layout/matrix2"/>
    <dgm:cxn modelId="{2AF3D0D3-1A5E-47F7-97CD-F2F3B599A100}" type="presParOf" srcId="{0496AF30-76F9-4F20-A386-ECCE2511ECF6}" destId="{005C2F1C-E693-47DB-83F3-995876327927}" srcOrd="3" destOrd="0" presId="urn:microsoft.com/office/officeart/2005/8/layout/matrix2"/>
    <dgm:cxn modelId="{F40D44FB-EEA9-464B-9BA8-2EC249E79583}" type="presParOf" srcId="{0496AF30-76F9-4F20-A386-ECCE2511ECF6}" destId="{4DB08B26-D713-4665-AFF1-87C40D391A7F}"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616F5-7EFF-476F-B36D-11936D9948B1}">
      <dsp:nvSpPr>
        <dsp:cNvPr id="0" name=""/>
        <dsp:cNvSpPr/>
      </dsp:nvSpPr>
      <dsp:spPr>
        <a:xfrm>
          <a:off x="768803" y="0"/>
          <a:ext cx="4314553" cy="4314553"/>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C3B681-1AFB-4A63-A414-54DA41FB359F}">
      <dsp:nvSpPr>
        <dsp:cNvPr id="0" name=""/>
        <dsp:cNvSpPr/>
      </dsp:nvSpPr>
      <dsp:spPr>
        <a:xfrm>
          <a:off x="1049249" y="280445"/>
          <a:ext cx="1725821" cy="1725821"/>
        </a:xfrm>
        <a:prstGeom prst="roundRect">
          <a:avLst/>
        </a:prstGeom>
        <a:solidFill>
          <a:srgbClr val="339933"/>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AT" sz="1400" kern="1200" dirty="0" smtClean="0"/>
            <a:t>Biodegradable material based on renewable ressources</a:t>
          </a:r>
          <a:endParaRPr lang="de-AT" sz="1400" kern="1200" dirty="0"/>
        </a:p>
      </dsp:txBody>
      <dsp:txXfrm>
        <a:off x="1133497" y="364693"/>
        <a:ext cx="1557325" cy="1557325"/>
      </dsp:txXfrm>
    </dsp:sp>
    <dsp:sp modelId="{D3F49F57-293B-42B9-AB0C-03B514020F7D}">
      <dsp:nvSpPr>
        <dsp:cNvPr id="0" name=""/>
        <dsp:cNvSpPr/>
      </dsp:nvSpPr>
      <dsp:spPr>
        <a:xfrm>
          <a:off x="3077089" y="280445"/>
          <a:ext cx="1725821" cy="1725821"/>
        </a:xfrm>
        <a:prstGeom prst="roundRect">
          <a:avLst/>
        </a:prstGeom>
        <a:solidFill>
          <a:srgbClr val="00B05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AT" sz="1400" kern="1200" dirty="0" err="1" smtClean="0"/>
            <a:t>Biodegradable</a:t>
          </a:r>
          <a:r>
            <a:rPr lang="de-AT" sz="1400" kern="1200" dirty="0" smtClean="0"/>
            <a:t> material </a:t>
          </a:r>
          <a:r>
            <a:rPr lang="de-AT" sz="1400" kern="1200" dirty="0" err="1" smtClean="0"/>
            <a:t>based</a:t>
          </a:r>
          <a:r>
            <a:rPr lang="de-AT" sz="1400" kern="1200" dirty="0" smtClean="0"/>
            <a:t> on </a:t>
          </a:r>
          <a:r>
            <a:rPr lang="de-AT" sz="1400" kern="1200" dirty="0" err="1" smtClean="0"/>
            <a:t>petrochemical</a:t>
          </a:r>
          <a:r>
            <a:rPr lang="de-AT" sz="1400" kern="1200" dirty="0" smtClean="0"/>
            <a:t> </a:t>
          </a:r>
          <a:r>
            <a:rPr lang="de-AT" sz="1400" kern="1200" dirty="0" err="1" smtClean="0"/>
            <a:t>ressources</a:t>
          </a:r>
          <a:endParaRPr lang="de-AT" sz="1400" kern="1200" dirty="0"/>
        </a:p>
      </dsp:txBody>
      <dsp:txXfrm>
        <a:off x="3161337" y="364693"/>
        <a:ext cx="1557325" cy="1557325"/>
      </dsp:txXfrm>
    </dsp:sp>
    <dsp:sp modelId="{005C2F1C-E693-47DB-83F3-995876327927}">
      <dsp:nvSpPr>
        <dsp:cNvPr id="0" name=""/>
        <dsp:cNvSpPr/>
      </dsp:nvSpPr>
      <dsp:spPr>
        <a:xfrm>
          <a:off x="1049249" y="2308285"/>
          <a:ext cx="1725821" cy="1725821"/>
        </a:xfrm>
        <a:prstGeom prst="roundRect">
          <a:avLst/>
        </a:prstGeom>
        <a:solidFill>
          <a:srgbClr val="00B050"/>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AT" sz="1400" kern="1200" dirty="0" smtClean="0"/>
            <a:t>Non degradable material based on renewable ressources</a:t>
          </a:r>
          <a:endParaRPr lang="de-AT" sz="1400" kern="1200" dirty="0"/>
        </a:p>
      </dsp:txBody>
      <dsp:txXfrm>
        <a:off x="1133497" y="2392533"/>
        <a:ext cx="1557325" cy="1557325"/>
      </dsp:txXfrm>
    </dsp:sp>
    <dsp:sp modelId="{4DB08B26-D713-4665-AFF1-87C40D391A7F}">
      <dsp:nvSpPr>
        <dsp:cNvPr id="0" name=""/>
        <dsp:cNvSpPr/>
      </dsp:nvSpPr>
      <dsp:spPr>
        <a:xfrm>
          <a:off x="3077089" y="2308285"/>
          <a:ext cx="1725821" cy="172582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de-AT" sz="1400" kern="1200" smtClean="0"/>
            <a:t>Non </a:t>
          </a:r>
          <a:r>
            <a:rPr lang="de-AT" sz="1400" kern="1200" err="1" smtClean="0"/>
            <a:t>degradable</a:t>
          </a:r>
          <a:r>
            <a:rPr lang="de-AT" sz="1400" kern="1200" smtClean="0"/>
            <a:t> material </a:t>
          </a:r>
          <a:r>
            <a:rPr lang="de-AT" sz="1400" kern="1200" err="1" smtClean="0"/>
            <a:t>based</a:t>
          </a:r>
          <a:r>
            <a:rPr lang="de-AT" sz="1400" kern="1200" smtClean="0"/>
            <a:t> on </a:t>
          </a:r>
          <a:r>
            <a:rPr lang="de-AT" sz="1400" kern="1200" err="1" smtClean="0"/>
            <a:t>petrochemical</a:t>
          </a:r>
          <a:r>
            <a:rPr lang="de-AT" sz="1400" kern="1200" smtClean="0"/>
            <a:t> </a:t>
          </a:r>
          <a:r>
            <a:rPr lang="de-AT" sz="1400" kern="1200" err="1" smtClean="0"/>
            <a:t>ressources</a:t>
          </a:r>
          <a:r>
            <a:rPr lang="de-AT" sz="1400" kern="1200" smtClean="0"/>
            <a:t> (OXODEG.)</a:t>
          </a:r>
          <a:endParaRPr lang="de-AT" sz="1400" kern="1200"/>
        </a:p>
      </dsp:txBody>
      <dsp:txXfrm>
        <a:off x="3161337" y="2392533"/>
        <a:ext cx="1557325" cy="1557325"/>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8D5816-EE00-47AA-90E0-97BF5446361E}" type="datetimeFigureOut">
              <a:rPr lang="en-US" smtClean="0"/>
              <a:t>5/31/2015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311320-AC6A-4B55-B933-99F36E1085B4}" type="slidenum">
              <a:rPr lang="en-US" smtClean="0"/>
              <a:t>‹#›</a:t>
            </a:fld>
            <a:endParaRPr lang="en-US"/>
          </a:p>
        </p:txBody>
      </p:sp>
    </p:spTree>
    <p:extLst>
      <p:ext uri="{BB962C8B-B14F-4D97-AF65-F5344CB8AC3E}">
        <p14:creationId xmlns:p14="http://schemas.microsoft.com/office/powerpoint/2010/main" val="1339319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fld id="{9CBC1BA3-EF79-4A5C-9505-072A23449956}" type="slidenum">
              <a:rPr lang="en-US" altLang="en-US" sz="1300">
                <a:latin typeface="Arial" panose="020B0604020202020204" pitchFamily="34" charset="0"/>
              </a:rPr>
              <a:pPr eaLnBrk="1" hangingPunct="1"/>
              <a:t>8</a:t>
            </a:fld>
            <a:endParaRPr lang="en-US" altLang="en-US" sz="1300">
              <a:latin typeface="Arial" panose="020B0604020202020204" pitchFamily="34"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PE" altLang="en-US" smtClean="0">
              <a:latin typeface="Arial" panose="020B0604020202020204" pitchFamily="34" charset="0"/>
            </a:endParaRPr>
          </a:p>
        </p:txBody>
      </p:sp>
    </p:spTree>
    <p:extLst>
      <p:ext uri="{BB962C8B-B14F-4D97-AF65-F5344CB8AC3E}">
        <p14:creationId xmlns:p14="http://schemas.microsoft.com/office/powerpoint/2010/main" val="3110793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1751702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052693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BF97DF5-583F-4A20-B914-A02832B6EBDA}"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38595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7214F48-C260-49BC-979A-9C35306FEB5E}"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727159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7214F48-C260-49BC-979A-9C35306FEB5E}"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BF97DF5-583F-4A20-B914-A02832B6EBDA}"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55868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7214F48-C260-49BC-979A-9C35306FEB5E}"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862254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786554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3849244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4" name="Footer Placeholder 3"/>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5" name="Slide Number Placeholder 4"/>
          <p:cNvSpPr>
            <a:spLocks noGrp="1"/>
          </p:cNvSpPr>
          <p:nvPr>
            <p:ph type="sldNum" sz="quarter" idx="12"/>
          </p:nvPr>
        </p:nvSpPr>
        <p:spPr>
          <a:xfrm>
            <a:off x="8737600" y="6245225"/>
            <a:ext cx="2844800" cy="476250"/>
          </a:xfrm>
        </p:spPr>
        <p:txBody>
          <a:bodyPr/>
          <a:lstStyle>
            <a:lvl1pPr>
              <a:defRPr/>
            </a:lvl1pPr>
          </a:lstStyle>
          <a:p>
            <a:fld id="{DC8EADA7-7963-46C8-8779-B994AA0F0D0A}" type="slidenum">
              <a:rPr lang="en-US" altLang="en-US"/>
              <a:pPr/>
              <a:t>‹#›</a:t>
            </a:fld>
            <a:endParaRPr lang="en-US" altLang="en-US"/>
          </a:p>
        </p:txBody>
      </p:sp>
    </p:spTree>
    <p:extLst>
      <p:ext uri="{BB962C8B-B14F-4D97-AF65-F5344CB8AC3E}">
        <p14:creationId xmlns:p14="http://schemas.microsoft.com/office/powerpoint/2010/main" val="412252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826053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214F48-C260-49BC-979A-9C35306FEB5E}"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978047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7214F48-C260-49BC-979A-9C35306FEB5E}"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735592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7214F48-C260-49BC-979A-9C35306FEB5E}" type="datetimeFigureOut">
              <a:rPr lang="en-US" smtClean="0"/>
              <a:t>5/31/2015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312292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7214F48-C260-49BC-979A-9C35306FEB5E}" type="datetimeFigureOut">
              <a:rPr lang="en-US" smtClean="0"/>
              <a:t>5/31/2015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3849273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214F48-C260-49BC-979A-9C35306FEB5E}" type="datetimeFigureOut">
              <a:rPr lang="en-US" smtClean="0"/>
              <a:t>5/31/2015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785455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214F48-C260-49BC-979A-9C35306FEB5E}"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151502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214F48-C260-49BC-979A-9C35306FEB5E}"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BF97DF5-583F-4A20-B914-A02832B6EBDA}" type="slidenum">
              <a:rPr lang="en-US" smtClean="0"/>
              <a:t>‹#›</a:t>
            </a:fld>
            <a:endParaRPr lang="en-US"/>
          </a:p>
        </p:txBody>
      </p:sp>
    </p:spTree>
    <p:extLst>
      <p:ext uri="{BB962C8B-B14F-4D97-AF65-F5344CB8AC3E}">
        <p14:creationId xmlns:p14="http://schemas.microsoft.com/office/powerpoint/2010/main" val="2800228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7214F48-C260-49BC-979A-9C35306FEB5E}" type="datetimeFigureOut">
              <a:rPr lang="en-US" smtClean="0"/>
              <a:t>5/31/2015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BF97DF5-583F-4A20-B914-A02832B6EBDA}" type="slidenum">
              <a:rPr lang="en-US" smtClean="0"/>
              <a:t>‹#›</a:t>
            </a:fld>
            <a:endParaRPr lang="en-US"/>
          </a:p>
        </p:txBody>
      </p:sp>
    </p:spTree>
    <p:extLst>
      <p:ext uri="{BB962C8B-B14F-4D97-AF65-F5344CB8AC3E}">
        <p14:creationId xmlns:p14="http://schemas.microsoft.com/office/powerpoint/2010/main" val="233907945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gif"/><Relationship Id="rId7" Type="http://schemas.openxmlformats.org/officeDocument/2006/relationships/hyperlink" Target="http://www.dilligot.com/recyclage-emballage,us,8,49.cfm" TargetMode="External"/><Relationship Id="rId2" Type="http://schemas.openxmlformats.org/officeDocument/2006/relationships/image" Target="../media/image26.jpeg"/><Relationship Id="rId1" Type="http://schemas.openxmlformats.org/officeDocument/2006/relationships/slideLayout" Target="../slideLayouts/slideLayout6.xml"/><Relationship Id="rId6" Type="http://schemas.openxmlformats.org/officeDocument/2006/relationships/image" Target="../media/image30.jpeg"/><Relationship Id="rId11" Type="http://schemas.openxmlformats.org/officeDocument/2006/relationships/image" Target="../media/image34.png"/><Relationship Id="rId5" Type="http://schemas.openxmlformats.org/officeDocument/2006/relationships/image" Target="../media/image29.jpeg"/><Relationship Id="rId10" Type="http://schemas.openxmlformats.org/officeDocument/2006/relationships/image" Target="../media/image33.png"/><Relationship Id="rId4" Type="http://schemas.openxmlformats.org/officeDocument/2006/relationships/image" Target="../media/image28.gif"/><Relationship Id="rId9" Type="http://schemas.openxmlformats.org/officeDocument/2006/relationships/image" Target="../media/image32.jpeg"/></Relationships>
</file>

<file path=ppt/slides/_rels/slide15.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4.png"/><Relationship Id="rId7" Type="http://schemas.openxmlformats.org/officeDocument/2006/relationships/image" Target="../media/image39.jpeg"/><Relationship Id="rId2"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image" Target="../media/image38.jpeg"/><Relationship Id="rId11" Type="http://schemas.openxmlformats.org/officeDocument/2006/relationships/image" Target="../media/image42.png"/><Relationship Id="rId5" Type="http://schemas.openxmlformats.org/officeDocument/2006/relationships/image" Target="../media/image37.jpeg"/><Relationship Id="rId10" Type="http://schemas.openxmlformats.org/officeDocument/2006/relationships/image" Target="../media/image41.png"/><Relationship Id="rId4" Type="http://schemas.openxmlformats.org/officeDocument/2006/relationships/image" Target="../media/image36.png"/><Relationship Id="rId9" Type="http://schemas.openxmlformats.org/officeDocument/2006/relationships/hyperlink" Target="https://www.google.com/url?sa=i&amp;rct=j&amp;q=&amp;esrc=s&amp;source=images&amp;cd=&amp;cad=rja&amp;uact=8&amp;ved=0CAYQjB0&amp;url=http://www.plasticseurope.org/what-is-plastic/types-of-plastics-11148.aspx&amp;ei=CeYnVdzrB9CRoQTq5oDYDg&amp;psig=AFQjCNH5HJkttAb7YIUj5YdlX0nxUsQcdg&amp;ust=1428764218000210"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4.gif"/><Relationship Id="rId7" Type="http://schemas.openxmlformats.org/officeDocument/2006/relationships/image" Target="../media/image47.png"/><Relationship Id="rId2" Type="http://schemas.openxmlformats.org/officeDocument/2006/relationships/image" Target="../media/image43.jpeg"/><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hyperlink" Target="http://celluloseether.com/hydroxypropyl-methylcellulose-uses-pvc/" TargetMode="External"/><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6.png"/><Relationship Id="rId3" Type="http://schemas.openxmlformats.org/officeDocument/2006/relationships/image" Target="../media/image49.jpeg"/><Relationship Id="rId7" Type="http://schemas.openxmlformats.org/officeDocument/2006/relationships/hyperlink" Target="https://www.google.com/url?sa=i&amp;rct=j&amp;q=&amp;esrc=s&amp;source=images&amp;cd=&amp;cad=rja&amp;uact=8&amp;ved=0CAYQjB0&amp;url=https://www.etsy.com/market/ripstop_nylon_bag&amp;ei=me8nVZXyIIKvogSa4IDACw&amp;psig=AFQjCNEmgrQj3Yf7wAQiMAgthK8fc6KO7Q&amp;ust=1428766985144113" TargetMode="External"/><Relationship Id="rId12" Type="http://schemas.openxmlformats.org/officeDocument/2006/relationships/hyperlink" Target="http://www.averyweigh-tronix.com/Industries-Workplaces/Chemical-and-Petrochemical/Polymers-rubber-and-artificial-fibers-/" TargetMode="External"/><Relationship Id="rId17" Type="http://schemas.openxmlformats.org/officeDocument/2006/relationships/image" Target="../media/image59.jpeg"/><Relationship Id="rId2" Type="http://schemas.openxmlformats.org/officeDocument/2006/relationships/image" Target="../media/image48.jpeg"/><Relationship Id="rId16" Type="http://schemas.openxmlformats.org/officeDocument/2006/relationships/hyperlink" Target="https://www.google.com/url?sa=i&amp;rct=j&amp;q=&amp;esrc=s&amp;source=images&amp;cd=&amp;cad=rja&amp;uact=8&amp;ved=0CAYQjB0&amp;url=http://www.examiner.com/article/motorcycle-clothing-choosing-the-best-protection&amp;ei=0_MnVcqcENS2ogSWjICIAQ&amp;psig=AFQjCNHaWNacbuTerdk9THY3BHHsUsuvpA&amp;ust=1428768044921600" TargetMode="External"/><Relationship Id="rId1" Type="http://schemas.openxmlformats.org/officeDocument/2006/relationships/slideLayout" Target="../slideLayouts/slideLayout6.xml"/><Relationship Id="rId6" Type="http://schemas.openxmlformats.org/officeDocument/2006/relationships/image" Target="../media/image52.jpeg"/><Relationship Id="rId11" Type="http://schemas.openxmlformats.org/officeDocument/2006/relationships/image" Target="../media/image55.jpeg"/><Relationship Id="rId5" Type="http://schemas.openxmlformats.org/officeDocument/2006/relationships/image" Target="../media/image51.png"/><Relationship Id="rId15" Type="http://schemas.openxmlformats.org/officeDocument/2006/relationships/image" Target="../media/image58.jpeg"/><Relationship Id="rId10" Type="http://schemas.openxmlformats.org/officeDocument/2006/relationships/hyperlink" Target="https://www.google.com/url?sa=i&amp;rct=j&amp;q=&amp;esrc=s&amp;source=images&amp;cd=&amp;cad=rja&amp;uact=8&amp;ved=0CAYQjB0&amp;url=http://www.giantbomb.com/rubber-band-ai/3015-35/&amp;ei=OPAnVdPtC4XwoATFhoC4Bg&amp;psig=AFQjCNFjU0YRqDdGdk3dB2uesF_QqowyYQ&amp;ust=1428767157003299" TargetMode="External"/><Relationship Id="rId4" Type="http://schemas.openxmlformats.org/officeDocument/2006/relationships/image" Target="../media/image50.png"/><Relationship Id="rId9" Type="http://schemas.openxmlformats.org/officeDocument/2006/relationships/image" Target="../media/image54.jpeg"/><Relationship Id="rId14" Type="http://schemas.openxmlformats.org/officeDocument/2006/relationships/image" Target="../media/image57.png"/></Relationships>
</file>

<file path=ppt/slides/_rels/slide1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http://www.nscsd.org/webpages/sneumeister/files/bioplastic.wmv"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hyperlink" Target="http://video.mit.edu/watch/bioplastics-10937/"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admission.wsu.edu/academics/fos/public/field.castle?id=1564" TargetMode="External"/><Relationship Id="rId2" Type="http://schemas.openxmlformats.org/officeDocument/2006/relationships/hyperlink" Target="http://www.bls.gov/ooh/architecture-and-engineering/chemical-engineers.htm" TargetMode="External"/><Relationship Id="rId1" Type="http://schemas.openxmlformats.org/officeDocument/2006/relationships/slideLayout" Target="../slideLayouts/slideLayout2.xml"/><Relationship Id="rId4" Type="http://schemas.openxmlformats.org/officeDocument/2006/relationships/hyperlink" Target="http://www.cheme.washington.edu/"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admission.wsu.edu/academics/fos/public/field.castle?id=1564" TargetMode="External"/><Relationship Id="rId2" Type="http://schemas.openxmlformats.org/officeDocument/2006/relationships/hyperlink" Target="http://www.bls.gov/ooh/architecture-and-engineering/chemical-engineers.htm" TargetMode="External"/><Relationship Id="rId1" Type="http://schemas.openxmlformats.org/officeDocument/2006/relationships/slideLayout" Target="../slideLayouts/slideLayout2.xml"/><Relationship Id="rId4" Type="http://schemas.openxmlformats.org/officeDocument/2006/relationships/hyperlink" Target="http://www.cheme.washington.edu/"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www.nscsd.org/webpages/sneumeister/files/nature_s_polymers.as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16481" y="2514600"/>
            <a:ext cx="9188131" cy="2262781"/>
          </a:xfrm>
        </p:spPr>
        <p:txBody>
          <a:bodyPr/>
          <a:lstStyle/>
          <a:p>
            <a:r>
              <a:rPr lang="en-US" dirty="0" smtClean="0"/>
              <a:t>Polymers and Plastics</a:t>
            </a:r>
            <a:endParaRPr lang="en-US" dirty="0"/>
          </a:p>
        </p:txBody>
      </p:sp>
      <p:sp>
        <p:nvSpPr>
          <p:cNvPr id="3" name="Subtitle 2"/>
          <p:cNvSpPr>
            <a:spLocks noGrp="1"/>
          </p:cNvSpPr>
          <p:nvPr>
            <p:ph type="subTitle" idx="1"/>
          </p:nvPr>
        </p:nvSpPr>
        <p:spPr>
          <a:xfrm>
            <a:off x="2316481" y="4777379"/>
            <a:ext cx="9188132" cy="1126283"/>
          </a:xfrm>
        </p:spPr>
        <p:txBody>
          <a:bodyPr>
            <a:normAutofit fontScale="85000" lnSpcReduction="10000"/>
          </a:bodyPr>
          <a:lstStyle/>
          <a:p>
            <a:r>
              <a:rPr lang="en-US" dirty="0"/>
              <a:t>Stephanie </a:t>
            </a:r>
            <a:r>
              <a:rPr lang="en-US" dirty="0" err="1"/>
              <a:t>Botwick</a:t>
            </a:r>
            <a:r>
              <a:rPr lang="en-US" dirty="0"/>
              <a:t>, Madonna Brinkmann, </a:t>
            </a:r>
            <a:r>
              <a:rPr lang="en-US" dirty="0" err="1"/>
              <a:t>Alisan</a:t>
            </a:r>
            <a:r>
              <a:rPr lang="en-US" dirty="0"/>
              <a:t> </a:t>
            </a:r>
            <a:r>
              <a:rPr lang="en-US" dirty="0" err="1"/>
              <a:t>Giesy</a:t>
            </a:r>
            <a:r>
              <a:rPr lang="en-US" dirty="0"/>
              <a:t>, Theresa McCartney, Kerri Olsen </a:t>
            </a:r>
            <a:r>
              <a:rPr lang="en-US" dirty="0" err="1"/>
              <a:t>Tyria</a:t>
            </a:r>
            <a:r>
              <a:rPr lang="en-US" dirty="0"/>
              <a:t> Riley </a:t>
            </a:r>
          </a:p>
          <a:p>
            <a:r>
              <a:rPr lang="en-US" dirty="0"/>
              <a:t>Washington Alliance For Better Schools (WABS) Fellows Program</a:t>
            </a:r>
          </a:p>
          <a:p>
            <a:r>
              <a:rPr lang="en-US" dirty="0"/>
              <a:t>2014-2015</a:t>
            </a:r>
          </a:p>
          <a:p>
            <a:endParaRPr lang="en-US" dirty="0"/>
          </a:p>
        </p:txBody>
      </p:sp>
      <p:pic>
        <p:nvPicPr>
          <p:cNvPr id="11266" name="Picture 2" descr="http://www.panalytical.com/upload_mm/a/b/7/2212_fullimage_Plastices_Polymers_1_455x2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5773" y="579979"/>
            <a:ext cx="5662867" cy="3173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406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693" y="715388"/>
            <a:ext cx="9607838" cy="1264920"/>
          </a:xfrm>
        </p:spPr>
        <p:txBody>
          <a:bodyPr>
            <a:normAutofit/>
          </a:bodyPr>
          <a:lstStyle/>
          <a:p>
            <a:r>
              <a:rPr lang="en-US" sz="3200" dirty="0" smtClean="0"/>
              <a:t>Synthetic polymers</a:t>
            </a:r>
            <a:endParaRPr lang="en-US" sz="3200" dirty="0"/>
          </a:p>
        </p:txBody>
      </p:sp>
      <p:sp>
        <p:nvSpPr>
          <p:cNvPr id="3" name="Content Placeholder 2"/>
          <p:cNvSpPr>
            <a:spLocks noGrp="1"/>
          </p:cNvSpPr>
          <p:nvPr>
            <p:ph idx="1"/>
          </p:nvPr>
        </p:nvSpPr>
        <p:spPr>
          <a:xfrm>
            <a:off x="1626300" y="1347848"/>
            <a:ext cx="6332720" cy="3777622"/>
          </a:xfrm>
        </p:spPr>
        <p:txBody>
          <a:bodyPr>
            <a:normAutofit/>
          </a:bodyPr>
          <a:lstStyle/>
          <a:p>
            <a:pPr marL="0" indent="0">
              <a:buNone/>
            </a:pPr>
            <a:r>
              <a:rPr lang="en-US" sz="2400" dirty="0" smtClean="0"/>
              <a:t>Many of the raw materials for synthetic polymers are obtained from petroleum, after the refining and cracking processes.</a:t>
            </a:r>
            <a:endParaRPr lang="en-US" sz="2400" dirty="0"/>
          </a:p>
        </p:txBody>
      </p:sp>
      <p:pic>
        <p:nvPicPr>
          <p:cNvPr id="14338" name="Picture 2" descr="http://media-1.web.britannica.com/eb-media/33/106433-004-515F5EB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4875" y="1092945"/>
            <a:ext cx="3834538" cy="2537767"/>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carrosinfoco.com.br/wp-content/uploads/2015/01/gas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693" y="2612768"/>
            <a:ext cx="6073385" cy="391197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1" descr="crackmod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7400" y="4742862"/>
            <a:ext cx="2967213" cy="17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82"/>
          <p:cNvSpPr txBox="1">
            <a:spLocks noChangeArrowheads="1"/>
          </p:cNvSpPr>
          <p:nvPr/>
        </p:nvSpPr>
        <p:spPr bwMode="auto">
          <a:xfrm>
            <a:off x="8456613" y="3785799"/>
            <a:ext cx="3048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marL="2057400" indent="-228600">
              <a:defRPr sz="1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defRPr>
            </a:lvl9pPr>
          </a:lstStyle>
          <a:p>
            <a:pPr algn="ctr" eaLnBrk="1" hangingPunct="1">
              <a:spcBef>
                <a:spcPct val="50000"/>
              </a:spcBef>
            </a:pPr>
            <a:r>
              <a:rPr lang="en-US" altLang="en-US" sz="2400" b="1" dirty="0">
                <a:latin typeface="+mn-lt"/>
                <a:cs typeface="Times New Roman" panose="02020603050405020304" pitchFamily="18" charset="0"/>
              </a:rPr>
              <a:t>Catalytic cracking</a:t>
            </a:r>
            <a:r>
              <a:rPr lang="en-US" altLang="en-US" sz="2400" b="1" dirty="0">
                <a:latin typeface="+mn-lt"/>
              </a:rPr>
              <a:t> </a:t>
            </a:r>
          </a:p>
        </p:txBody>
      </p:sp>
      <p:sp>
        <p:nvSpPr>
          <p:cNvPr id="8" name="Text Box 83"/>
          <p:cNvSpPr txBox="1">
            <a:spLocks noChangeArrowheads="1"/>
          </p:cNvSpPr>
          <p:nvPr/>
        </p:nvSpPr>
        <p:spPr bwMode="auto">
          <a:xfrm>
            <a:off x="8151813" y="4243000"/>
            <a:ext cx="3657600"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marL="2057400" indent="-228600">
              <a:defRPr sz="1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defRPr>
            </a:lvl9pPr>
          </a:lstStyle>
          <a:p>
            <a:pPr algn="ctr" eaLnBrk="1" hangingPunct="1">
              <a:spcBef>
                <a:spcPct val="50000"/>
              </a:spcBef>
            </a:pPr>
            <a:r>
              <a:rPr lang="en-US" altLang="en-US" sz="1400" b="1" dirty="0">
                <a:solidFill>
                  <a:srgbClr val="000000"/>
                </a:solidFill>
                <a:latin typeface="+mn-lt"/>
              </a:rPr>
              <a:t>Modern cracking uses </a:t>
            </a:r>
            <a:r>
              <a:rPr lang="en-US" altLang="en-US" sz="1400" b="1" i="1" dirty="0">
                <a:solidFill>
                  <a:srgbClr val="000000"/>
                </a:solidFill>
                <a:latin typeface="+mn-lt"/>
              </a:rPr>
              <a:t>zeolites</a:t>
            </a:r>
            <a:r>
              <a:rPr lang="en-US" altLang="en-US" sz="1400" b="1" dirty="0">
                <a:solidFill>
                  <a:srgbClr val="000000"/>
                </a:solidFill>
                <a:latin typeface="+mn-lt"/>
              </a:rPr>
              <a:t> as the catalyst.</a:t>
            </a:r>
          </a:p>
          <a:p>
            <a:pPr eaLnBrk="1" hangingPunct="1">
              <a:spcBef>
                <a:spcPct val="50000"/>
              </a:spcBef>
            </a:pPr>
            <a:endParaRPr lang="en-US" altLang="en-US" b="1" dirty="0">
              <a:latin typeface="+mn-lt"/>
            </a:endParaRPr>
          </a:p>
        </p:txBody>
      </p:sp>
      <p:sp>
        <p:nvSpPr>
          <p:cNvPr id="4" name="Rectangle 3"/>
          <p:cNvSpPr/>
          <p:nvPr/>
        </p:nvSpPr>
        <p:spPr>
          <a:xfrm>
            <a:off x="1885466" y="6492150"/>
            <a:ext cx="6096000" cy="215444"/>
          </a:xfrm>
          <a:prstGeom prst="rect">
            <a:avLst/>
          </a:prstGeom>
        </p:spPr>
        <p:txBody>
          <a:bodyPr>
            <a:spAutoFit/>
          </a:bodyPr>
          <a:lstStyle/>
          <a:p>
            <a:r>
              <a:rPr lang="en-US" sz="800" dirty="0"/>
              <a:t>http://www.carrosinfoco.com.br/carros/2015/01/combustiveis-automotivos-gasolina/</a:t>
            </a:r>
          </a:p>
        </p:txBody>
      </p:sp>
    </p:spTree>
    <p:extLst>
      <p:ext uri="{BB962C8B-B14F-4D97-AF65-F5344CB8AC3E}">
        <p14:creationId xmlns:p14="http://schemas.microsoft.com/office/powerpoint/2010/main" val="3214895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ChangeArrowheads="1"/>
          </p:cNvSpPr>
          <p:nvPr/>
        </p:nvSpPr>
        <p:spPr bwMode="auto">
          <a:xfrm>
            <a:off x="1524000" y="2019301"/>
            <a:ext cx="9144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marL="2057400" indent="-228600">
              <a:defRPr sz="1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defRPr>
            </a:lvl9pPr>
          </a:lstStyle>
          <a:p>
            <a:pPr eaLnBrk="1" hangingPunct="1"/>
            <a:endParaRPr lang="en-US" altLang="en-US"/>
          </a:p>
        </p:txBody>
      </p:sp>
      <p:pic>
        <p:nvPicPr>
          <p:cNvPr id="6147" name="Picture 7" descr="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79601" y="2339976"/>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9" descr="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0876" y="2600326"/>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11" descr="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0876" y="3057526"/>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13" descr="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0876" y="3514726"/>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15" descr="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0876" y="3971926"/>
            <a:ext cx="11113"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17" descr="transparen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20876" y="4429126"/>
            <a:ext cx="11113" cy="2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3" name="Rectangle 31"/>
          <p:cNvSpPr>
            <a:spLocks noChangeArrowheads="1"/>
          </p:cNvSpPr>
          <p:nvPr/>
        </p:nvSpPr>
        <p:spPr bwMode="auto">
          <a:xfrm>
            <a:off x="1624013" y="2593976"/>
            <a:ext cx="9144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marL="2057400" indent="-228600">
              <a:defRPr sz="1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defRPr>
            </a:lvl9pPr>
          </a:lstStyle>
          <a:p>
            <a:pPr eaLnBrk="1" hangingPunct="1"/>
            <a:endParaRPr lang="en-US" altLang="en-US"/>
          </a:p>
        </p:txBody>
      </p:sp>
      <p:sp>
        <p:nvSpPr>
          <p:cNvPr id="6154" name="Rectangle 35"/>
          <p:cNvSpPr>
            <a:spLocks noChangeArrowheads="1"/>
          </p:cNvSpPr>
          <p:nvPr/>
        </p:nvSpPr>
        <p:spPr bwMode="auto">
          <a:xfrm>
            <a:off x="1916113" y="1136651"/>
            <a:ext cx="9144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marL="2057400" indent="-228600">
              <a:defRPr sz="1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defRPr>
            </a:lvl9pPr>
          </a:lstStyle>
          <a:p>
            <a:pPr eaLnBrk="1" hangingPunct="1"/>
            <a:endParaRPr lang="en-US" altLang="en-US"/>
          </a:p>
        </p:txBody>
      </p:sp>
      <p:sp>
        <p:nvSpPr>
          <p:cNvPr id="6156" name="Text Box 42"/>
          <p:cNvSpPr txBox="1">
            <a:spLocks noChangeArrowheads="1"/>
          </p:cNvSpPr>
          <p:nvPr/>
        </p:nvSpPr>
        <p:spPr bwMode="auto">
          <a:xfrm>
            <a:off x="1766835" y="644981"/>
            <a:ext cx="678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Times New Roman" panose="02020603050405020304" pitchFamily="18" charset="0"/>
              </a:defRPr>
            </a:lvl1pPr>
            <a:lvl2pPr marL="742950" indent="-285750">
              <a:defRPr sz="1200">
                <a:solidFill>
                  <a:schemeClr val="tx1"/>
                </a:solidFill>
                <a:latin typeface="Times New Roman" panose="02020603050405020304" pitchFamily="18" charset="0"/>
              </a:defRPr>
            </a:lvl2pPr>
            <a:lvl3pPr marL="1143000" indent="-228600">
              <a:defRPr sz="1200">
                <a:solidFill>
                  <a:schemeClr val="tx1"/>
                </a:solidFill>
                <a:latin typeface="Times New Roman" panose="02020603050405020304" pitchFamily="18" charset="0"/>
              </a:defRPr>
            </a:lvl3pPr>
            <a:lvl4pPr marL="1600200" indent="-228600">
              <a:defRPr sz="1200">
                <a:solidFill>
                  <a:schemeClr val="tx1"/>
                </a:solidFill>
                <a:latin typeface="Times New Roman" panose="02020603050405020304" pitchFamily="18" charset="0"/>
              </a:defRPr>
            </a:lvl4pPr>
            <a:lvl5pPr marL="2057400" indent="-228600">
              <a:defRPr sz="1200">
                <a:solidFill>
                  <a:schemeClr val="tx1"/>
                </a:solidFill>
                <a:latin typeface="Times New Roman" panose="02020603050405020304" pitchFamily="18" charset="0"/>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defRPr>
            </a:lvl9pPr>
          </a:lstStyle>
          <a:p>
            <a:pPr eaLnBrk="1" hangingPunct="1">
              <a:spcBef>
                <a:spcPct val="50000"/>
              </a:spcBef>
            </a:pPr>
            <a:r>
              <a:rPr lang="en-US" altLang="en-US" sz="3600" dirty="0" smtClean="0">
                <a:solidFill>
                  <a:srgbClr val="00B0F0"/>
                </a:solidFill>
                <a:latin typeface="+mn-lt"/>
                <a:cs typeface="Times New Roman" panose="02020603050405020304" pitchFamily="18" charset="0"/>
              </a:rPr>
              <a:t>Petroleum </a:t>
            </a:r>
            <a:r>
              <a:rPr lang="en-US" altLang="en-US" sz="3600" dirty="0">
                <a:solidFill>
                  <a:srgbClr val="00B0F0"/>
                </a:solidFill>
                <a:latin typeface="+mn-lt"/>
                <a:cs typeface="Times New Roman" panose="02020603050405020304" pitchFamily="18" charset="0"/>
              </a:rPr>
              <a:t>Products</a:t>
            </a:r>
            <a:r>
              <a:rPr lang="en-US" altLang="en-US" sz="3600" dirty="0">
                <a:solidFill>
                  <a:srgbClr val="00B0F0"/>
                </a:solidFill>
                <a:latin typeface="+mn-lt"/>
              </a:rPr>
              <a:t> </a:t>
            </a:r>
            <a:endParaRPr lang="en-US" altLang="en-US" sz="2400" dirty="0">
              <a:solidFill>
                <a:srgbClr val="00B0F0"/>
              </a:solidFill>
              <a:latin typeface="+mn-lt"/>
            </a:endParaRPr>
          </a:p>
        </p:txBody>
      </p:sp>
      <p:pic>
        <p:nvPicPr>
          <p:cNvPr id="13314" name="Picture 2" descr="http://media2.s-nbcnews.com/i/MSNBC/Components/ArtAndPhoto-Fronts/AP_GRAPHICS/AP-PETROLEUM-PRODUCT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7095" y="1413650"/>
            <a:ext cx="5636739" cy="4856064"/>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dmarron.files.wordpress.com/2012/05/43232-infographic-energysecurity.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6929" y="2019238"/>
            <a:ext cx="3725970" cy="39053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626929" y="5888268"/>
            <a:ext cx="1611339" cy="215444"/>
          </a:xfrm>
          <a:prstGeom prst="rect">
            <a:avLst/>
          </a:prstGeom>
        </p:spPr>
        <p:txBody>
          <a:bodyPr wrap="none">
            <a:spAutoFit/>
          </a:bodyPr>
          <a:lstStyle/>
          <a:p>
            <a:r>
              <a:rPr lang="en-US" sz="800" dirty="0"/>
              <a:t>http://dmarron.com/tag/oil/</a:t>
            </a:r>
          </a:p>
        </p:txBody>
      </p:sp>
    </p:spTree>
    <p:extLst>
      <p:ext uri="{BB962C8B-B14F-4D97-AF65-F5344CB8AC3E}">
        <p14:creationId xmlns:p14="http://schemas.microsoft.com/office/powerpoint/2010/main" val="3320556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1" name="Picture 9" descr="http://www.ci.eden.nc.us/plastic%20bottles.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157" t="711" r="27340" b="-711"/>
          <a:stretch/>
        </p:blipFill>
        <p:spPr bwMode="auto">
          <a:xfrm>
            <a:off x="8332840" y="4384199"/>
            <a:ext cx="1725561" cy="2126962"/>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www.agoosa.com/images/candles.jpg"/>
          <p:cNvPicPr>
            <a:picLocks noChangeAspect="1" noChangeArrowheads="1"/>
          </p:cNvPicPr>
          <p:nvPr/>
        </p:nvPicPr>
        <p:blipFill rotWithShape="1">
          <a:blip r:embed="rId3">
            <a:extLst>
              <a:ext uri="{28A0092B-C50C-407E-A947-70E740481C1C}">
                <a14:useLocalDpi xmlns:a14="http://schemas.microsoft.com/office/drawing/2010/main" val="0"/>
              </a:ext>
            </a:extLst>
          </a:blip>
          <a:srcRect l="30027" t="23618" r="-1"/>
          <a:stretch/>
        </p:blipFill>
        <p:spPr bwMode="auto">
          <a:xfrm>
            <a:off x="5476568" y="3008671"/>
            <a:ext cx="2995826" cy="327020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www.outboardmotoroilblog.com/wp-content/uploads/2009/06/gasoline.jpg"/>
          <p:cNvPicPr>
            <a:picLocks noChangeAspect="1" noChangeArrowheads="1"/>
          </p:cNvPicPr>
          <p:nvPr/>
        </p:nvPicPr>
        <p:blipFill rotWithShape="1">
          <a:blip r:embed="rId4">
            <a:extLst>
              <a:ext uri="{28A0092B-C50C-407E-A947-70E740481C1C}">
                <a14:useLocalDpi xmlns:a14="http://schemas.microsoft.com/office/drawing/2010/main" val="0"/>
              </a:ext>
            </a:extLst>
          </a:blip>
          <a:srcRect r="9469"/>
          <a:stretch/>
        </p:blipFill>
        <p:spPr bwMode="auto">
          <a:xfrm>
            <a:off x="3061342" y="4343399"/>
            <a:ext cx="2960917" cy="21717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880316" y="624110"/>
            <a:ext cx="9624296" cy="1280890"/>
          </a:xfrm>
        </p:spPr>
        <p:txBody>
          <a:bodyPr>
            <a:normAutofit/>
          </a:bodyPr>
          <a:lstStyle/>
          <a:p>
            <a:r>
              <a:rPr lang="en-US" dirty="0" smtClean="0"/>
              <a:t>Petroleum Products</a:t>
            </a:r>
            <a:br>
              <a:rPr lang="en-US" dirty="0" smtClean="0"/>
            </a:br>
            <a:endParaRPr lang="en-US" dirty="0"/>
          </a:p>
        </p:txBody>
      </p:sp>
      <p:sp>
        <p:nvSpPr>
          <p:cNvPr id="3" name="Content Placeholder 2"/>
          <p:cNvSpPr>
            <a:spLocks noGrp="1"/>
          </p:cNvSpPr>
          <p:nvPr>
            <p:ph sz="quarter" idx="4294967295"/>
          </p:nvPr>
        </p:nvSpPr>
        <p:spPr>
          <a:xfrm>
            <a:off x="1989100" y="1804575"/>
            <a:ext cx="1828800" cy="3493008"/>
          </a:xfrm>
          <a:prstGeom prst="rect">
            <a:avLst/>
          </a:prstGeom>
        </p:spPr>
        <p:txBody>
          <a:bodyPr/>
          <a:lstStyle/>
          <a:p>
            <a:pPr marL="0" indent="0">
              <a:buNone/>
            </a:pPr>
            <a:r>
              <a:rPr lang="en-US" sz="2400" dirty="0" smtClean="0"/>
              <a:t>Gas</a:t>
            </a:r>
            <a:endParaRPr lang="en-US" sz="2400" dirty="0"/>
          </a:p>
          <a:p>
            <a:pPr marL="249238" lvl="1" indent="0">
              <a:buNone/>
            </a:pPr>
            <a:r>
              <a:rPr lang="en-US" sz="1800" dirty="0"/>
              <a:t>Methane</a:t>
            </a:r>
          </a:p>
          <a:p>
            <a:pPr marL="249238" lvl="1" indent="0">
              <a:buNone/>
            </a:pPr>
            <a:r>
              <a:rPr lang="en-US" sz="1800" dirty="0"/>
              <a:t>Ethane</a:t>
            </a:r>
          </a:p>
          <a:p>
            <a:pPr marL="249238" lvl="1" indent="0">
              <a:buNone/>
            </a:pPr>
            <a:r>
              <a:rPr lang="en-US" sz="1800" dirty="0"/>
              <a:t>Propane</a:t>
            </a:r>
          </a:p>
          <a:p>
            <a:pPr marL="249238" lvl="1" indent="0">
              <a:buNone/>
            </a:pPr>
            <a:r>
              <a:rPr lang="en-US" sz="1800" dirty="0"/>
              <a:t>Butane</a:t>
            </a:r>
          </a:p>
          <a:p>
            <a:endParaRPr lang="en-US" dirty="0"/>
          </a:p>
        </p:txBody>
      </p:sp>
      <p:sp>
        <p:nvSpPr>
          <p:cNvPr id="4" name="Content Placeholder 3"/>
          <p:cNvSpPr>
            <a:spLocks noGrp="1"/>
          </p:cNvSpPr>
          <p:nvPr>
            <p:ph sz="quarter" idx="4294967295"/>
          </p:nvPr>
        </p:nvSpPr>
        <p:spPr>
          <a:xfrm>
            <a:off x="8399295" y="1804575"/>
            <a:ext cx="1828800" cy="609600"/>
          </a:xfrm>
          <a:prstGeom prst="rect">
            <a:avLst/>
          </a:prstGeom>
        </p:spPr>
        <p:txBody>
          <a:bodyPr/>
          <a:lstStyle/>
          <a:p>
            <a:pPr marL="0" indent="0">
              <a:buNone/>
            </a:pPr>
            <a:r>
              <a:rPr lang="en-US" sz="2400" dirty="0" smtClean="0"/>
              <a:t>Plastic</a:t>
            </a:r>
            <a:endParaRPr lang="en-US" sz="2400" dirty="0"/>
          </a:p>
        </p:txBody>
      </p:sp>
      <p:sp>
        <p:nvSpPr>
          <p:cNvPr id="5" name="Content Placeholder 2"/>
          <p:cNvSpPr txBox="1">
            <a:spLocks/>
          </p:cNvSpPr>
          <p:nvPr/>
        </p:nvSpPr>
        <p:spPr>
          <a:xfrm>
            <a:off x="3992880" y="1828800"/>
            <a:ext cx="1828800" cy="609600"/>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a:solidFill>
                  <a:schemeClr val="tx1"/>
                </a:solidFill>
              </a:rPr>
              <a:t>Liquid</a:t>
            </a:r>
          </a:p>
          <a:p>
            <a:endParaRPr lang="en-US" dirty="0">
              <a:solidFill>
                <a:schemeClr val="tx1"/>
              </a:solidFill>
            </a:endParaRPr>
          </a:p>
          <a:p>
            <a:endParaRPr lang="en-US" dirty="0">
              <a:solidFill>
                <a:schemeClr val="tx1"/>
              </a:solidFill>
            </a:endParaRPr>
          </a:p>
        </p:txBody>
      </p:sp>
      <p:sp>
        <p:nvSpPr>
          <p:cNvPr id="6" name="Content Placeholder 2"/>
          <p:cNvSpPr txBox="1">
            <a:spLocks/>
          </p:cNvSpPr>
          <p:nvPr/>
        </p:nvSpPr>
        <p:spPr>
          <a:xfrm>
            <a:off x="6137365" y="1819679"/>
            <a:ext cx="1828800" cy="609600"/>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marL="68580" indent="0">
              <a:buNone/>
            </a:pPr>
            <a:r>
              <a:rPr lang="en-US" dirty="0" smtClean="0">
                <a:solidFill>
                  <a:schemeClr val="tx1"/>
                </a:solidFill>
              </a:rPr>
              <a:t>Waxes</a:t>
            </a:r>
            <a:endParaRPr lang="en-US" dirty="0">
              <a:solidFill>
                <a:schemeClr val="tx1"/>
              </a:solidFill>
            </a:endParaRPr>
          </a:p>
        </p:txBody>
      </p:sp>
      <p:pic>
        <p:nvPicPr>
          <p:cNvPr id="819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98408" y="4138178"/>
            <a:ext cx="1834886" cy="1200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100784" y="2286000"/>
            <a:ext cx="1478280" cy="707886"/>
          </a:xfrm>
          <a:prstGeom prst="rect">
            <a:avLst/>
          </a:prstGeom>
          <a:noFill/>
        </p:spPr>
        <p:txBody>
          <a:bodyPr wrap="square" rtlCol="0">
            <a:spAutoFit/>
          </a:bodyPr>
          <a:lstStyle/>
          <a:p>
            <a:pPr algn="ctr"/>
            <a:r>
              <a:rPr lang="en-US" sz="2000" dirty="0"/>
              <a:t>20 to 40 Carbons</a:t>
            </a:r>
          </a:p>
        </p:txBody>
      </p:sp>
      <p:sp>
        <p:nvSpPr>
          <p:cNvPr id="11" name="TextBox 10"/>
          <p:cNvSpPr txBox="1"/>
          <p:nvPr/>
        </p:nvSpPr>
        <p:spPr>
          <a:xfrm>
            <a:off x="4125685" y="2286000"/>
            <a:ext cx="1478280" cy="707886"/>
          </a:xfrm>
          <a:prstGeom prst="rect">
            <a:avLst/>
          </a:prstGeom>
          <a:noFill/>
        </p:spPr>
        <p:txBody>
          <a:bodyPr wrap="square" rtlCol="0">
            <a:spAutoFit/>
          </a:bodyPr>
          <a:lstStyle/>
          <a:p>
            <a:pPr algn="ctr"/>
            <a:r>
              <a:rPr lang="en-US" sz="2000" dirty="0"/>
              <a:t>5 to 19 Carbons</a:t>
            </a:r>
          </a:p>
        </p:txBody>
      </p:sp>
      <p:pic>
        <p:nvPicPr>
          <p:cNvPr id="819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33736" y="2953558"/>
            <a:ext cx="2534265" cy="1690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8261133" y="2273229"/>
            <a:ext cx="1630680" cy="707886"/>
          </a:xfrm>
          <a:prstGeom prst="rect">
            <a:avLst/>
          </a:prstGeom>
          <a:noFill/>
        </p:spPr>
        <p:txBody>
          <a:bodyPr wrap="square" rtlCol="0">
            <a:spAutoFit/>
          </a:bodyPr>
          <a:lstStyle/>
          <a:p>
            <a:pPr algn="ctr"/>
            <a:r>
              <a:rPr lang="en-US" sz="2000" dirty="0"/>
              <a:t>40 or more Carbons</a:t>
            </a:r>
          </a:p>
        </p:txBody>
      </p:sp>
    </p:spTree>
    <p:extLst>
      <p:ext uri="{BB962C8B-B14F-4D97-AF65-F5344CB8AC3E}">
        <p14:creationId xmlns:p14="http://schemas.microsoft.com/office/powerpoint/2010/main" val="437200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5671" y="624110"/>
            <a:ext cx="8911687" cy="1280890"/>
          </a:xfrm>
        </p:spPr>
        <p:txBody>
          <a:bodyPr/>
          <a:lstStyle/>
          <a:p>
            <a:r>
              <a:rPr lang="en-US" dirty="0" smtClean="0"/>
              <a:t>Types of Synthetic Polymers</a:t>
            </a:r>
            <a:endParaRPr lang="en-US" dirty="0"/>
          </a:p>
        </p:txBody>
      </p:sp>
      <p:sp>
        <p:nvSpPr>
          <p:cNvPr id="3" name="Content Placeholder 2"/>
          <p:cNvSpPr>
            <a:spLocks noGrp="1"/>
          </p:cNvSpPr>
          <p:nvPr>
            <p:ph idx="1"/>
          </p:nvPr>
        </p:nvSpPr>
        <p:spPr/>
        <p:txBody>
          <a:bodyPr/>
          <a:lstStyle/>
          <a:p>
            <a:endParaRPr lang="en-US" dirty="0"/>
          </a:p>
        </p:txBody>
      </p:sp>
      <p:pic>
        <p:nvPicPr>
          <p:cNvPr id="11266" name="Picture 2" descr="http://image.slidesharecdn.com/syntheticpolymerschemistry-150225221357-conversion-gate01/95/synthetic-polymers-chemistry-8-638.jpg?cb=14249241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2265" y="1387415"/>
            <a:ext cx="7004954" cy="5259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2979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0099" y="709882"/>
            <a:ext cx="8917235" cy="636882"/>
          </a:xfrm>
        </p:spPr>
        <p:txBody>
          <a:bodyPr>
            <a:noAutofit/>
          </a:bodyPr>
          <a:lstStyle/>
          <a:p>
            <a:r>
              <a:rPr lang="en-US" sz="3200" dirty="0"/>
              <a:t>Molecular Structure of Polymers</a:t>
            </a:r>
          </a:p>
        </p:txBody>
      </p:sp>
      <p:sp>
        <p:nvSpPr>
          <p:cNvPr id="3" name="TextBox 2"/>
          <p:cNvSpPr txBox="1"/>
          <p:nvPr/>
        </p:nvSpPr>
        <p:spPr>
          <a:xfrm>
            <a:off x="1035103" y="6309360"/>
            <a:ext cx="3452599" cy="400110"/>
          </a:xfrm>
          <a:prstGeom prst="rect">
            <a:avLst/>
          </a:prstGeom>
          <a:noFill/>
        </p:spPr>
        <p:txBody>
          <a:bodyPr wrap="square" rtlCol="0">
            <a:spAutoFit/>
          </a:bodyPr>
          <a:lstStyle/>
          <a:p>
            <a:r>
              <a:rPr lang="en-US" dirty="0"/>
              <a:t>Chain </a:t>
            </a:r>
            <a:r>
              <a:rPr lang="en-US" sz="2000" dirty="0"/>
              <a:t>Length</a:t>
            </a:r>
            <a:r>
              <a:rPr lang="en-US" dirty="0"/>
              <a:t>: 1000 - 2000</a:t>
            </a:r>
          </a:p>
        </p:txBody>
      </p:sp>
      <p:sp>
        <p:nvSpPr>
          <p:cNvPr id="6" name="Rectangle 5"/>
          <p:cNvSpPr/>
          <p:nvPr/>
        </p:nvSpPr>
        <p:spPr>
          <a:xfrm>
            <a:off x="1035103" y="5940028"/>
            <a:ext cx="4188967" cy="400110"/>
          </a:xfrm>
          <a:prstGeom prst="rect">
            <a:avLst/>
          </a:prstGeom>
        </p:spPr>
        <p:txBody>
          <a:bodyPr wrap="none">
            <a:spAutoFit/>
          </a:bodyPr>
          <a:lstStyle/>
          <a:p>
            <a:r>
              <a:rPr lang="en-US" sz="2000" dirty="0">
                <a:solidFill>
                  <a:srgbClr val="C00000"/>
                </a:solidFill>
              </a:rPr>
              <a:t>Low-Density Polyethylene (LDPE)</a:t>
            </a:r>
          </a:p>
        </p:txBody>
      </p:sp>
      <p:pic>
        <p:nvPicPr>
          <p:cNvPr id="7" name="Picture 2" descr="http://www.environmental-citizen.com/wp-content/uploads/2010/04/plastic-recycling-symbols-4-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271" y="2471906"/>
            <a:ext cx="2511450" cy="320907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6679499" y="5847695"/>
            <a:ext cx="5121915" cy="461665"/>
          </a:xfrm>
          <a:prstGeom prst="rect">
            <a:avLst/>
          </a:prstGeom>
        </p:spPr>
        <p:txBody>
          <a:bodyPr wrap="none">
            <a:spAutoFit/>
          </a:bodyPr>
          <a:lstStyle/>
          <a:p>
            <a:r>
              <a:rPr lang="en-US" sz="2400" dirty="0">
                <a:solidFill>
                  <a:srgbClr val="C00000"/>
                </a:solidFill>
              </a:rPr>
              <a:t>High-Density Polyethylene (</a:t>
            </a:r>
            <a:r>
              <a:rPr lang="en-US" sz="2400" dirty="0" smtClean="0">
                <a:solidFill>
                  <a:srgbClr val="C00000"/>
                </a:solidFill>
              </a:rPr>
              <a:t>HDPE)</a:t>
            </a:r>
            <a:endParaRPr lang="en-US" sz="2400" dirty="0">
              <a:solidFill>
                <a:srgbClr val="C00000"/>
              </a:solidFill>
            </a:endParaRPr>
          </a:p>
        </p:txBody>
      </p:sp>
      <p:sp>
        <p:nvSpPr>
          <p:cNvPr id="10" name="Rectangle 9"/>
          <p:cNvSpPr/>
          <p:nvPr/>
        </p:nvSpPr>
        <p:spPr>
          <a:xfrm>
            <a:off x="1191651" y="5780475"/>
            <a:ext cx="3631499" cy="215444"/>
          </a:xfrm>
          <a:prstGeom prst="rect">
            <a:avLst/>
          </a:prstGeom>
        </p:spPr>
        <p:txBody>
          <a:bodyPr wrap="square">
            <a:spAutoFit/>
          </a:bodyPr>
          <a:lstStyle/>
          <a:p>
            <a:r>
              <a:rPr lang="en-US" sz="800" dirty="0"/>
              <a:t>http://imgbuddy.com/low-density-polyethylene-examples.asp</a:t>
            </a:r>
          </a:p>
        </p:txBody>
      </p:sp>
      <p:pic>
        <p:nvPicPr>
          <p:cNvPr id="17412" name="Picture 4" descr="http://www.magrecycling.com.au/Images/ProductImages/LDPE_Chemical.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4721" y="4411535"/>
            <a:ext cx="2189409" cy="1400475"/>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http://www.magrecycling.com.au/Images/ProductImages/HDPE_Chemical.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6430" y="4480072"/>
            <a:ext cx="2317168" cy="1233492"/>
          </a:xfrm>
          <a:prstGeom prst="rect">
            <a:avLst/>
          </a:prstGeom>
          <a:noFill/>
          <a:extLst>
            <a:ext uri="{909E8E84-426E-40DD-AFC4-6F175D3DCCD1}">
              <a14:hiddenFill xmlns:a14="http://schemas.microsoft.com/office/drawing/2010/main">
                <a:solidFill>
                  <a:srgbClr val="FFFFFF"/>
                </a:solidFill>
              </a14:hiddenFill>
            </a:ext>
          </a:extLst>
        </p:spPr>
      </p:pic>
      <p:pic>
        <p:nvPicPr>
          <p:cNvPr id="17416" name="Picture 8" descr="http://www.dilligot.com/site/medias/Plastic_2_hdp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3811" y="2604915"/>
            <a:ext cx="2776820" cy="1607633"/>
          </a:xfrm>
          <a:prstGeom prst="rect">
            <a:avLst/>
          </a:prstGeom>
          <a:noFill/>
          <a:extLst>
            <a:ext uri="{909E8E84-426E-40DD-AFC4-6F175D3DCCD1}">
              <a14:hiddenFill xmlns:a14="http://schemas.microsoft.com/office/drawing/2010/main">
                <a:solidFill>
                  <a:srgbClr val="FFFFFF"/>
                </a:solidFill>
              </a14:hiddenFill>
            </a:ext>
          </a:extLst>
        </p:spPr>
      </p:pic>
      <p:pic>
        <p:nvPicPr>
          <p:cNvPr id="17418" name="Picture 10" descr="http://www.devronpipe.com/assets/img/HDPE_Pip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37925" y="3907882"/>
            <a:ext cx="2028008" cy="1914296"/>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6688790" y="6309360"/>
            <a:ext cx="3886200" cy="400110"/>
          </a:xfrm>
          <a:prstGeom prst="rect">
            <a:avLst/>
          </a:prstGeom>
          <a:noFill/>
        </p:spPr>
        <p:txBody>
          <a:bodyPr wrap="square" rtlCol="0">
            <a:spAutoFit/>
          </a:bodyPr>
          <a:lstStyle/>
          <a:p>
            <a:r>
              <a:rPr lang="en-US" dirty="0"/>
              <a:t>Chain </a:t>
            </a:r>
            <a:r>
              <a:rPr lang="en-US" sz="2000" dirty="0"/>
              <a:t>Length</a:t>
            </a:r>
            <a:r>
              <a:rPr lang="en-US" dirty="0"/>
              <a:t>: 10,000 – 100,000</a:t>
            </a:r>
          </a:p>
        </p:txBody>
      </p:sp>
      <p:sp>
        <p:nvSpPr>
          <p:cNvPr id="11" name="Rectangle 10"/>
          <p:cNvSpPr/>
          <p:nvPr/>
        </p:nvSpPr>
        <p:spPr>
          <a:xfrm>
            <a:off x="9352623" y="5743534"/>
            <a:ext cx="2278188" cy="215444"/>
          </a:xfrm>
          <a:prstGeom prst="rect">
            <a:avLst/>
          </a:prstGeom>
        </p:spPr>
        <p:txBody>
          <a:bodyPr wrap="none">
            <a:spAutoFit/>
          </a:bodyPr>
          <a:lstStyle/>
          <a:p>
            <a:r>
              <a:rPr lang="en-US" sz="800" dirty="0"/>
              <a:t>http://www.devronpipe.com/associations</a:t>
            </a:r>
          </a:p>
        </p:txBody>
      </p:sp>
      <p:sp>
        <p:nvSpPr>
          <p:cNvPr id="12" name="Rectangle 11"/>
          <p:cNvSpPr/>
          <p:nvPr/>
        </p:nvSpPr>
        <p:spPr>
          <a:xfrm>
            <a:off x="7337901" y="4212548"/>
            <a:ext cx="949299" cy="215444"/>
          </a:xfrm>
          <a:prstGeom prst="rect">
            <a:avLst/>
          </a:prstGeom>
        </p:spPr>
        <p:txBody>
          <a:bodyPr wrap="none">
            <a:spAutoFit/>
          </a:bodyPr>
          <a:lstStyle/>
          <a:p>
            <a:r>
              <a:rPr lang="en-US" sz="800" dirty="0">
                <a:solidFill>
                  <a:srgbClr val="7D7D7D"/>
                </a:solidFill>
                <a:latin typeface="arial" panose="020B0604020202020204" pitchFamily="34" charset="0"/>
                <a:hlinkClick r:id="rId7"/>
              </a:rPr>
              <a:t>www.dilligot.com</a:t>
            </a:r>
            <a:endParaRPr lang="en-US" sz="800" dirty="0"/>
          </a:p>
        </p:txBody>
      </p:sp>
      <p:sp>
        <p:nvSpPr>
          <p:cNvPr id="13" name="Rectangle 12"/>
          <p:cNvSpPr/>
          <p:nvPr/>
        </p:nvSpPr>
        <p:spPr>
          <a:xfrm>
            <a:off x="4186042" y="1689828"/>
            <a:ext cx="5166581" cy="651800"/>
          </a:xfrm>
          <a:prstGeom prst="rect">
            <a:avLst/>
          </a:prstGeom>
        </p:spPr>
        <p:txBody>
          <a:bodyPr wrap="square">
            <a:spAutoFit/>
          </a:bodyPr>
          <a:lstStyle/>
          <a:p>
            <a:r>
              <a:rPr lang="en-US" dirty="0">
                <a:solidFill>
                  <a:srgbClr val="C00000"/>
                </a:solidFill>
              </a:rPr>
              <a:t>Ultra-high-molecular-weight polyethylene (UHMWPE)</a:t>
            </a:r>
          </a:p>
        </p:txBody>
      </p:sp>
      <p:pic>
        <p:nvPicPr>
          <p:cNvPr id="22"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898862" y="2367145"/>
            <a:ext cx="1546643" cy="1216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4" descr="http://www.partwell.com/images/pictures/photos/products/bu3/uhmpw-pe.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13351" y="2519191"/>
            <a:ext cx="1052147" cy="96829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p:cNvPicPr>
            <a:picLocks noChangeAspect="1" noChangeArrowheads="1"/>
          </p:cNvPicPr>
          <p:nvPr/>
        </p:nvPicPr>
        <p:blipFill rotWithShape="1">
          <a:blip r:embed="rId10">
            <a:extLst>
              <a:ext uri="{28A0092B-C50C-407E-A947-70E740481C1C}">
                <a14:useLocalDpi xmlns:a14="http://schemas.microsoft.com/office/drawing/2010/main" val="0"/>
              </a:ext>
            </a:extLst>
          </a:blip>
          <a:srcRect b="16186"/>
          <a:stretch/>
        </p:blipFill>
        <p:spPr bwMode="auto">
          <a:xfrm>
            <a:off x="5265498" y="2991143"/>
            <a:ext cx="1766408" cy="122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5551725" y="1967035"/>
            <a:ext cx="3886200" cy="400110"/>
          </a:xfrm>
          <a:prstGeom prst="rect">
            <a:avLst/>
          </a:prstGeom>
          <a:noFill/>
        </p:spPr>
        <p:txBody>
          <a:bodyPr wrap="square" rtlCol="0">
            <a:spAutoFit/>
          </a:bodyPr>
          <a:lstStyle/>
          <a:p>
            <a:r>
              <a:rPr lang="en-US" dirty="0"/>
              <a:t>Chain </a:t>
            </a:r>
            <a:r>
              <a:rPr lang="en-US" sz="2000" dirty="0"/>
              <a:t>Length</a:t>
            </a:r>
            <a:r>
              <a:rPr lang="en-US" dirty="0"/>
              <a:t>: 2-6 million</a:t>
            </a:r>
          </a:p>
        </p:txBody>
      </p:sp>
      <p:pic>
        <p:nvPicPr>
          <p:cNvPr id="28" name="Picture 5" descr="thermoplastic"/>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827662" y="386790"/>
            <a:ext cx="3126978" cy="952656"/>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p:nvSpPr>
        <p:spPr>
          <a:xfrm>
            <a:off x="8712913" y="1326993"/>
            <a:ext cx="2667718" cy="215444"/>
          </a:xfrm>
          <a:prstGeom prst="rect">
            <a:avLst/>
          </a:prstGeom>
        </p:spPr>
        <p:txBody>
          <a:bodyPr wrap="none">
            <a:spAutoFit/>
          </a:bodyPr>
          <a:lstStyle/>
          <a:p>
            <a:r>
              <a:rPr lang="en-US" sz="800" dirty="0"/>
              <a:t>http://www.4college.co.uk/as/poly/polymers.php</a:t>
            </a:r>
          </a:p>
        </p:txBody>
      </p:sp>
    </p:spTree>
    <p:extLst>
      <p:ext uri="{BB962C8B-B14F-4D97-AF65-F5344CB8AC3E}">
        <p14:creationId xmlns:p14="http://schemas.microsoft.com/office/powerpoint/2010/main" val="70122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039" y="699313"/>
            <a:ext cx="8911687" cy="1280890"/>
          </a:xfrm>
        </p:spPr>
        <p:txBody>
          <a:bodyPr>
            <a:normAutofit/>
          </a:bodyPr>
          <a:lstStyle/>
          <a:p>
            <a:r>
              <a:rPr lang="en-US" sz="3200" dirty="0" smtClean="0"/>
              <a:t>Molecular Structure of Polymers</a:t>
            </a:r>
            <a:endParaRPr lang="en-US" sz="3200" dirty="0"/>
          </a:p>
        </p:txBody>
      </p:sp>
      <p:pic>
        <p:nvPicPr>
          <p:cNvPr id="19458" name="Picture 2" descr="http://earth911.com/content/uploads/2009/05/plastic-5-300x17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2251" y="3491561"/>
            <a:ext cx="3720966" cy="214575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572251" y="5901392"/>
            <a:ext cx="2533066" cy="400110"/>
          </a:xfrm>
          <a:prstGeom prst="rect">
            <a:avLst/>
          </a:prstGeom>
        </p:spPr>
        <p:txBody>
          <a:bodyPr wrap="none">
            <a:spAutoFit/>
          </a:bodyPr>
          <a:lstStyle/>
          <a:p>
            <a:r>
              <a:rPr lang="en-US" sz="2000" dirty="0" smtClean="0">
                <a:solidFill>
                  <a:srgbClr val="C00000"/>
                </a:solidFill>
              </a:rPr>
              <a:t>Polypropylene (PP)</a:t>
            </a:r>
          </a:p>
        </p:txBody>
      </p:sp>
      <p:pic>
        <p:nvPicPr>
          <p:cNvPr id="5" name="Picture 5" descr="thermoplasti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49919" y="712285"/>
            <a:ext cx="3591842" cy="109428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572251" y="5661632"/>
            <a:ext cx="3720966" cy="215444"/>
          </a:xfrm>
          <a:prstGeom prst="rect">
            <a:avLst/>
          </a:prstGeom>
        </p:spPr>
        <p:txBody>
          <a:bodyPr wrap="square">
            <a:spAutoFit/>
          </a:bodyPr>
          <a:lstStyle/>
          <a:p>
            <a:r>
              <a:rPr lang="en-US" sz="800" dirty="0"/>
              <a:t>http://www.earth911.com/home/recycling-mysteries-5-plastics/</a:t>
            </a:r>
          </a:p>
        </p:txBody>
      </p:sp>
      <p:pic>
        <p:nvPicPr>
          <p:cNvPr id="19460" name="Picture 4" descr="File:Polypropylene.sv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4875" y="2467825"/>
            <a:ext cx="1588342" cy="1023736"/>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http://www.alpek.com.mx/img/np/img-polipropilen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2251" y="1981367"/>
            <a:ext cx="2049981" cy="151019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7625653" y="5788350"/>
            <a:ext cx="2125903" cy="400110"/>
          </a:xfrm>
          <a:prstGeom prst="rect">
            <a:avLst/>
          </a:prstGeom>
        </p:spPr>
        <p:txBody>
          <a:bodyPr wrap="none">
            <a:spAutoFit/>
          </a:bodyPr>
          <a:lstStyle/>
          <a:p>
            <a:r>
              <a:rPr lang="en-US" sz="2000" dirty="0" smtClean="0">
                <a:solidFill>
                  <a:srgbClr val="C00000"/>
                </a:solidFill>
              </a:rPr>
              <a:t>Polystyrene (PS)</a:t>
            </a:r>
          </a:p>
        </p:txBody>
      </p:sp>
      <p:pic>
        <p:nvPicPr>
          <p:cNvPr id="19464" name="Picture 8" descr="http://www.bestmadeinkorea.com/product-photo/plastic-and-rubber-materials/dongcorp_cat_9_large_img1_2/PP-Polypropylen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01535" y="4457050"/>
            <a:ext cx="1216387" cy="1216387"/>
          </a:xfrm>
          <a:prstGeom prst="rect">
            <a:avLst/>
          </a:prstGeom>
          <a:noFill/>
          <a:extLst>
            <a:ext uri="{909E8E84-426E-40DD-AFC4-6F175D3DCCD1}">
              <a14:hiddenFill xmlns:a14="http://schemas.microsoft.com/office/drawing/2010/main">
                <a:solidFill>
                  <a:srgbClr val="FFFFFF"/>
                </a:solidFill>
              </a14:hiddenFill>
            </a:ext>
          </a:extLst>
        </p:spPr>
      </p:pic>
      <p:pic>
        <p:nvPicPr>
          <p:cNvPr id="19468" name="Picture 12" descr="http://hyphenexports.com/images/hyplast.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89226" y="2736464"/>
            <a:ext cx="1905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9378555" y="5593964"/>
            <a:ext cx="2215671" cy="215444"/>
          </a:xfrm>
          <a:prstGeom prst="rect">
            <a:avLst/>
          </a:prstGeom>
        </p:spPr>
        <p:txBody>
          <a:bodyPr wrap="none">
            <a:spAutoFit/>
          </a:bodyPr>
          <a:lstStyle/>
          <a:p>
            <a:r>
              <a:rPr lang="en-US" sz="800" dirty="0"/>
              <a:t>http://hyphenexports.com/products.htm</a:t>
            </a:r>
          </a:p>
        </p:txBody>
      </p:sp>
      <p:pic>
        <p:nvPicPr>
          <p:cNvPr id="19470" name="Picture 14" descr="http://www.plasticseurope.org/documents/document/large/20130321155720-polystyrene_vaisselle_jetable_copy.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73785" y="3976841"/>
            <a:ext cx="2160105" cy="1607351"/>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290101" y="5593964"/>
            <a:ext cx="1277914" cy="215444"/>
          </a:xfrm>
          <a:prstGeom prst="rect">
            <a:avLst/>
          </a:prstGeom>
        </p:spPr>
        <p:txBody>
          <a:bodyPr wrap="none">
            <a:spAutoFit/>
          </a:bodyPr>
          <a:lstStyle/>
          <a:p>
            <a:r>
              <a:rPr lang="en-US" sz="800" dirty="0">
                <a:solidFill>
                  <a:srgbClr val="7D7D7D"/>
                </a:solidFill>
                <a:latin typeface="arial" panose="020B0604020202020204" pitchFamily="34" charset="0"/>
                <a:hlinkClick r:id="rId9"/>
              </a:rPr>
              <a:t>www.plasticseurope.org</a:t>
            </a:r>
            <a:endParaRPr lang="en-US" sz="800" dirty="0"/>
          </a:p>
        </p:txBody>
      </p:sp>
      <p:pic>
        <p:nvPicPr>
          <p:cNvPr id="19472" name="Picture 16" descr="http://upload.wikimedia.org/wikipedia/commons/1/10/Polystyrene_formation.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51453" y="3143643"/>
            <a:ext cx="2160105" cy="69583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7290101" y="3782455"/>
            <a:ext cx="2464136" cy="215444"/>
          </a:xfrm>
          <a:prstGeom prst="rect">
            <a:avLst/>
          </a:prstGeom>
        </p:spPr>
        <p:txBody>
          <a:bodyPr wrap="none">
            <a:spAutoFit/>
          </a:bodyPr>
          <a:lstStyle/>
          <a:p>
            <a:r>
              <a:rPr lang="en-US" sz="800" dirty="0"/>
              <a:t>http://fr.wikipedia.org/wiki/Polystyr%C3%A8ne</a:t>
            </a:r>
          </a:p>
        </p:txBody>
      </p:sp>
      <p:sp>
        <p:nvSpPr>
          <p:cNvPr id="12" name="Rectangle 11"/>
          <p:cNvSpPr/>
          <p:nvPr/>
        </p:nvSpPr>
        <p:spPr>
          <a:xfrm>
            <a:off x="8277699" y="1830710"/>
            <a:ext cx="2667718" cy="215444"/>
          </a:xfrm>
          <a:prstGeom prst="rect">
            <a:avLst/>
          </a:prstGeom>
        </p:spPr>
        <p:txBody>
          <a:bodyPr wrap="none">
            <a:spAutoFit/>
          </a:bodyPr>
          <a:lstStyle/>
          <a:p>
            <a:r>
              <a:rPr lang="en-US" sz="800" dirty="0"/>
              <a:t>http://www.4college.co.uk/as/poly/polymers.php</a:t>
            </a:r>
          </a:p>
        </p:txBody>
      </p:sp>
      <p:pic>
        <p:nvPicPr>
          <p:cNvPr id="19474" name="Picture 18" descr="http://upload.wikimedia.org/wikipedia/en/thumb/f/f7/Resin-identification-code-6-PS.svg/90px-Resin-identification-code-6-PS.svg.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689226" y="2833539"/>
            <a:ext cx="630142" cy="770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6284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76576" y="593412"/>
            <a:ext cx="7024744" cy="1143000"/>
          </a:xfrm>
        </p:spPr>
        <p:txBody>
          <a:bodyPr>
            <a:normAutofit/>
          </a:bodyPr>
          <a:lstStyle/>
          <a:p>
            <a:r>
              <a:rPr lang="en-US" sz="3200" dirty="0" smtClean="0"/>
              <a:t>Molecular Structure of Polymers</a:t>
            </a:r>
            <a:endParaRPr lang="en-US" sz="3200" dirty="0"/>
          </a:p>
        </p:txBody>
      </p:sp>
      <p:sp>
        <p:nvSpPr>
          <p:cNvPr id="9" name="TextBox 8"/>
          <p:cNvSpPr txBox="1"/>
          <p:nvPr/>
        </p:nvSpPr>
        <p:spPr>
          <a:xfrm>
            <a:off x="8073111" y="6251700"/>
            <a:ext cx="3505200" cy="400110"/>
          </a:xfrm>
          <a:prstGeom prst="rect">
            <a:avLst/>
          </a:prstGeom>
          <a:noFill/>
        </p:spPr>
        <p:txBody>
          <a:bodyPr wrap="square" rtlCol="0">
            <a:spAutoFit/>
          </a:bodyPr>
          <a:lstStyle/>
          <a:p>
            <a:r>
              <a:rPr lang="en-US" dirty="0"/>
              <a:t>Chain </a:t>
            </a:r>
            <a:r>
              <a:rPr lang="en-US" sz="2000" dirty="0"/>
              <a:t>Length</a:t>
            </a:r>
            <a:r>
              <a:rPr lang="en-US" dirty="0"/>
              <a:t>: 4,000 – 8,000</a:t>
            </a:r>
          </a:p>
        </p:txBody>
      </p:sp>
      <p:sp>
        <p:nvSpPr>
          <p:cNvPr id="5" name="Rectangle 4"/>
          <p:cNvSpPr/>
          <p:nvPr/>
        </p:nvSpPr>
        <p:spPr>
          <a:xfrm>
            <a:off x="6294263" y="5790035"/>
            <a:ext cx="6096000" cy="461665"/>
          </a:xfrm>
          <a:prstGeom prst="rect">
            <a:avLst/>
          </a:prstGeom>
        </p:spPr>
        <p:txBody>
          <a:bodyPr>
            <a:spAutoFit/>
          </a:bodyPr>
          <a:lstStyle/>
          <a:p>
            <a:r>
              <a:rPr lang="en-US" sz="2400" dirty="0">
                <a:solidFill>
                  <a:srgbClr val="C00000"/>
                </a:solidFill>
              </a:rPr>
              <a:t>Polyethylene Terephthalate (PETE</a:t>
            </a:r>
            <a:r>
              <a:rPr lang="en-US" sz="2400" dirty="0" smtClean="0">
                <a:solidFill>
                  <a:srgbClr val="C00000"/>
                </a:solidFill>
              </a:rPr>
              <a:t>)</a:t>
            </a:r>
            <a:endParaRPr lang="en-US" sz="2400" dirty="0">
              <a:solidFill>
                <a:srgbClr val="C00000"/>
              </a:solidFill>
            </a:endParaRPr>
          </a:p>
        </p:txBody>
      </p:sp>
      <p:sp>
        <p:nvSpPr>
          <p:cNvPr id="7" name="AutoShape 2" descr="Image result for polyethylene terephthalate product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4" descr="Image result for polyethylene terephthalate product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8438" name="Picture 6" descr="Polyethylene Terephthalate Products Polyethylene terephthal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6516" y="2455788"/>
            <a:ext cx="4738556" cy="3161909"/>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7300471" y="5566403"/>
            <a:ext cx="3558862" cy="215444"/>
          </a:xfrm>
          <a:prstGeom prst="rect">
            <a:avLst/>
          </a:prstGeom>
        </p:spPr>
        <p:txBody>
          <a:bodyPr wrap="square">
            <a:spAutoFit/>
          </a:bodyPr>
          <a:lstStyle/>
          <a:p>
            <a:r>
              <a:rPr lang="en-US" sz="800" dirty="0"/>
              <a:t>http://imgarcade.com/1/polyethylene-terephthalate-products/</a:t>
            </a:r>
          </a:p>
        </p:txBody>
      </p:sp>
      <p:pic>
        <p:nvPicPr>
          <p:cNvPr id="18440" name="Picture 8" descr="http://www.magrecycling.com.au/Images/ProductImages/pet_Chemical.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40680" y="1705759"/>
            <a:ext cx="2154392" cy="689406"/>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7037093" y="2395165"/>
            <a:ext cx="4252471" cy="215444"/>
          </a:xfrm>
          <a:prstGeom prst="rect">
            <a:avLst/>
          </a:prstGeom>
        </p:spPr>
        <p:txBody>
          <a:bodyPr wrap="square">
            <a:spAutoFit/>
          </a:bodyPr>
          <a:lstStyle/>
          <a:p>
            <a:r>
              <a:rPr lang="en-US" sz="800" dirty="0"/>
              <a:t>http://commons.wikimedia.org/wiki/File:Polyethylene-terephthalate-3D-balls.png</a:t>
            </a:r>
          </a:p>
        </p:txBody>
      </p:sp>
      <p:sp>
        <p:nvSpPr>
          <p:cNvPr id="13" name="Rectangle 12"/>
          <p:cNvSpPr/>
          <p:nvPr/>
        </p:nvSpPr>
        <p:spPr>
          <a:xfrm>
            <a:off x="1132669" y="5517725"/>
            <a:ext cx="3967753" cy="461665"/>
          </a:xfrm>
          <a:prstGeom prst="rect">
            <a:avLst/>
          </a:prstGeom>
        </p:spPr>
        <p:txBody>
          <a:bodyPr wrap="none">
            <a:spAutoFit/>
          </a:bodyPr>
          <a:lstStyle/>
          <a:p>
            <a:r>
              <a:rPr lang="en-US" sz="2400" dirty="0">
                <a:solidFill>
                  <a:srgbClr val="C00000"/>
                </a:solidFill>
              </a:rPr>
              <a:t>PVC – (polyvinyl chloride)</a:t>
            </a:r>
          </a:p>
        </p:txBody>
      </p:sp>
      <p:sp>
        <p:nvSpPr>
          <p:cNvPr id="20" name="TextBox 19"/>
          <p:cNvSpPr txBox="1"/>
          <p:nvPr/>
        </p:nvSpPr>
        <p:spPr>
          <a:xfrm>
            <a:off x="1132669" y="6008713"/>
            <a:ext cx="3886200" cy="369332"/>
          </a:xfrm>
          <a:prstGeom prst="rect">
            <a:avLst/>
          </a:prstGeom>
          <a:noFill/>
        </p:spPr>
        <p:txBody>
          <a:bodyPr wrap="square" rtlCol="0">
            <a:spAutoFit/>
          </a:bodyPr>
          <a:lstStyle/>
          <a:p>
            <a:r>
              <a:rPr lang="en-US" dirty="0"/>
              <a:t>Chain Length: 4,000 – 5,000</a:t>
            </a:r>
          </a:p>
        </p:txBody>
      </p:sp>
      <p:sp>
        <p:nvSpPr>
          <p:cNvPr id="21" name="TextBox 20"/>
          <p:cNvSpPr txBox="1"/>
          <p:nvPr/>
        </p:nvSpPr>
        <p:spPr>
          <a:xfrm>
            <a:off x="1132669" y="6407368"/>
            <a:ext cx="4495800" cy="338554"/>
          </a:xfrm>
          <a:prstGeom prst="rect">
            <a:avLst/>
          </a:prstGeom>
          <a:noFill/>
        </p:spPr>
        <p:txBody>
          <a:bodyPr wrap="square" rtlCol="0">
            <a:spAutoFit/>
          </a:bodyPr>
          <a:lstStyle/>
          <a:p>
            <a:r>
              <a:rPr lang="en-US" sz="1600" dirty="0"/>
              <a:t>More Polar </a:t>
            </a:r>
            <a:r>
              <a:rPr lang="en-US" sz="1600" dirty="0">
                <a:sym typeface="Wingdings" pitchFamily="2" charset="2"/>
              </a:rPr>
              <a:t></a:t>
            </a:r>
            <a:r>
              <a:rPr lang="en-US" sz="1600" dirty="0"/>
              <a:t> Stronger Bonding</a:t>
            </a:r>
          </a:p>
        </p:txBody>
      </p:sp>
      <p:pic>
        <p:nvPicPr>
          <p:cNvPr id="18444" name="Picture 12" descr="http://celluloseether.com/wp-content/uploads/2013/09/polyvinyl-chloride-PVC-hydroxypropyl-methylcellulose-us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2670" y="2690881"/>
            <a:ext cx="4109032" cy="2711961"/>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1676" y="5333059"/>
            <a:ext cx="1043876" cy="215444"/>
          </a:xfrm>
          <a:prstGeom prst="rect">
            <a:avLst/>
          </a:prstGeom>
        </p:spPr>
        <p:txBody>
          <a:bodyPr wrap="none">
            <a:spAutoFit/>
          </a:bodyPr>
          <a:lstStyle/>
          <a:p>
            <a:r>
              <a:rPr lang="en-US" sz="800" dirty="0">
                <a:solidFill>
                  <a:srgbClr val="7D7D7D"/>
                </a:solidFill>
                <a:latin typeface="arial" panose="020B0604020202020204" pitchFamily="34" charset="0"/>
                <a:hlinkClick r:id="rId5"/>
              </a:rPr>
              <a:t>celluloseether.com</a:t>
            </a:r>
            <a:endParaRPr lang="en-US" sz="800" dirty="0"/>
          </a:p>
        </p:txBody>
      </p:sp>
      <p:pic>
        <p:nvPicPr>
          <p:cNvPr id="24"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3974" y="1656520"/>
            <a:ext cx="1850781" cy="132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48" name="Picture 16" descr="http://upload.wikimedia.org/wikipedia/commons/thumb/1/15/PVC-polymerisation-2D.png/400px-PVC-polymerisation-2D.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4715" y="1828745"/>
            <a:ext cx="2486947" cy="87665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2807178" y="2547393"/>
            <a:ext cx="2481770" cy="215444"/>
          </a:xfrm>
          <a:prstGeom prst="rect">
            <a:avLst/>
          </a:prstGeom>
        </p:spPr>
        <p:txBody>
          <a:bodyPr wrap="none">
            <a:spAutoFit/>
          </a:bodyPr>
          <a:lstStyle/>
          <a:p>
            <a:r>
              <a:rPr lang="en-US" sz="800" dirty="0"/>
              <a:t>http://en.wikipedia.org/wiki/Polyvinyl_chloride</a:t>
            </a:r>
          </a:p>
        </p:txBody>
      </p:sp>
      <p:pic>
        <p:nvPicPr>
          <p:cNvPr id="29" name="Picture 5" descr="thermoplastic"/>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62798" y="386790"/>
            <a:ext cx="3591842" cy="1094280"/>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8316332" y="1437964"/>
            <a:ext cx="2667718" cy="215444"/>
          </a:xfrm>
          <a:prstGeom prst="rect">
            <a:avLst/>
          </a:prstGeom>
        </p:spPr>
        <p:txBody>
          <a:bodyPr wrap="none">
            <a:spAutoFit/>
          </a:bodyPr>
          <a:lstStyle/>
          <a:p>
            <a:r>
              <a:rPr lang="en-US" sz="800" dirty="0"/>
              <a:t>http://www.4college.co.uk/as/poly/polymers.php</a:t>
            </a:r>
          </a:p>
        </p:txBody>
      </p:sp>
    </p:spTree>
    <p:extLst>
      <p:ext uri="{BB962C8B-B14F-4D97-AF65-F5344CB8AC3E}">
        <p14:creationId xmlns:p14="http://schemas.microsoft.com/office/powerpoint/2010/main" val="185525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2" name="Picture 12" descr="http://www.averyweigh-tronix.com/Global/Industries%20and%20workplaces/Chemical/polymers/Polymers,-rubber-and-artificial-fib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4208" y="3756996"/>
            <a:ext cx="2465115" cy="1801431"/>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http://www.alltackle.com/Momoi_Hi-Catch_L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541" y="2196911"/>
            <a:ext cx="2285839" cy="15600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730461" y="610099"/>
            <a:ext cx="8911687" cy="1280890"/>
          </a:xfrm>
        </p:spPr>
        <p:txBody>
          <a:bodyPr>
            <a:normAutofit/>
          </a:bodyPr>
          <a:lstStyle/>
          <a:p>
            <a:r>
              <a:rPr lang="en-US" sz="3200" dirty="0" smtClean="0"/>
              <a:t>Molecular Structure of Polymers</a:t>
            </a:r>
            <a:br>
              <a:rPr lang="en-US" sz="3200" dirty="0" smtClean="0"/>
            </a:br>
            <a:endParaRPr lang="en-US" sz="3200" dirty="0"/>
          </a:p>
        </p:txBody>
      </p:sp>
      <p:pic>
        <p:nvPicPr>
          <p:cNvPr id="6" name="Picture 11" descr="thermose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8879" y="501154"/>
            <a:ext cx="3420619" cy="96437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8529969" y="1423420"/>
            <a:ext cx="2667718" cy="215444"/>
          </a:xfrm>
          <a:prstGeom prst="rect">
            <a:avLst/>
          </a:prstGeom>
        </p:spPr>
        <p:txBody>
          <a:bodyPr wrap="none">
            <a:spAutoFit/>
          </a:bodyPr>
          <a:lstStyle/>
          <a:p>
            <a:r>
              <a:rPr lang="en-US" sz="800" dirty="0"/>
              <a:t>http://www.4college.co.uk/as/poly/polymers.php</a:t>
            </a:r>
          </a:p>
        </p:txBody>
      </p:sp>
      <p:pic>
        <p:nvPicPr>
          <p:cNvPr id="20482" name="Picture 2" descr="Nylon 6,6 uni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03412" y="5425280"/>
            <a:ext cx="2582330" cy="79689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303412" y="6222171"/>
            <a:ext cx="1887055" cy="215444"/>
          </a:xfrm>
          <a:prstGeom prst="rect">
            <a:avLst/>
          </a:prstGeom>
        </p:spPr>
        <p:txBody>
          <a:bodyPr wrap="none">
            <a:spAutoFit/>
          </a:bodyPr>
          <a:lstStyle/>
          <a:p>
            <a:r>
              <a:rPr lang="en-US" sz="800" dirty="0"/>
              <a:t>http://en.wikipedia.org/wiki/Nylon</a:t>
            </a:r>
          </a:p>
        </p:txBody>
      </p:sp>
      <p:sp>
        <p:nvSpPr>
          <p:cNvPr id="11" name="Rectangle 10"/>
          <p:cNvSpPr/>
          <p:nvPr/>
        </p:nvSpPr>
        <p:spPr>
          <a:xfrm>
            <a:off x="1132669" y="5517725"/>
            <a:ext cx="1027845" cy="461665"/>
          </a:xfrm>
          <a:prstGeom prst="rect">
            <a:avLst/>
          </a:prstGeom>
        </p:spPr>
        <p:txBody>
          <a:bodyPr wrap="none">
            <a:spAutoFit/>
          </a:bodyPr>
          <a:lstStyle/>
          <a:p>
            <a:r>
              <a:rPr lang="en-US" sz="2400" dirty="0" smtClean="0">
                <a:solidFill>
                  <a:srgbClr val="C00000"/>
                </a:solidFill>
              </a:rPr>
              <a:t>Nylon</a:t>
            </a:r>
            <a:endParaRPr lang="en-US" sz="2400" dirty="0">
              <a:solidFill>
                <a:srgbClr val="C00000"/>
              </a:solidFill>
            </a:endParaRPr>
          </a:p>
        </p:txBody>
      </p:sp>
      <p:pic>
        <p:nvPicPr>
          <p:cNvPr id="20486" name="Picture 6" descr="https://img0.etsystatic.com/011/0/5250748/il_340x270.427764020_3ujp.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32669" y="3295628"/>
            <a:ext cx="2628982" cy="208772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132669" y="5341419"/>
            <a:ext cx="846707" cy="215444"/>
          </a:xfrm>
          <a:prstGeom prst="rect">
            <a:avLst/>
          </a:prstGeom>
        </p:spPr>
        <p:txBody>
          <a:bodyPr wrap="none">
            <a:spAutoFit/>
          </a:bodyPr>
          <a:lstStyle/>
          <a:p>
            <a:r>
              <a:rPr lang="en-US" sz="800" dirty="0">
                <a:solidFill>
                  <a:srgbClr val="7D7D7D"/>
                </a:solidFill>
                <a:latin typeface="arial" panose="020B0604020202020204" pitchFamily="34" charset="0"/>
                <a:hlinkClick r:id="rId7"/>
              </a:rPr>
              <a:t>www.etsy.com</a:t>
            </a:r>
            <a:endParaRPr lang="en-US" sz="800" dirty="0"/>
          </a:p>
        </p:txBody>
      </p:sp>
      <p:pic>
        <p:nvPicPr>
          <p:cNvPr id="9219"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94577" y="4143873"/>
            <a:ext cx="1920609" cy="1281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8" name="Picture 8" descr="http://static.giantbomb.com/uploads/scale_small/0/4/10748-rubber-band.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V="1">
            <a:off x="10544557" y="1943087"/>
            <a:ext cx="1138123" cy="113812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0542624" y="2705533"/>
            <a:ext cx="1140056" cy="215444"/>
          </a:xfrm>
          <a:prstGeom prst="rect">
            <a:avLst/>
          </a:prstGeom>
        </p:spPr>
        <p:txBody>
          <a:bodyPr wrap="none">
            <a:spAutoFit/>
          </a:bodyPr>
          <a:lstStyle/>
          <a:p>
            <a:r>
              <a:rPr lang="en-US" sz="800" dirty="0">
                <a:solidFill>
                  <a:srgbClr val="7D7D7D"/>
                </a:solidFill>
                <a:latin typeface="arial" panose="020B0604020202020204" pitchFamily="34" charset="0"/>
                <a:hlinkClick r:id="rId10"/>
              </a:rPr>
              <a:t>www.giantbomb.com</a:t>
            </a:r>
            <a:endParaRPr lang="en-US" sz="800" dirty="0"/>
          </a:p>
        </p:txBody>
      </p:sp>
      <p:pic>
        <p:nvPicPr>
          <p:cNvPr id="20490" name="Picture 10" descr="Tapping the bark of a Rubber Tre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39632" y="2898530"/>
            <a:ext cx="2609850" cy="2609851"/>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0485039" y="5760506"/>
            <a:ext cx="1273105" cy="461665"/>
          </a:xfrm>
          <a:prstGeom prst="rect">
            <a:avLst/>
          </a:prstGeom>
        </p:spPr>
        <p:txBody>
          <a:bodyPr wrap="none">
            <a:spAutoFit/>
          </a:bodyPr>
          <a:lstStyle/>
          <a:p>
            <a:r>
              <a:rPr lang="en-US" sz="2400" dirty="0" smtClean="0">
                <a:solidFill>
                  <a:srgbClr val="C00000"/>
                </a:solidFill>
              </a:rPr>
              <a:t>Rubber</a:t>
            </a:r>
            <a:endParaRPr lang="en-US" sz="2400" dirty="0">
              <a:solidFill>
                <a:srgbClr val="C00000"/>
              </a:solidFill>
            </a:endParaRPr>
          </a:p>
        </p:txBody>
      </p:sp>
      <p:sp>
        <p:nvSpPr>
          <p:cNvPr id="8" name="Rectangle 7"/>
          <p:cNvSpPr/>
          <p:nvPr/>
        </p:nvSpPr>
        <p:spPr>
          <a:xfrm>
            <a:off x="9477485" y="5508381"/>
            <a:ext cx="2475358" cy="215444"/>
          </a:xfrm>
          <a:prstGeom prst="rect">
            <a:avLst/>
          </a:prstGeom>
        </p:spPr>
        <p:txBody>
          <a:bodyPr wrap="none">
            <a:spAutoFit/>
          </a:bodyPr>
          <a:lstStyle/>
          <a:p>
            <a:r>
              <a:rPr lang="en-US" sz="800" dirty="0"/>
              <a:t>http://www.the-rubber-band.com/history.php</a:t>
            </a:r>
          </a:p>
        </p:txBody>
      </p:sp>
      <p:sp>
        <p:nvSpPr>
          <p:cNvPr id="9" name="Rectangle 8"/>
          <p:cNvSpPr/>
          <p:nvPr/>
        </p:nvSpPr>
        <p:spPr>
          <a:xfrm>
            <a:off x="7162766" y="5533113"/>
            <a:ext cx="1463862" cy="215444"/>
          </a:xfrm>
          <a:prstGeom prst="rect">
            <a:avLst/>
          </a:prstGeom>
        </p:spPr>
        <p:txBody>
          <a:bodyPr wrap="none">
            <a:spAutoFit/>
          </a:bodyPr>
          <a:lstStyle/>
          <a:p>
            <a:r>
              <a:rPr lang="en-US" sz="800" dirty="0">
                <a:solidFill>
                  <a:srgbClr val="7D7D7D"/>
                </a:solidFill>
                <a:latin typeface="arial" panose="020B0604020202020204" pitchFamily="34" charset="0"/>
                <a:hlinkClick r:id="rId12"/>
              </a:rPr>
              <a:t>www.averyweigh-tronix.com</a:t>
            </a:r>
            <a:endParaRPr lang="en-US" sz="800" dirty="0"/>
          </a:p>
        </p:txBody>
      </p:sp>
      <p:pic>
        <p:nvPicPr>
          <p:cNvPr id="20494" name="Picture 14" descr="http://upload.wikimedia.org/wikipedia/commons/thumb/9/9e/RubberSyn%26Natural.png/440px-RubberSyn%26Natural.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76478" y="5723825"/>
            <a:ext cx="2866328" cy="66030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7276478" y="6325667"/>
            <a:ext cx="2355132" cy="215444"/>
          </a:xfrm>
          <a:prstGeom prst="rect">
            <a:avLst/>
          </a:prstGeom>
        </p:spPr>
        <p:txBody>
          <a:bodyPr wrap="none">
            <a:spAutoFit/>
          </a:bodyPr>
          <a:lstStyle/>
          <a:p>
            <a:r>
              <a:rPr lang="en-US" sz="800" dirty="0"/>
              <a:t>http://en.wikipedia.org/wiki/Natural_rubber</a:t>
            </a:r>
          </a:p>
        </p:txBody>
      </p:sp>
      <p:pic>
        <p:nvPicPr>
          <p:cNvPr id="24" name="Picture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89298" y="1958220"/>
            <a:ext cx="2082018" cy="10410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4389039" y="3060619"/>
            <a:ext cx="6096000" cy="646331"/>
          </a:xfrm>
          <a:prstGeom prst="rect">
            <a:avLst/>
          </a:prstGeom>
        </p:spPr>
        <p:txBody>
          <a:bodyPr>
            <a:spAutoFit/>
          </a:bodyPr>
          <a:lstStyle/>
          <a:p>
            <a:r>
              <a:rPr lang="en-US" dirty="0"/>
              <a:t>Strong Network of </a:t>
            </a:r>
            <a:r>
              <a:rPr lang="en-US" b="1" dirty="0"/>
              <a:t>Covalent Bonds</a:t>
            </a:r>
          </a:p>
          <a:p>
            <a:r>
              <a:rPr lang="en-US" dirty="0"/>
              <a:t>And Polar </a:t>
            </a:r>
            <a:r>
              <a:rPr lang="en-US" b="1" dirty="0"/>
              <a:t>Hydrogen Bonds</a:t>
            </a:r>
          </a:p>
        </p:txBody>
      </p:sp>
      <p:sp>
        <p:nvSpPr>
          <p:cNvPr id="14" name="TextBox 13"/>
          <p:cNvSpPr txBox="1"/>
          <p:nvPr/>
        </p:nvSpPr>
        <p:spPr>
          <a:xfrm>
            <a:off x="3594577" y="1521297"/>
            <a:ext cx="1099981" cy="461665"/>
          </a:xfrm>
          <a:prstGeom prst="rect">
            <a:avLst/>
          </a:prstGeom>
          <a:noFill/>
        </p:spPr>
        <p:txBody>
          <a:bodyPr wrap="none" rtlCol="0">
            <a:spAutoFit/>
          </a:bodyPr>
          <a:lstStyle/>
          <a:p>
            <a:r>
              <a:rPr lang="en-US" sz="2400" dirty="0" smtClean="0">
                <a:solidFill>
                  <a:srgbClr val="C00000"/>
                </a:solidFill>
              </a:rPr>
              <a:t>Kevlar</a:t>
            </a:r>
            <a:endParaRPr lang="en-US" sz="2400" dirty="0">
              <a:solidFill>
                <a:srgbClr val="C00000"/>
              </a:solidFill>
            </a:endParaRPr>
          </a:p>
        </p:txBody>
      </p:sp>
      <p:pic>
        <p:nvPicPr>
          <p:cNvPr id="20496" name="Picture 16" descr="http://cdn2-b.examiner.com/sites/default/files/styles/image_content_width/hash/c5/30/mesh-kevlar.jpg?itok=a0rgIjt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46264" y="1287963"/>
            <a:ext cx="1783940" cy="1783940"/>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7416927" y="2960720"/>
            <a:ext cx="1080745" cy="215444"/>
          </a:xfrm>
          <a:prstGeom prst="rect">
            <a:avLst/>
          </a:prstGeom>
        </p:spPr>
        <p:txBody>
          <a:bodyPr wrap="none">
            <a:spAutoFit/>
          </a:bodyPr>
          <a:lstStyle/>
          <a:p>
            <a:r>
              <a:rPr lang="en-US" sz="800" dirty="0">
                <a:solidFill>
                  <a:srgbClr val="7D7D7D"/>
                </a:solidFill>
                <a:latin typeface="arial" panose="020B0604020202020204" pitchFamily="34" charset="0"/>
                <a:hlinkClick r:id="rId16"/>
              </a:rPr>
              <a:t>www.examiner.com</a:t>
            </a:r>
            <a:endParaRPr lang="en-US" sz="800" dirty="0"/>
          </a:p>
        </p:txBody>
      </p:sp>
      <p:pic>
        <p:nvPicPr>
          <p:cNvPr id="20498" name="Picture 18" descr="http://upload.wikimedia.org/wikipedia/commons/9/91/FileArmy_IOTV.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722414" y="1588684"/>
            <a:ext cx="1192567" cy="141915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4605876" y="2960720"/>
            <a:ext cx="2390398" cy="215444"/>
          </a:xfrm>
          <a:prstGeom prst="rect">
            <a:avLst/>
          </a:prstGeom>
        </p:spPr>
        <p:txBody>
          <a:bodyPr wrap="none">
            <a:spAutoFit/>
          </a:bodyPr>
          <a:lstStyle/>
          <a:p>
            <a:r>
              <a:rPr lang="en-US" sz="800" dirty="0"/>
              <a:t>http://en.wikipedia.org/wiki/Bulletproof_vest</a:t>
            </a:r>
          </a:p>
        </p:txBody>
      </p:sp>
    </p:spTree>
    <p:extLst>
      <p:ext uri="{BB962C8B-B14F-4D97-AF65-F5344CB8AC3E}">
        <p14:creationId xmlns:p14="http://schemas.microsoft.com/office/powerpoint/2010/main" val="49077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917675" y="624403"/>
            <a:ext cx="8911687" cy="1280890"/>
          </a:xfrm>
        </p:spPr>
        <p:txBody>
          <a:bodyPr>
            <a:normAutofit/>
          </a:bodyPr>
          <a:lstStyle/>
          <a:p>
            <a:r>
              <a:rPr lang="en-US" altLang="en-US" sz="3200" dirty="0" smtClean="0"/>
              <a:t>Analysis of Petroleum Plastics</a:t>
            </a:r>
            <a:endParaRPr lang="en-US" altLang="en-US" sz="3200" dirty="0"/>
          </a:p>
        </p:txBody>
      </p:sp>
      <p:sp>
        <p:nvSpPr>
          <p:cNvPr id="3" name="Text Placeholder 2"/>
          <p:cNvSpPr>
            <a:spLocks noGrp="1"/>
          </p:cNvSpPr>
          <p:nvPr>
            <p:ph type="body" idx="1"/>
          </p:nvPr>
        </p:nvSpPr>
        <p:spPr>
          <a:xfrm>
            <a:off x="1664457" y="1332258"/>
            <a:ext cx="3992732" cy="576262"/>
          </a:xfrm>
        </p:spPr>
        <p:txBody>
          <a:bodyPr/>
          <a:lstStyle/>
          <a:p>
            <a:r>
              <a:rPr lang="en-US" dirty="0" smtClean="0">
                <a:solidFill>
                  <a:srgbClr val="C00000"/>
                </a:solidFill>
              </a:rPr>
              <a:t>Benefit</a:t>
            </a:r>
            <a:endParaRPr lang="en-US" dirty="0">
              <a:solidFill>
                <a:srgbClr val="C00000"/>
              </a:solidFill>
            </a:endParaRPr>
          </a:p>
        </p:txBody>
      </p:sp>
      <p:sp>
        <p:nvSpPr>
          <p:cNvPr id="22531" name="Rectangle 3"/>
          <p:cNvSpPr>
            <a:spLocks noGrp="1" noChangeArrowheads="1"/>
          </p:cNvSpPr>
          <p:nvPr>
            <p:ph sz="half" idx="2"/>
          </p:nvPr>
        </p:nvSpPr>
        <p:spPr>
          <a:xfrm>
            <a:off x="1055078" y="1908521"/>
            <a:ext cx="4602112" cy="3354060"/>
          </a:xfrm>
        </p:spPr>
        <p:txBody>
          <a:bodyPr>
            <a:noAutofit/>
          </a:bodyPr>
          <a:lstStyle/>
          <a:p>
            <a:pPr marL="571500" indent="-457200">
              <a:lnSpc>
                <a:spcPct val="80000"/>
              </a:lnSpc>
            </a:pPr>
            <a:r>
              <a:rPr lang="en-US" altLang="en-US" sz="2400" dirty="0" smtClean="0"/>
              <a:t>Cheap </a:t>
            </a:r>
            <a:r>
              <a:rPr lang="en-US" altLang="en-US" sz="2400" dirty="0"/>
              <a:t>and Easy to </a:t>
            </a:r>
            <a:r>
              <a:rPr lang="en-US" altLang="en-US" sz="2400" dirty="0" smtClean="0"/>
              <a:t>Manufacture</a:t>
            </a:r>
          </a:p>
          <a:p>
            <a:pPr marL="571500" indent="-457200">
              <a:lnSpc>
                <a:spcPct val="80000"/>
              </a:lnSpc>
            </a:pPr>
            <a:r>
              <a:rPr lang="en-US" altLang="en-US" sz="2400" dirty="0" smtClean="0"/>
              <a:t>Good </a:t>
            </a:r>
            <a:r>
              <a:rPr lang="en-US" altLang="en-US" sz="2400" dirty="0"/>
              <a:t>Commercial </a:t>
            </a:r>
            <a:r>
              <a:rPr lang="en-US" altLang="en-US" sz="2400" dirty="0" smtClean="0"/>
              <a:t>Properties</a:t>
            </a:r>
            <a:endParaRPr lang="en-US" altLang="en-US" sz="2400" dirty="0"/>
          </a:p>
          <a:p>
            <a:pPr>
              <a:lnSpc>
                <a:spcPct val="80000"/>
              </a:lnSpc>
            </a:pPr>
            <a:endParaRPr lang="en-US" altLang="en-US" sz="2000" dirty="0"/>
          </a:p>
        </p:txBody>
      </p:sp>
      <p:sp>
        <p:nvSpPr>
          <p:cNvPr id="4" name="Text Placeholder 3"/>
          <p:cNvSpPr>
            <a:spLocks noGrp="1"/>
          </p:cNvSpPr>
          <p:nvPr>
            <p:ph type="body" sz="quarter" idx="3"/>
          </p:nvPr>
        </p:nvSpPr>
        <p:spPr>
          <a:xfrm>
            <a:off x="6231713" y="1329030"/>
            <a:ext cx="3999001" cy="576262"/>
          </a:xfrm>
        </p:spPr>
        <p:txBody>
          <a:bodyPr/>
          <a:lstStyle/>
          <a:p>
            <a:r>
              <a:rPr lang="en-US" dirty="0" smtClean="0">
                <a:solidFill>
                  <a:srgbClr val="C00000"/>
                </a:solidFill>
              </a:rPr>
              <a:t>Concerns</a:t>
            </a:r>
            <a:endParaRPr lang="en-US" dirty="0">
              <a:solidFill>
                <a:srgbClr val="C00000"/>
              </a:solidFill>
            </a:endParaRPr>
          </a:p>
        </p:txBody>
      </p:sp>
      <p:sp>
        <p:nvSpPr>
          <p:cNvPr id="5" name="Content Placeholder 4"/>
          <p:cNvSpPr>
            <a:spLocks noGrp="1"/>
          </p:cNvSpPr>
          <p:nvPr>
            <p:ph sz="quarter" idx="4"/>
          </p:nvPr>
        </p:nvSpPr>
        <p:spPr>
          <a:xfrm>
            <a:off x="5430130" y="1905293"/>
            <a:ext cx="5725549" cy="3354060"/>
          </a:xfrm>
        </p:spPr>
        <p:txBody>
          <a:bodyPr>
            <a:noAutofit/>
          </a:bodyPr>
          <a:lstStyle/>
          <a:p>
            <a:pPr>
              <a:lnSpc>
                <a:spcPct val="80000"/>
              </a:lnSpc>
            </a:pPr>
            <a:r>
              <a:rPr lang="en-US" altLang="en-US" sz="2400" dirty="0"/>
              <a:t>Complex entanglements of polymer chains (usually PET or PBT) make it hard to decompose</a:t>
            </a:r>
          </a:p>
          <a:p>
            <a:pPr>
              <a:lnSpc>
                <a:spcPct val="80000"/>
              </a:lnSpc>
            </a:pPr>
            <a:r>
              <a:rPr lang="en-US" altLang="en-US" sz="2400" dirty="0"/>
              <a:t>Relies heavily on petrochemicals</a:t>
            </a:r>
          </a:p>
          <a:p>
            <a:pPr>
              <a:lnSpc>
                <a:spcPct val="80000"/>
              </a:lnSpc>
            </a:pPr>
            <a:r>
              <a:rPr lang="en-US" altLang="en-US" sz="2400" dirty="0"/>
              <a:t>Needs processing</a:t>
            </a:r>
          </a:p>
          <a:p>
            <a:pPr>
              <a:lnSpc>
                <a:spcPct val="80000"/>
              </a:lnSpc>
            </a:pPr>
            <a:r>
              <a:rPr lang="en-US" altLang="en-US" sz="2400" dirty="0"/>
              <a:t>Recycling requires energy and money</a:t>
            </a:r>
          </a:p>
          <a:p>
            <a:pPr>
              <a:lnSpc>
                <a:spcPct val="80000"/>
              </a:lnSpc>
            </a:pPr>
            <a:r>
              <a:rPr lang="en-US" altLang="en-US" sz="2400" dirty="0"/>
              <a:t>Releases toxic chemicals </a:t>
            </a:r>
          </a:p>
          <a:p>
            <a:pPr>
              <a:lnSpc>
                <a:spcPct val="80000"/>
              </a:lnSpc>
            </a:pPr>
            <a:r>
              <a:rPr lang="en-US" altLang="en-US" sz="2400" dirty="0" smtClean="0"/>
              <a:t>200 </a:t>
            </a:r>
            <a:r>
              <a:rPr lang="en-US" altLang="en-US" sz="2400" dirty="0"/>
              <a:t>million tons produced each year and most of it is not recycled</a:t>
            </a:r>
          </a:p>
          <a:p>
            <a:endParaRPr lang="en-US" sz="2400" dirty="0"/>
          </a:p>
        </p:txBody>
      </p:sp>
      <p:pic>
        <p:nvPicPr>
          <p:cNvPr id="9" name="Picture 2" descr="http://www.surfrider.org/images/uploads/full/plastics9sad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6233" y="3568255"/>
            <a:ext cx="3587981" cy="2406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73594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5472" y="575835"/>
            <a:ext cx="8911687" cy="1280890"/>
          </a:xfrm>
        </p:spPr>
        <p:txBody>
          <a:bodyPr/>
          <a:lstStyle/>
          <a:p>
            <a:r>
              <a:rPr lang="en-US" dirty="0" smtClean="0"/>
              <a:t>Down Cycling of Petroleum Plastics</a:t>
            </a:r>
            <a:endParaRPr lang="en-US" dirty="0"/>
          </a:p>
        </p:txBody>
      </p:sp>
      <p:pic>
        <p:nvPicPr>
          <p:cNvPr id="15362" name="Picture 2" descr="http://web.lincoln.k12.mi.us/buildings/HS/Gurganus/recycling_codes_chart.gi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67951" y="1362574"/>
            <a:ext cx="8124281" cy="5495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510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297" y="624110"/>
            <a:ext cx="9517316" cy="1280890"/>
          </a:xfrm>
        </p:spPr>
        <p:txBody>
          <a:bodyPr/>
          <a:lstStyle/>
          <a:p>
            <a:r>
              <a:rPr lang="en-US" dirty="0" smtClean="0"/>
              <a:t>Essential Questions</a:t>
            </a:r>
            <a:endParaRPr lang="en-US" dirty="0"/>
          </a:p>
        </p:txBody>
      </p:sp>
      <p:sp>
        <p:nvSpPr>
          <p:cNvPr id="3" name="Content Placeholder 2"/>
          <p:cNvSpPr>
            <a:spLocks noGrp="1"/>
          </p:cNvSpPr>
          <p:nvPr>
            <p:ph idx="1"/>
          </p:nvPr>
        </p:nvSpPr>
        <p:spPr>
          <a:xfrm>
            <a:off x="1221105" y="1607342"/>
            <a:ext cx="4262535" cy="4301878"/>
          </a:xfrm>
        </p:spPr>
        <p:txBody>
          <a:bodyPr>
            <a:normAutofit/>
          </a:bodyPr>
          <a:lstStyle/>
          <a:p>
            <a:r>
              <a:rPr lang="en-US" sz="2000" dirty="0" smtClean="0"/>
              <a:t>What are plastics and how are they produced?</a:t>
            </a:r>
          </a:p>
          <a:p>
            <a:r>
              <a:rPr lang="en-US" sz="2000" dirty="0" smtClean="0"/>
              <a:t>Why are the benefits of plastics that have </a:t>
            </a:r>
            <a:r>
              <a:rPr lang="en-US" sz="2000" dirty="0" smtClean="0"/>
              <a:t>led </a:t>
            </a:r>
            <a:r>
              <a:rPr lang="en-US" sz="2000" dirty="0" smtClean="0"/>
              <a:t>to their exponential use?</a:t>
            </a:r>
          </a:p>
          <a:p>
            <a:r>
              <a:rPr lang="en-US" sz="2000" dirty="0" smtClean="0"/>
              <a:t>What are the consequences of widespread plastic use?</a:t>
            </a:r>
          </a:p>
        </p:txBody>
      </p:sp>
      <p:pic>
        <p:nvPicPr>
          <p:cNvPr id="5" name="Picture 2" descr="when-will-you-be-gon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8723" y="1607342"/>
            <a:ext cx="6020973" cy="405906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929118" y="5752665"/>
            <a:ext cx="6096000" cy="215444"/>
          </a:xfrm>
          <a:prstGeom prst="rect">
            <a:avLst/>
          </a:prstGeom>
        </p:spPr>
        <p:txBody>
          <a:bodyPr>
            <a:spAutoFit/>
          </a:bodyPr>
          <a:lstStyle/>
          <a:p>
            <a:r>
              <a:rPr lang="en-US" sz="800" dirty="0"/>
              <a:t>http://www.seaturtlecamp.com/blog/2014/05/07/one-plastic-buffet-please/</a:t>
            </a:r>
          </a:p>
        </p:txBody>
      </p:sp>
    </p:spTree>
    <p:extLst>
      <p:ext uri="{BB962C8B-B14F-4D97-AF65-F5344CB8AC3E}">
        <p14:creationId xmlns:p14="http://schemas.microsoft.com/office/powerpoint/2010/main" val="1589796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1924" y="546837"/>
            <a:ext cx="8911687" cy="1280890"/>
          </a:xfrm>
        </p:spPr>
        <p:txBody>
          <a:bodyPr/>
          <a:lstStyle/>
          <a:p>
            <a:r>
              <a:rPr lang="en-US" dirty="0" smtClean="0"/>
              <a:t>Super Slime Polymer</a:t>
            </a:r>
            <a:endParaRPr lang="en-US" dirty="0"/>
          </a:p>
        </p:txBody>
      </p:sp>
      <p:sp>
        <p:nvSpPr>
          <p:cNvPr id="3" name="Content Placeholder 2"/>
          <p:cNvSpPr>
            <a:spLocks noGrp="1"/>
          </p:cNvSpPr>
          <p:nvPr>
            <p:ph sz="half" idx="1"/>
          </p:nvPr>
        </p:nvSpPr>
        <p:spPr>
          <a:xfrm>
            <a:off x="4874257" y="1214248"/>
            <a:ext cx="6755365" cy="4918521"/>
          </a:xfrm>
        </p:spPr>
        <p:txBody>
          <a:bodyPr>
            <a:normAutofit/>
          </a:bodyPr>
          <a:lstStyle/>
          <a:p>
            <a:pPr marL="0" indent="0">
              <a:buNone/>
            </a:pPr>
            <a:r>
              <a:rPr lang="en-US" dirty="0" smtClean="0"/>
              <a:t>Instructions</a:t>
            </a:r>
          </a:p>
          <a:p>
            <a:pPr>
              <a:buFont typeface="+mj-lt"/>
              <a:buAutoNum type="arabicPeriod"/>
            </a:pPr>
            <a:r>
              <a:rPr lang="en-US" dirty="0" smtClean="0"/>
              <a:t>Use </a:t>
            </a:r>
            <a:r>
              <a:rPr lang="en-US" dirty="0"/>
              <a:t>a clean graduated cylinder to measure out 20 ml of the PVA solution and pour into a clean plastic cup.  </a:t>
            </a:r>
          </a:p>
          <a:p>
            <a:pPr>
              <a:buFont typeface="+mj-lt"/>
              <a:buAutoNum type="arabicPeriod"/>
            </a:pPr>
            <a:r>
              <a:rPr lang="en-US" dirty="0" smtClean="0"/>
              <a:t>Use </a:t>
            </a:r>
            <a:r>
              <a:rPr lang="en-US" dirty="0"/>
              <a:t>a clean graduated cylinder to measure out 4 ml of Borax solution and pour it into the cup.  Stir with a stick. </a:t>
            </a:r>
          </a:p>
          <a:p>
            <a:pPr>
              <a:buFont typeface="+mj-lt"/>
              <a:buAutoNum type="arabicPeriod"/>
            </a:pPr>
            <a:r>
              <a:rPr lang="en-US" dirty="0" smtClean="0"/>
              <a:t>Once </a:t>
            </a:r>
            <a:r>
              <a:rPr lang="en-US" dirty="0"/>
              <a:t>the Super Slime is formed, remove from the cup and knead with your hands for several minutes to get it to the right slime consistency. </a:t>
            </a:r>
          </a:p>
          <a:p>
            <a:pPr>
              <a:buFont typeface="+mj-lt"/>
              <a:buAutoNum type="arabicPeriod"/>
            </a:pPr>
            <a:r>
              <a:rPr lang="en-US" dirty="0" smtClean="0"/>
              <a:t>Put </a:t>
            </a:r>
            <a:r>
              <a:rPr lang="en-US" dirty="0"/>
              <a:t>your Super Slime into a small plastic bag.  Use a marker to label your bag of slime and place in the correct area.</a:t>
            </a:r>
          </a:p>
          <a:p>
            <a:pPr>
              <a:buFont typeface="+mj-lt"/>
              <a:buAutoNum type="arabicPeriod"/>
            </a:pPr>
            <a:r>
              <a:rPr lang="en-US" dirty="0" smtClean="0"/>
              <a:t>Use </a:t>
            </a:r>
            <a:r>
              <a:rPr lang="en-US" dirty="0"/>
              <a:t>a dry paper towel to wipe out your cup and clean your hands. Save the cup if you want to make another batch of slime. Do not wash your cup or hands in the sink until you have wiped off all of the slime gunk! </a:t>
            </a:r>
          </a:p>
          <a:p>
            <a:pPr marL="0" indent="0">
              <a:buNone/>
            </a:pPr>
            <a:endParaRPr lang="en-US" dirty="0"/>
          </a:p>
        </p:txBody>
      </p:sp>
      <p:sp>
        <p:nvSpPr>
          <p:cNvPr id="4" name="Content Placeholder 3"/>
          <p:cNvSpPr>
            <a:spLocks noGrp="1"/>
          </p:cNvSpPr>
          <p:nvPr>
            <p:ph sz="half" idx="2"/>
          </p:nvPr>
        </p:nvSpPr>
        <p:spPr>
          <a:xfrm>
            <a:off x="1592688" y="1353491"/>
            <a:ext cx="3118394" cy="3360178"/>
          </a:xfrm>
        </p:spPr>
        <p:txBody>
          <a:bodyPr>
            <a:normAutofit/>
          </a:bodyPr>
          <a:lstStyle/>
          <a:p>
            <a:pPr marL="0" indent="0">
              <a:buNone/>
            </a:pPr>
            <a:r>
              <a:rPr lang="en-US" dirty="0" smtClean="0"/>
              <a:t>Materials</a:t>
            </a:r>
          </a:p>
          <a:p>
            <a:pPr marL="0" indent="0">
              <a:buNone/>
            </a:pPr>
            <a:r>
              <a:rPr lang="en-US" dirty="0"/>
              <a:t>2 wooden stir sticks </a:t>
            </a:r>
            <a:br>
              <a:rPr lang="en-US" dirty="0"/>
            </a:br>
            <a:r>
              <a:rPr lang="en-US" dirty="0"/>
              <a:t>2 small bags </a:t>
            </a:r>
          </a:p>
          <a:p>
            <a:pPr marL="0" indent="0">
              <a:buNone/>
            </a:pPr>
            <a:r>
              <a:rPr lang="en-US" dirty="0"/>
              <a:t>2 small cups </a:t>
            </a:r>
            <a:r>
              <a:rPr lang="en-US" dirty="0" smtClean="0"/>
              <a:t>(reused)</a:t>
            </a:r>
            <a:r>
              <a:rPr lang="en-US" dirty="0"/>
              <a:t/>
            </a:r>
            <a:br>
              <a:rPr lang="en-US" dirty="0"/>
            </a:br>
            <a:r>
              <a:rPr lang="en-US" dirty="0"/>
              <a:t>1 black </a:t>
            </a:r>
            <a:r>
              <a:rPr lang="en-US" dirty="0" smtClean="0"/>
              <a:t>marker</a:t>
            </a:r>
          </a:p>
          <a:p>
            <a:pPr marL="0" indent="0">
              <a:buNone/>
            </a:pPr>
            <a:r>
              <a:rPr lang="en-US" dirty="0" smtClean="0"/>
              <a:t>Graduated cylinder</a:t>
            </a:r>
          </a:p>
          <a:p>
            <a:pPr marL="0" indent="0">
              <a:buNone/>
            </a:pPr>
            <a:r>
              <a:rPr lang="en-US" dirty="0"/>
              <a:t>PVA solution</a:t>
            </a:r>
            <a:br>
              <a:rPr lang="en-US" dirty="0"/>
            </a:br>
            <a:r>
              <a:rPr lang="en-US" dirty="0"/>
              <a:t>BORAX solution</a:t>
            </a:r>
          </a:p>
          <a:p>
            <a:pPr marL="0" indent="0">
              <a:buNone/>
            </a:pPr>
            <a:endParaRPr lang="en-US" dirty="0" smtClean="0"/>
          </a:p>
          <a:p>
            <a:pPr marL="0" indent="0">
              <a:buNone/>
            </a:pPr>
            <a:endParaRPr lang="en-US" dirty="0"/>
          </a:p>
          <a:p>
            <a:pPr marL="0" indent="0">
              <a:buNone/>
            </a:pPr>
            <a:endParaRPr lang="en-US" dirty="0"/>
          </a:p>
        </p:txBody>
      </p:sp>
      <p:sp>
        <p:nvSpPr>
          <p:cNvPr id="5" name="Rectangle 4"/>
          <p:cNvSpPr/>
          <p:nvPr/>
        </p:nvSpPr>
        <p:spPr>
          <a:xfrm>
            <a:off x="1592688" y="6132769"/>
            <a:ext cx="2567188" cy="338554"/>
          </a:xfrm>
          <a:prstGeom prst="rect">
            <a:avLst/>
          </a:prstGeom>
        </p:spPr>
        <p:txBody>
          <a:bodyPr wrap="square">
            <a:spAutoFit/>
          </a:bodyPr>
          <a:lstStyle/>
          <a:p>
            <a:pPr>
              <a:lnSpc>
                <a:spcPct val="80000"/>
              </a:lnSpc>
            </a:pPr>
            <a:r>
              <a:rPr lang="en-US" sz="1000" dirty="0"/>
              <a:t>Mrs. Tracy </a:t>
            </a:r>
            <a:r>
              <a:rPr lang="en-US" sz="1000" dirty="0" err="1"/>
              <a:t>Trimpe</a:t>
            </a:r>
            <a:r>
              <a:rPr lang="en-US" sz="1000" dirty="0"/>
              <a:t/>
            </a:r>
            <a:br>
              <a:rPr lang="en-US" sz="1000" dirty="0"/>
            </a:br>
            <a:r>
              <a:rPr lang="en-US" sz="1000" dirty="0"/>
              <a:t>Havana Junior High School</a:t>
            </a:r>
          </a:p>
        </p:txBody>
      </p:sp>
    </p:spTree>
    <p:extLst>
      <p:ext uri="{BB962C8B-B14F-4D97-AF65-F5344CB8AC3E}">
        <p14:creationId xmlns:p14="http://schemas.microsoft.com/office/powerpoint/2010/main" val="1210632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758462" y="661550"/>
            <a:ext cx="8911687" cy="1280890"/>
          </a:xfrm>
        </p:spPr>
        <p:txBody>
          <a:bodyPr>
            <a:normAutofit/>
          </a:bodyPr>
          <a:lstStyle/>
          <a:p>
            <a:pPr eaLnBrk="1" hangingPunct="1">
              <a:defRPr/>
            </a:pPr>
            <a:r>
              <a:rPr lang="en-GB" sz="3200" dirty="0" smtClean="0"/>
              <a:t>What is Bioplastics?</a:t>
            </a:r>
          </a:p>
        </p:txBody>
      </p:sp>
      <p:sp>
        <p:nvSpPr>
          <p:cNvPr id="6147" name="Rectangle 3"/>
          <p:cNvSpPr>
            <a:spLocks noGrp="1" noChangeArrowheads="1"/>
          </p:cNvSpPr>
          <p:nvPr>
            <p:ph type="body" idx="1"/>
          </p:nvPr>
        </p:nvSpPr>
        <p:spPr>
          <a:xfrm>
            <a:off x="1794216" y="1548544"/>
            <a:ext cx="4420089" cy="3715240"/>
          </a:xfrm>
        </p:spPr>
        <p:txBody>
          <a:bodyPr>
            <a:normAutofit/>
          </a:bodyPr>
          <a:lstStyle/>
          <a:p>
            <a:pPr marL="0" indent="0">
              <a:lnSpc>
                <a:spcPct val="90000"/>
              </a:lnSpc>
              <a:buNone/>
            </a:pPr>
            <a:r>
              <a:rPr lang="en-GB" altLang="en-US" sz="2400" u="sng" dirty="0">
                <a:solidFill>
                  <a:srgbClr val="C00000"/>
                </a:solidFill>
              </a:rPr>
              <a:t>Bioplastics</a:t>
            </a:r>
            <a:r>
              <a:rPr lang="en-GB" altLang="en-US" sz="2400" b="1" dirty="0">
                <a:solidFill>
                  <a:srgbClr val="C00000"/>
                </a:solidFill>
              </a:rPr>
              <a:t> </a:t>
            </a:r>
            <a:r>
              <a:rPr lang="en-GB" altLang="en-US" sz="2400" dirty="0">
                <a:solidFill>
                  <a:schemeClr val="tx1"/>
                </a:solidFill>
              </a:rPr>
              <a:t>are a form of plastics derived from plant sources such as sweet potatoes, sugarcane, hemp oil, soy bean oil and corn starch. </a:t>
            </a:r>
          </a:p>
          <a:p>
            <a:pPr eaLnBrk="1" hangingPunct="1">
              <a:buFont typeface="Wingdings" charset="2"/>
              <a:buNone/>
              <a:defRPr/>
            </a:pPr>
            <a:endParaRPr lang="en-GB" sz="2800" dirty="0" smtClean="0"/>
          </a:p>
        </p:txBody>
      </p:sp>
      <p:pic>
        <p:nvPicPr>
          <p:cNvPr id="7172" name="Picture 5" descr="corn%20ear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84312" y="3615633"/>
            <a:ext cx="2848869" cy="22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Inhaltsplatzhalter 4"/>
          <p:cNvGraphicFramePr>
            <a:graphicFrameLocks noGrp="1"/>
          </p:cNvGraphicFramePr>
          <p:nvPr>
            <p:extLst>
              <p:ext uri="{D42A27DB-BD31-4B8C-83A1-F6EECF244321}">
                <p14:modId xmlns:p14="http://schemas.microsoft.com/office/powerpoint/2010/main" val="1552161674"/>
              </p:ext>
            </p:extLst>
          </p:nvPr>
        </p:nvGraphicFramePr>
        <p:xfrm>
          <a:off x="6178551" y="1333294"/>
          <a:ext cx="5852160" cy="43145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Box 2055"/>
          <p:cNvSpPr txBox="1">
            <a:spLocks noChangeArrowheads="1"/>
          </p:cNvSpPr>
          <p:nvPr/>
        </p:nvSpPr>
        <p:spPr bwMode="auto">
          <a:xfrm>
            <a:off x="7280031" y="5588708"/>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spcBef>
                <a:spcPct val="50000"/>
              </a:spcBef>
            </a:pPr>
            <a:r>
              <a:rPr lang="de-AT" altLang="en-US" sz="1400">
                <a:solidFill>
                  <a:srgbClr val="777777"/>
                </a:solidFill>
                <a:latin typeface="Univers LT 55"/>
              </a:rPr>
              <a:t>www.ofi.at</a:t>
            </a:r>
          </a:p>
        </p:txBody>
      </p:sp>
      <p:sp>
        <p:nvSpPr>
          <p:cNvPr id="2" name="Rectangle 1"/>
          <p:cNvSpPr/>
          <p:nvPr/>
        </p:nvSpPr>
        <p:spPr>
          <a:xfrm>
            <a:off x="1758462" y="6150778"/>
            <a:ext cx="6096000" cy="646331"/>
          </a:xfrm>
          <a:prstGeom prst="rect">
            <a:avLst/>
          </a:prstGeom>
        </p:spPr>
        <p:txBody>
          <a:bodyPr>
            <a:spAutoFit/>
          </a:bodyPr>
          <a:lstStyle/>
          <a:p>
            <a:r>
              <a:rPr lang="en-US" dirty="0">
                <a:solidFill>
                  <a:srgbClr val="800080"/>
                </a:solidFill>
                <a:latin typeface="verdana" panose="020B0604030504040204" pitchFamily="34" charset="0"/>
                <a:hlinkClick r:id="rId8"/>
              </a:rPr>
              <a:t>Bioplastics Video</a:t>
            </a:r>
            <a:r>
              <a:rPr lang="en-US" dirty="0">
                <a:solidFill>
                  <a:srgbClr val="000000"/>
                </a:solidFill>
                <a:latin typeface="verdana" panose="020B0604030504040204" pitchFamily="34" charset="0"/>
              </a:rPr>
              <a:t> </a:t>
            </a:r>
            <a:r>
              <a:rPr lang="en-US" dirty="0">
                <a:solidFill>
                  <a:srgbClr val="000000"/>
                </a:solidFill>
                <a:latin typeface="verdana,helvetica"/>
              </a:rPr>
              <a:t>(</a:t>
            </a:r>
            <a:r>
              <a:rPr lang="en-US" dirty="0" err="1">
                <a:solidFill>
                  <a:srgbClr val="000000"/>
                </a:solidFill>
                <a:latin typeface="verdana,helvetica"/>
              </a:rPr>
              <a:t>wmv</a:t>
            </a:r>
            <a:r>
              <a:rPr lang="en-US" dirty="0">
                <a:solidFill>
                  <a:srgbClr val="000000"/>
                </a:solidFill>
                <a:latin typeface="verdana,helvetica"/>
              </a:rPr>
              <a:t> file - 12.58 MB)</a:t>
            </a:r>
            <a:r>
              <a:rPr lang="en-US" dirty="0">
                <a:solidFill>
                  <a:srgbClr val="000000"/>
                </a:solidFill>
                <a:latin typeface="verdana" panose="020B0604030504040204" pitchFamily="34" charset="0"/>
              </a:rPr>
              <a:t> </a:t>
            </a:r>
            <a:br>
              <a:rPr lang="en-US" dirty="0">
                <a:solidFill>
                  <a:srgbClr val="000000"/>
                </a:solidFill>
                <a:latin typeface="verdana" panose="020B0604030504040204" pitchFamily="34" charset="0"/>
              </a:rPr>
            </a:br>
            <a:r>
              <a:rPr lang="en-US" dirty="0">
                <a:solidFill>
                  <a:srgbClr val="000000"/>
                </a:solidFill>
                <a:latin typeface="verdana" panose="020B0604030504040204" pitchFamily="34" charset="0"/>
              </a:rPr>
              <a:t>Watch this video clip on Bioplastics!</a:t>
            </a:r>
          </a:p>
        </p:txBody>
      </p:sp>
      <p:sp>
        <p:nvSpPr>
          <p:cNvPr id="3" name="Rectangle 2"/>
          <p:cNvSpPr/>
          <p:nvPr/>
        </p:nvSpPr>
        <p:spPr>
          <a:xfrm>
            <a:off x="6604977" y="6150778"/>
            <a:ext cx="5368777" cy="646331"/>
          </a:xfrm>
          <a:prstGeom prst="rect">
            <a:avLst/>
          </a:prstGeom>
        </p:spPr>
        <p:txBody>
          <a:bodyPr wrap="none">
            <a:spAutoFit/>
          </a:bodyPr>
          <a:lstStyle/>
          <a:p>
            <a:r>
              <a:rPr lang="en-US" dirty="0">
                <a:hlinkClick r:id="rId9"/>
              </a:rPr>
              <a:t>http://video.mit.edu/watch/bioplastics-10937</a:t>
            </a:r>
            <a:r>
              <a:rPr lang="en-US" dirty="0" smtClean="0">
                <a:hlinkClick r:id="rId9"/>
              </a:rPr>
              <a:t>/</a:t>
            </a:r>
            <a:endParaRPr lang="en-US" dirty="0" smtClean="0"/>
          </a:p>
          <a:p>
            <a:endParaRPr lang="en-US" dirty="0"/>
          </a:p>
        </p:txBody>
      </p:sp>
    </p:spTree>
    <p:extLst>
      <p:ext uri="{BB962C8B-B14F-4D97-AF65-F5344CB8AC3E}">
        <p14:creationId xmlns:p14="http://schemas.microsoft.com/office/powerpoint/2010/main" val="28686919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0" name="Line 36"/>
          <p:cNvSpPr>
            <a:spLocks noChangeShapeType="1"/>
          </p:cNvSpPr>
          <p:nvPr/>
        </p:nvSpPr>
        <p:spPr bwMode="auto">
          <a:xfrm>
            <a:off x="6208542" y="1409114"/>
            <a:ext cx="0" cy="228600"/>
          </a:xfrm>
          <a:prstGeom prst="line">
            <a:avLst/>
          </a:prstGeom>
          <a:noFill/>
          <a:ln w="50800">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1" name="Oval 37"/>
          <p:cNvSpPr>
            <a:spLocks noChangeArrowheads="1"/>
          </p:cNvSpPr>
          <p:nvPr/>
        </p:nvSpPr>
        <p:spPr bwMode="auto">
          <a:xfrm>
            <a:off x="1941342" y="1942514"/>
            <a:ext cx="2209800" cy="914400"/>
          </a:xfrm>
          <a:prstGeom prst="ellipse">
            <a:avLst/>
          </a:prstGeom>
          <a:solidFill>
            <a:schemeClr val="bg1"/>
          </a:solidFill>
          <a:ln w="381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b="1">
                <a:solidFill>
                  <a:srgbClr val="CC3300"/>
                </a:solidFill>
              </a:rPr>
              <a:t>Renewable</a:t>
            </a:r>
          </a:p>
          <a:p>
            <a:pPr algn="ctr" eaLnBrk="0" hangingPunct="0"/>
            <a:r>
              <a:rPr lang="en-US" altLang="en-US" b="1">
                <a:solidFill>
                  <a:srgbClr val="CC3300"/>
                </a:solidFill>
              </a:rPr>
              <a:t>Resource-based</a:t>
            </a:r>
          </a:p>
        </p:txBody>
      </p:sp>
      <p:sp>
        <p:nvSpPr>
          <p:cNvPr id="6182" name="Line 38"/>
          <p:cNvSpPr>
            <a:spLocks noChangeShapeType="1"/>
          </p:cNvSpPr>
          <p:nvPr/>
        </p:nvSpPr>
        <p:spPr bwMode="auto">
          <a:xfrm>
            <a:off x="3084342" y="1637714"/>
            <a:ext cx="6248400" cy="0"/>
          </a:xfrm>
          <a:prstGeom prst="line">
            <a:avLst/>
          </a:prstGeom>
          <a:noFill/>
          <a:ln w="38100">
            <a:solidFill>
              <a:srgbClr val="C2060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4" name="Oval 40"/>
          <p:cNvSpPr>
            <a:spLocks noChangeArrowheads="1"/>
          </p:cNvSpPr>
          <p:nvPr/>
        </p:nvSpPr>
        <p:spPr bwMode="auto">
          <a:xfrm>
            <a:off x="3236742" y="2628314"/>
            <a:ext cx="1752600" cy="914400"/>
          </a:xfrm>
          <a:prstGeom prst="ellipse">
            <a:avLst/>
          </a:prstGeom>
          <a:solidFill>
            <a:schemeClr val="bg1"/>
          </a:solidFill>
          <a:ln w="38100">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b="1" dirty="0">
                <a:solidFill>
                  <a:srgbClr val="006600"/>
                </a:solidFill>
              </a:rPr>
              <a:t>Microbial</a:t>
            </a:r>
          </a:p>
          <a:p>
            <a:pPr algn="ctr" eaLnBrk="0" hangingPunct="0"/>
            <a:r>
              <a:rPr lang="en-US" altLang="en-US" b="1" dirty="0">
                <a:solidFill>
                  <a:srgbClr val="006600"/>
                </a:solidFill>
              </a:rPr>
              <a:t>synthesized</a:t>
            </a:r>
          </a:p>
        </p:txBody>
      </p:sp>
      <p:sp>
        <p:nvSpPr>
          <p:cNvPr id="6185" name="AutoShape 41"/>
          <p:cNvSpPr>
            <a:spLocks noChangeArrowheads="1"/>
          </p:cNvSpPr>
          <p:nvPr/>
        </p:nvSpPr>
        <p:spPr bwMode="auto">
          <a:xfrm>
            <a:off x="2703342" y="2780714"/>
            <a:ext cx="457200" cy="990600"/>
          </a:xfrm>
          <a:prstGeom prst="downArrow">
            <a:avLst>
              <a:gd name="adj1" fmla="val 50000"/>
              <a:gd name="adj2" fmla="val 54167"/>
            </a:avLst>
          </a:prstGeom>
          <a:solidFill>
            <a:schemeClr val="bg1"/>
          </a:solidFill>
          <a:ln w="25400">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6" name="Text Box 42"/>
          <p:cNvSpPr txBox="1">
            <a:spLocks noChangeArrowheads="1"/>
          </p:cNvSpPr>
          <p:nvPr/>
        </p:nvSpPr>
        <p:spPr bwMode="auto">
          <a:xfrm>
            <a:off x="6437142" y="3962390"/>
            <a:ext cx="2286000" cy="2086725"/>
          </a:xfrm>
          <a:prstGeom prst="rect">
            <a:avLst/>
          </a:prstGeom>
          <a:solidFill>
            <a:schemeClr val="bg1"/>
          </a:solidFill>
          <a:ln w="25400">
            <a:solidFill>
              <a:srgbClr val="CC99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68275" indent="-168275">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hangingPunct="0">
              <a:buFontTx/>
              <a:buChar char="•"/>
            </a:pPr>
            <a:endParaRPr lang="en-US" altLang="en-US" sz="1600">
              <a:latin typeface="+mn-lt"/>
            </a:endParaRPr>
          </a:p>
          <a:p>
            <a:pPr eaLnBrk="0" hangingPunct="0">
              <a:spcBef>
                <a:spcPct val="30000"/>
              </a:spcBef>
              <a:spcAft>
                <a:spcPct val="30000"/>
              </a:spcAft>
              <a:buFontTx/>
              <a:buChar char="•"/>
            </a:pPr>
            <a:r>
              <a:rPr lang="en-US" altLang="en-US" sz="1600">
                <a:latin typeface="+mn-lt"/>
                <a:cs typeface="Times New Roman" panose="02020603050405020304" pitchFamily="18" charset="0"/>
              </a:rPr>
              <a:t>Aliphatic polyester</a:t>
            </a:r>
          </a:p>
          <a:p>
            <a:pPr eaLnBrk="0" hangingPunct="0">
              <a:spcBef>
                <a:spcPct val="30000"/>
              </a:spcBef>
              <a:spcAft>
                <a:spcPct val="30000"/>
              </a:spcAft>
              <a:buFontTx/>
              <a:buChar char="•"/>
            </a:pPr>
            <a:r>
              <a:rPr lang="en-US" altLang="en-US" sz="1600">
                <a:latin typeface="+mn-lt"/>
                <a:cs typeface="Times New Roman" panose="02020603050405020304" pitchFamily="18" charset="0"/>
              </a:rPr>
              <a:t>Aliphatic-aromatic polyesters</a:t>
            </a:r>
          </a:p>
          <a:p>
            <a:pPr eaLnBrk="0" hangingPunct="0">
              <a:spcBef>
                <a:spcPct val="30000"/>
              </a:spcBef>
              <a:spcAft>
                <a:spcPct val="30000"/>
              </a:spcAft>
              <a:buFontTx/>
              <a:buChar char="•"/>
            </a:pPr>
            <a:r>
              <a:rPr lang="en-US" altLang="en-US" sz="1600">
                <a:latin typeface="+mn-lt"/>
                <a:cs typeface="Times New Roman" panose="02020603050405020304" pitchFamily="18" charset="0"/>
              </a:rPr>
              <a:t>Polyesteramides</a:t>
            </a:r>
          </a:p>
          <a:p>
            <a:pPr eaLnBrk="0" hangingPunct="0">
              <a:spcBef>
                <a:spcPct val="30000"/>
              </a:spcBef>
              <a:spcAft>
                <a:spcPct val="30000"/>
              </a:spcAft>
              <a:buFontTx/>
              <a:buChar char="•"/>
            </a:pPr>
            <a:r>
              <a:rPr lang="en-US" altLang="en-US" sz="1600">
                <a:latin typeface="+mn-lt"/>
                <a:cs typeface="Times New Roman" panose="02020603050405020304" pitchFamily="18" charset="0"/>
              </a:rPr>
              <a:t>Polyvinyl alcohols</a:t>
            </a:r>
          </a:p>
        </p:txBody>
      </p:sp>
      <p:sp>
        <p:nvSpPr>
          <p:cNvPr id="6187" name="Text Box 43"/>
          <p:cNvSpPr txBox="1">
            <a:spLocks noChangeArrowheads="1"/>
          </p:cNvSpPr>
          <p:nvPr/>
        </p:nvSpPr>
        <p:spPr bwMode="auto">
          <a:xfrm>
            <a:off x="3846342" y="4140581"/>
            <a:ext cx="2362200" cy="1569660"/>
          </a:xfrm>
          <a:prstGeom prst="rect">
            <a:avLst/>
          </a:prstGeom>
          <a:solidFill>
            <a:schemeClr val="bg1"/>
          </a:solidFill>
          <a:ln w="57150">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2713" indent="-112713">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hangingPunct="0">
              <a:buFontTx/>
              <a:buChar char="•"/>
            </a:pPr>
            <a:endParaRPr lang="en-US" altLang="en-US" sz="1600" dirty="0">
              <a:latin typeface="+mn-lt"/>
            </a:endParaRPr>
          </a:p>
          <a:p>
            <a:pPr eaLnBrk="0" hangingPunct="0">
              <a:buFontTx/>
              <a:buChar char="•"/>
            </a:pPr>
            <a:r>
              <a:rPr lang="en-US" altLang="en-US" sz="1600" dirty="0">
                <a:latin typeface="+mn-lt"/>
              </a:rPr>
              <a:t> </a:t>
            </a:r>
            <a:r>
              <a:rPr lang="en-US" altLang="en-US" sz="1600" dirty="0" err="1">
                <a:latin typeface="+mn-lt"/>
                <a:cs typeface="Times New Roman" panose="02020603050405020304" pitchFamily="18" charset="0"/>
              </a:rPr>
              <a:t>Polyhydroxy</a:t>
            </a:r>
            <a:r>
              <a:rPr lang="en-US" altLang="en-US" sz="1600" dirty="0">
                <a:latin typeface="+mn-lt"/>
                <a:cs typeface="Times New Roman" panose="02020603050405020304" pitchFamily="18" charset="0"/>
              </a:rPr>
              <a:t> </a:t>
            </a:r>
            <a:r>
              <a:rPr lang="en-US" altLang="en-US" sz="1600" dirty="0" err="1">
                <a:latin typeface="+mn-lt"/>
                <a:cs typeface="Times New Roman" panose="02020603050405020304" pitchFamily="18" charset="0"/>
              </a:rPr>
              <a:t>alkanoates</a:t>
            </a:r>
            <a:r>
              <a:rPr lang="en-US" altLang="en-US" sz="1600" dirty="0">
                <a:latin typeface="+mn-lt"/>
                <a:cs typeface="Times New Roman" panose="02020603050405020304" pitchFamily="18" charset="0"/>
              </a:rPr>
              <a:t> (PHAs)</a:t>
            </a:r>
          </a:p>
          <a:p>
            <a:pPr eaLnBrk="0" hangingPunct="0">
              <a:buFontTx/>
              <a:buChar char="•"/>
            </a:pPr>
            <a:r>
              <a:rPr lang="en-US" altLang="en-US" sz="1600" dirty="0" err="1">
                <a:latin typeface="+mn-lt"/>
                <a:cs typeface="Times New Roman" panose="02020603050405020304" pitchFamily="18" charset="0"/>
              </a:rPr>
              <a:t>Polyhydoxybutyrate</a:t>
            </a:r>
            <a:r>
              <a:rPr lang="en-US" altLang="en-US" sz="1600" dirty="0">
                <a:latin typeface="+mn-lt"/>
                <a:cs typeface="Times New Roman" panose="02020603050405020304" pitchFamily="18" charset="0"/>
              </a:rPr>
              <a:t> co-</a:t>
            </a:r>
            <a:r>
              <a:rPr lang="en-US" altLang="en-US" sz="1600" dirty="0" err="1">
                <a:latin typeface="+mn-lt"/>
                <a:cs typeface="Times New Roman" panose="02020603050405020304" pitchFamily="18" charset="0"/>
              </a:rPr>
              <a:t>valerate</a:t>
            </a:r>
            <a:r>
              <a:rPr lang="en-US" altLang="en-US" sz="1600" dirty="0">
                <a:latin typeface="+mn-lt"/>
                <a:cs typeface="Times New Roman" panose="02020603050405020304" pitchFamily="18" charset="0"/>
              </a:rPr>
              <a:t> (PHBV)</a:t>
            </a:r>
          </a:p>
          <a:p>
            <a:pPr eaLnBrk="0" hangingPunct="0"/>
            <a:endParaRPr lang="en-US" altLang="en-US" sz="1600" dirty="0">
              <a:latin typeface="+mn-lt"/>
            </a:endParaRPr>
          </a:p>
        </p:txBody>
      </p:sp>
      <p:sp>
        <p:nvSpPr>
          <p:cNvPr id="6188" name="AutoShape 44"/>
          <p:cNvSpPr>
            <a:spLocks noChangeArrowheads="1"/>
          </p:cNvSpPr>
          <p:nvPr/>
        </p:nvSpPr>
        <p:spPr bwMode="auto">
          <a:xfrm>
            <a:off x="4379742" y="3418889"/>
            <a:ext cx="457200" cy="685800"/>
          </a:xfrm>
          <a:prstGeom prst="downArrow">
            <a:avLst>
              <a:gd name="adj1" fmla="val 50000"/>
              <a:gd name="adj2" fmla="val 37500"/>
            </a:avLst>
          </a:prstGeom>
          <a:solidFill>
            <a:schemeClr val="bg1"/>
          </a:solidFill>
          <a:ln w="25400">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solidFill>
                <a:schemeClr val="folHlink"/>
              </a:solidFill>
            </a:endParaRPr>
          </a:p>
        </p:txBody>
      </p:sp>
      <p:sp>
        <p:nvSpPr>
          <p:cNvPr id="6190" name="Rectangle 46"/>
          <p:cNvSpPr>
            <a:spLocks noChangeArrowheads="1"/>
          </p:cNvSpPr>
          <p:nvPr/>
        </p:nvSpPr>
        <p:spPr bwMode="auto">
          <a:xfrm>
            <a:off x="1641232" y="3833407"/>
            <a:ext cx="2052710" cy="1572655"/>
          </a:xfrm>
          <a:prstGeom prst="rect">
            <a:avLst/>
          </a:prstGeom>
          <a:solidFill>
            <a:schemeClr val="bg1"/>
          </a:solidFill>
          <a:ln w="25400">
            <a:solidFill>
              <a:srgbClr val="00FF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168275" indent="-168275">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hangingPunct="0">
              <a:buFontTx/>
              <a:buChar char="•"/>
            </a:pPr>
            <a:r>
              <a:rPr lang="en-US" altLang="en-US" sz="1600">
                <a:latin typeface="+mn-lt"/>
                <a:cs typeface="Times New Roman" panose="02020603050405020304" pitchFamily="18" charset="0"/>
              </a:rPr>
              <a:t>PLA Polymer</a:t>
            </a:r>
          </a:p>
          <a:p>
            <a:pPr eaLnBrk="0" hangingPunct="0"/>
            <a:r>
              <a:rPr lang="en-US" altLang="en-US" sz="1600" dirty="0">
                <a:latin typeface="+mn-lt"/>
                <a:cs typeface="Times New Roman" panose="02020603050405020304" pitchFamily="18" charset="0"/>
              </a:rPr>
              <a:t>   (From Corn)</a:t>
            </a:r>
          </a:p>
          <a:p>
            <a:pPr eaLnBrk="0" hangingPunct="0">
              <a:buFontTx/>
              <a:buChar char="•"/>
            </a:pPr>
            <a:r>
              <a:rPr lang="en-US" altLang="en-US" sz="1600" dirty="0">
                <a:latin typeface="+mn-lt"/>
                <a:cs typeface="Times New Roman" panose="02020603050405020304" pitchFamily="18" charset="0"/>
              </a:rPr>
              <a:t>Cellulosic plastics</a:t>
            </a:r>
          </a:p>
          <a:p>
            <a:pPr eaLnBrk="0" hangingPunct="0">
              <a:buFontTx/>
              <a:buChar char="•"/>
            </a:pPr>
            <a:r>
              <a:rPr lang="en-US" altLang="en-US" sz="1600" dirty="0">
                <a:latin typeface="+mn-lt"/>
                <a:cs typeface="Times New Roman" panose="02020603050405020304" pitchFamily="18" charset="0"/>
              </a:rPr>
              <a:t>Soy-based plastics</a:t>
            </a:r>
          </a:p>
          <a:p>
            <a:pPr eaLnBrk="0" hangingPunct="0">
              <a:buFontTx/>
              <a:buChar char="•"/>
            </a:pPr>
            <a:r>
              <a:rPr lang="en-US" altLang="en-US" sz="1600" dirty="0">
                <a:latin typeface="+mn-lt"/>
                <a:cs typeface="Times New Roman" panose="02020603050405020304" pitchFamily="18" charset="0"/>
              </a:rPr>
              <a:t>Starch plastics</a:t>
            </a:r>
            <a:endParaRPr lang="en-US" altLang="en-US" sz="1600" dirty="0">
              <a:latin typeface="+mn-lt"/>
            </a:endParaRPr>
          </a:p>
        </p:txBody>
      </p:sp>
      <p:sp>
        <p:nvSpPr>
          <p:cNvPr id="6191" name="Oval 47"/>
          <p:cNvSpPr>
            <a:spLocks noChangeArrowheads="1"/>
          </p:cNvSpPr>
          <p:nvPr/>
        </p:nvSpPr>
        <p:spPr bwMode="auto">
          <a:xfrm>
            <a:off x="8037342" y="1942514"/>
            <a:ext cx="2209800" cy="914400"/>
          </a:xfrm>
          <a:prstGeom prst="ellipse">
            <a:avLst/>
          </a:prstGeom>
          <a:solidFill>
            <a:schemeClr val="bg1"/>
          </a:solidFill>
          <a:ln w="38100">
            <a:solidFill>
              <a:srgbClr val="FF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b="1">
                <a:solidFill>
                  <a:srgbClr val="CC3300"/>
                </a:solidFill>
              </a:rPr>
              <a:t>Petro-Bio </a:t>
            </a:r>
          </a:p>
          <a:p>
            <a:pPr algn="ctr" eaLnBrk="0" hangingPunct="0"/>
            <a:r>
              <a:rPr lang="en-US" altLang="en-US" b="1">
                <a:solidFill>
                  <a:srgbClr val="CC3300"/>
                </a:solidFill>
              </a:rPr>
              <a:t>(Mixed) Sources</a:t>
            </a:r>
          </a:p>
        </p:txBody>
      </p:sp>
      <p:sp>
        <p:nvSpPr>
          <p:cNvPr id="6192" name="AutoShape 48"/>
          <p:cNvSpPr>
            <a:spLocks noChangeArrowheads="1"/>
          </p:cNvSpPr>
          <p:nvPr/>
        </p:nvSpPr>
        <p:spPr bwMode="auto">
          <a:xfrm>
            <a:off x="9180342" y="2761664"/>
            <a:ext cx="457200" cy="838200"/>
          </a:xfrm>
          <a:prstGeom prst="downArrow">
            <a:avLst>
              <a:gd name="adj1" fmla="val 50000"/>
              <a:gd name="adj2" fmla="val 45833"/>
            </a:avLst>
          </a:prstGeom>
          <a:solidFill>
            <a:schemeClr val="bg1"/>
          </a:solidFill>
          <a:ln w="25400">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3" name="Rectangle 49"/>
          <p:cNvSpPr>
            <a:spLocks noChangeArrowheads="1"/>
          </p:cNvSpPr>
          <p:nvPr/>
        </p:nvSpPr>
        <p:spPr bwMode="auto">
          <a:xfrm>
            <a:off x="8875542" y="3695115"/>
            <a:ext cx="1676400" cy="1710948"/>
          </a:xfrm>
          <a:prstGeom prst="rect">
            <a:avLst/>
          </a:prstGeom>
          <a:solidFill>
            <a:schemeClr val="bg1"/>
          </a:solidFill>
          <a:ln w="38100">
            <a:solidFill>
              <a:srgbClr val="FF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marL="168275" indent="-168275">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hangingPunct="0">
              <a:buFontTx/>
              <a:buChar char="•"/>
            </a:pPr>
            <a:r>
              <a:rPr lang="en-US" altLang="en-US" sz="1600" dirty="0" err="1">
                <a:latin typeface="+mn-lt"/>
                <a:cs typeface="Times New Roman" panose="02020603050405020304" pitchFamily="18" charset="0"/>
              </a:rPr>
              <a:t>Sorona</a:t>
            </a:r>
            <a:endParaRPr lang="en-US" altLang="en-US" sz="1600" dirty="0">
              <a:latin typeface="+mn-lt"/>
              <a:cs typeface="Times New Roman" panose="02020603050405020304" pitchFamily="18" charset="0"/>
            </a:endParaRPr>
          </a:p>
          <a:p>
            <a:pPr eaLnBrk="0" hangingPunct="0">
              <a:buFontTx/>
              <a:buChar char="•"/>
            </a:pPr>
            <a:r>
              <a:rPr lang="en-US" altLang="en-US" sz="1600" dirty="0" smtClean="0">
                <a:latin typeface="+mn-lt"/>
                <a:cs typeface="Times New Roman" panose="02020603050405020304" pitchFamily="18" charset="0"/>
              </a:rPr>
              <a:t> </a:t>
            </a:r>
            <a:r>
              <a:rPr lang="en-US" altLang="en-US" sz="1600" dirty="0" err="1">
                <a:latin typeface="+mn-lt"/>
                <a:cs typeface="Times New Roman" panose="02020603050405020304" pitchFamily="18" charset="0"/>
              </a:rPr>
              <a:t>Biobased</a:t>
            </a:r>
            <a:endParaRPr lang="en-US" altLang="en-US" sz="1600" dirty="0">
              <a:latin typeface="+mn-lt"/>
              <a:cs typeface="Times New Roman" panose="02020603050405020304" pitchFamily="18" charset="0"/>
            </a:endParaRPr>
          </a:p>
          <a:p>
            <a:pPr eaLnBrk="0" hangingPunct="0"/>
            <a:r>
              <a:rPr lang="en-US" altLang="en-US" sz="1600" dirty="0">
                <a:latin typeface="+mn-lt"/>
                <a:cs typeface="Times New Roman" panose="02020603050405020304" pitchFamily="18" charset="0"/>
              </a:rPr>
              <a:t>    Polyurethane</a:t>
            </a:r>
          </a:p>
          <a:p>
            <a:pPr eaLnBrk="0" hangingPunct="0">
              <a:buFontTx/>
              <a:buChar char="•"/>
            </a:pPr>
            <a:r>
              <a:rPr lang="en-US" altLang="en-US" sz="1600" dirty="0" smtClean="0">
                <a:latin typeface="+mn-lt"/>
                <a:cs typeface="Times New Roman" panose="02020603050405020304" pitchFamily="18" charset="0"/>
              </a:rPr>
              <a:t> </a:t>
            </a:r>
            <a:r>
              <a:rPr lang="en-US" altLang="en-US" sz="1600" dirty="0" err="1">
                <a:latin typeface="+mn-lt"/>
                <a:cs typeface="Times New Roman" panose="02020603050405020304" pitchFamily="18" charset="0"/>
              </a:rPr>
              <a:t>Biobased</a:t>
            </a:r>
            <a:r>
              <a:rPr lang="en-US" altLang="en-US" sz="1600" dirty="0">
                <a:latin typeface="+mn-lt"/>
                <a:cs typeface="Times New Roman" panose="02020603050405020304" pitchFamily="18" charset="0"/>
              </a:rPr>
              <a:t> </a:t>
            </a:r>
          </a:p>
          <a:p>
            <a:pPr eaLnBrk="0" hangingPunct="0"/>
            <a:r>
              <a:rPr lang="en-US" altLang="en-US" sz="1600" dirty="0">
                <a:latin typeface="+mn-lt"/>
                <a:cs typeface="Times New Roman" panose="02020603050405020304" pitchFamily="18" charset="0"/>
              </a:rPr>
              <a:t>    epoxy</a:t>
            </a:r>
          </a:p>
          <a:p>
            <a:pPr eaLnBrk="0" hangingPunct="0">
              <a:buFontTx/>
              <a:buChar char="•"/>
            </a:pPr>
            <a:r>
              <a:rPr lang="en-US" altLang="en-US" sz="1600" dirty="0" smtClean="0">
                <a:latin typeface="+mn-lt"/>
                <a:cs typeface="Times New Roman" panose="02020603050405020304" pitchFamily="18" charset="0"/>
              </a:rPr>
              <a:t> </a:t>
            </a:r>
            <a:r>
              <a:rPr lang="en-US" altLang="en-US" sz="1600" dirty="0">
                <a:latin typeface="+mn-lt"/>
                <a:cs typeface="Times New Roman" panose="02020603050405020304" pitchFamily="18" charset="0"/>
              </a:rPr>
              <a:t>Blends </a:t>
            </a:r>
            <a:r>
              <a:rPr lang="en-US" altLang="en-US" sz="1600" dirty="0" err="1">
                <a:latin typeface="+mn-lt"/>
                <a:cs typeface="Times New Roman" panose="02020603050405020304" pitchFamily="18" charset="0"/>
              </a:rPr>
              <a:t>etc</a:t>
            </a:r>
            <a:endParaRPr lang="en-US" altLang="en-US" sz="1600" dirty="0">
              <a:latin typeface="+mn-lt"/>
            </a:endParaRPr>
          </a:p>
        </p:txBody>
      </p:sp>
      <p:sp>
        <p:nvSpPr>
          <p:cNvPr id="6194" name="Line 50"/>
          <p:cNvSpPr>
            <a:spLocks noChangeShapeType="1"/>
          </p:cNvSpPr>
          <p:nvPr/>
        </p:nvSpPr>
        <p:spPr bwMode="auto">
          <a:xfrm>
            <a:off x="3084342" y="1637714"/>
            <a:ext cx="0" cy="304800"/>
          </a:xfrm>
          <a:prstGeom prst="line">
            <a:avLst/>
          </a:prstGeom>
          <a:noFill/>
          <a:ln w="25400">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7" name="Line 53"/>
          <p:cNvSpPr>
            <a:spLocks noChangeShapeType="1"/>
          </p:cNvSpPr>
          <p:nvPr/>
        </p:nvSpPr>
        <p:spPr bwMode="auto">
          <a:xfrm>
            <a:off x="9332742" y="1637714"/>
            <a:ext cx="0" cy="381000"/>
          </a:xfrm>
          <a:prstGeom prst="line">
            <a:avLst/>
          </a:prstGeom>
          <a:noFill/>
          <a:ln w="25400">
            <a:solidFill>
              <a:srgbClr val="CC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8" name="Rectangle 54"/>
          <p:cNvSpPr>
            <a:spLocks noChangeArrowheads="1"/>
          </p:cNvSpPr>
          <p:nvPr/>
        </p:nvSpPr>
        <p:spPr bwMode="auto">
          <a:xfrm>
            <a:off x="2627142" y="799514"/>
            <a:ext cx="7620000" cy="609600"/>
          </a:xfrm>
          <a:prstGeom prst="rect">
            <a:avLst/>
          </a:prstGeom>
          <a:noFill/>
          <a:ln>
            <a:noFill/>
          </a:ln>
          <a:effectLst/>
          <a:extLst>
            <a:ext uri="{909E8E84-426E-40DD-AFC4-6F175D3DCCD1}">
              <a14:hiddenFill xmlns:a14="http://schemas.microsoft.com/office/drawing/2010/main">
                <a:solidFill>
                  <a:srgbClr val="006600"/>
                </a:solidFill>
              </a14:hiddenFill>
            </a:ext>
            <a:ext uri="{91240B29-F687-4F45-9708-019B960494DF}">
              <a14:hiddenLine xmlns:a14="http://schemas.microsoft.com/office/drawing/2010/main" w="41275">
                <a:solidFill>
                  <a:srgbClr val="FFCC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sz="3600" dirty="0">
                <a:solidFill>
                  <a:schemeClr val="accent2"/>
                </a:solidFill>
              </a:rPr>
              <a:t>BIOPOLYMERS: CLASSIFICATION</a:t>
            </a:r>
          </a:p>
        </p:txBody>
      </p:sp>
      <p:sp>
        <p:nvSpPr>
          <p:cNvPr id="6183" name="Oval 39"/>
          <p:cNvSpPr>
            <a:spLocks noChangeArrowheads="1"/>
          </p:cNvSpPr>
          <p:nvPr/>
        </p:nvSpPr>
        <p:spPr bwMode="auto">
          <a:xfrm>
            <a:off x="6665742" y="2475914"/>
            <a:ext cx="1828800" cy="914400"/>
          </a:xfrm>
          <a:prstGeom prst="ellipse">
            <a:avLst/>
          </a:prstGeom>
          <a:solidFill>
            <a:schemeClr val="bg1"/>
          </a:solidFill>
          <a:ln w="38100">
            <a:solidFill>
              <a:srgbClr val="CC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r>
              <a:rPr lang="en-US" altLang="en-US" b="1">
                <a:solidFill>
                  <a:srgbClr val="CC3300"/>
                </a:solidFill>
              </a:rPr>
              <a:t>Petro-based</a:t>
            </a:r>
          </a:p>
          <a:p>
            <a:pPr algn="ctr" eaLnBrk="0" hangingPunct="0"/>
            <a:r>
              <a:rPr lang="en-US" altLang="en-US" b="1">
                <a:solidFill>
                  <a:srgbClr val="CC3300"/>
                </a:solidFill>
              </a:rPr>
              <a:t>synthetic</a:t>
            </a:r>
          </a:p>
        </p:txBody>
      </p:sp>
      <p:sp>
        <p:nvSpPr>
          <p:cNvPr id="6189" name="AutoShape 45"/>
          <p:cNvSpPr>
            <a:spLocks noChangeArrowheads="1"/>
          </p:cNvSpPr>
          <p:nvPr/>
        </p:nvSpPr>
        <p:spPr bwMode="auto">
          <a:xfrm>
            <a:off x="6818142" y="3237914"/>
            <a:ext cx="457200" cy="685800"/>
          </a:xfrm>
          <a:prstGeom prst="downArrow">
            <a:avLst>
              <a:gd name="adj1" fmla="val 50000"/>
              <a:gd name="adj2" fmla="val 37500"/>
            </a:avLst>
          </a:prstGeom>
          <a:solidFill>
            <a:schemeClr val="bg1"/>
          </a:solidFill>
          <a:ln w="25400">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484142" y="6072543"/>
            <a:ext cx="6096000" cy="461665"/>
          </a:xfrm>
          <a:prstGeom prst="rect">
            <a:avLst/>
          </a:prstGeom>
        </p:spPr>
        <p:txBody>
          <a:bodyPr>
            <a:spAutoFit/>
          </a:bodyPr>
          <a:lstStyle/>
          <a:p>
            <a:r>
              <a:rPr lang="en-US" altLang="en-US" sz="1200" dirty="0"/>
              <a:t>drzal@msu.edu</a:t>
            </a:r>
          </a:p>
          <a:p>
            <a:r>
              <a:rPr lang="en-US" altLang="en-US" sz="1200" dirty="0"/>
              <a:t>http://www.egr.msu.edu/cmsc/biomaterials/index.html</a:t>
            </a:r>
            <a:endParaRPr lang="en-US" altLang="en-US" sz="1200" dirty="0">
              <a:effectLst>
                <a:outerShdw blurRad="38100" dist="38100" dir="2700000" algn="tl">
                  <a:srgbClr val="C0C0C0"/>
                </a:outerShdw>
              </a:effectLst>
            </a:endParaRPr>
          </a:p>
        </p:txBody>
      </p:sp>
    </p:spTree>
    <p:extLst>
      <p:ext uri="{BB962C8B-B14F-4D97-AF65-F5344CB8AC3E}">
        <p14:creationId xmlns:p14="http://schemas.microsoft.com/office/powerpoint/2010/main" val="35014656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6187">
                                            <p:txEl>
                                              <p:pRg st="1" end="1"/>
                                            </p:txEl>
                                          </p:spTgt>
                                        </p:tgtEl>
                                        <p:attrNameLst>
                                          <p:attrName>style.visibility</p:attrName>
                                        </p:attrNameLst>
                                      </p:cBhvr>
                                      <p:to>
                                        <p:strVal val="visible"/>
                                      </p:to>
                                    </p:set>
                                    <p:anim calcmode="lin" valueType="num">
                                      <p:cBhvr>
                                        <p:cTn id="7" dur="500" fill="hold"/>
                                        <p:tgtEl>
                                          <p:spTgt spid="6187">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6187">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61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1066" y="652245"/>
            <a:ext cx="8911687" cy="1280890"/>
          </a:xfrm>
        </p:spPr>
        <p:txBody>
          <a:bodyPr/>
          <a:lstStyle/>
          <a:p>
            <a:r>
              <a:rPr lang="en-US" dirty="0" smtClean="0"/>
              <a:t>Composition of Bioplastics</a:t>
            </a:r>
            <a:endParaRPr lang="en-US" dirty="0"/>
          </a:p>
        </p:txBody>
      </p:sp>
      <p:sp>
        <p:nvSpPr>
          <p:cNvPr id="3" name="Content Placeholder 2"/>
          <p:cNvSpPr>
            <a:spLocks noGrp="1"/>
          </p:cNvSpPr>
          <p:nvPr>
            <p:ph idx="1"/>
          </p:nvPr>
        </p:nvSpPr>
        <p:spPr>
          <a:xfrm>
            <a:off x="1551915" y="1519311"/>
            <a:ext cx="6041121" cy="4417255"/>
          </a:xfrm>
        </p:spPr>
        <p:txBody>
          <a:bodyPr>
            <a:noAutofit/>
          </a:bodyPr>
          <a:lstStyle/>
          <a:p>
            <a:pPr>
              <a:lnSpc>
                <a:spcPct val="80000"/>
              </a:lnSpc>
            </a:pPr>
            <a:r>
              <a:rPr lang="en-US" altLang="en-US" sz="2400" dirty="0" err="1"/>
              <a:t>Polylactic</a:t>
            </a:r>
            <a:r>
              <a:rPr lang="en-US" altLang="en-US" sz="2400" dirty="0"/>
              <a:t> acids (PLA)</a:t>
            </a:r>
          </a:p>
          <a:p>
            <a:pPr>
              <a:lnSpc>
                <a:spcPct val="80000"/>
              </a:lnSpc>
            </a:pPr>
            <a:r>
              <a:rPr lang="en-US" altLang="en-US" sz="2400" dirty="0" err="1" smtClean="0"/>
              <a:t>Polyhydroxyalkanoic</a:t>
            </a:r>
            <a:r>
              <a:rPr lang="en-US" altLang="en-US" sz="2400" dirty="0" smtClean="0"/>
              <a:t> </a:t>
            </a:r>
            <a:r>
              <a:rPr lang="en-US" altLang="en-US" sz="2400" dirty="0"/>
              <a:t>acids (PHAs)</a:t>
            </a:r>
          </a:p>
          <a:p>
            <a:pPr lvl="1">
              <a:lnSpc>
                <a:spcPct val="80000"/>
              </a:lnSpc>
            </a:pPr>
            <a:r>
              <a:rPr lang="en-US" altLang="en-US" sz="2400" dirty="0"/>
              <a:t>Aliphatic polyester that does not require synthetic processing</a:t>
            </a:r>
          </a:p>
          <a:p>
            <a:pPr lvl="1">
              <a:lnSpc>
                <a:spcPct val="80000"/>
              </a:lnSpc>
            </a:pPr>
            <a:r>
              <a:rPr lang="en-US" altLang="en-US" sz="2400" dirty="0"/>
              <a:t>Uses bacteria/enzymes</a:t>
            </a:r>
          </a:p>
          <a:p>
            <a:pPr lvl="1">
              <a:lnSpc>
                <a:spcPct val="80000"/>
              </a:lnSpc>
            </a:pPr>
            <a:r>
              <a:rPr lang="en-US" altLang="en-US" sz="2400" dirty="0"/>
              <a:t>Better heat resistance than PLA</a:t>
            </a:r>
          </a:p>
          <a:p>
            <a:pPr lvl="1">
              <a:lnSpc>
                <a:spcPct val="80000"/>
              </a:lnSpc>
            </a:pPr>
            <a:r>
              <a:rPr lang="en-US" altLang="en-US" sz="2400" dirty="0"/>
              <a:t>Broader range of materials can be used to make PHAs</a:t>
            </a:r>
          </a:p>
          <a:p>
            <a:pPr>
              <a:lnSpc>
                <a:spcPct val="80000"/>
              </a:lnSpc>
            </a:pPr>
            <a:r>
              <a:rPr lang="en-US" altLang="en-US" sz="2400" dirty="0" err="1"/>
              <a:t>Polyhydroxybutyrate</a:t>
            </a:r>
            <a:r>
              <a:rPr lang="en-US" altLang="en-US" sz="2400" dirty="0"/>
              <a:t>-co-</a:t>
            </a:r>
            <a:r>
              <a:rPr lang="en-US" altLang="en-US" sz="2400" dirty="0" err="1"/>
              <a:t>valerate</a:t>
            </a:r>
            <a:r>
              <a:rPr lang="en-US" altLang="en-US" sz="2400" dirty="0"/>
              <a:t> (PHBVs)</a:t>
            </a:r>
          </a:p>
          <a:p>
            <a:pPr>
              <a:lnSpc>
                <a:spcPct val="80000"/>
              </a:lnSpc>
            </a:pPr>
            <a:r>
              <a:rPr lang="en-US" altLang="en-US" sz="2400" dirty="0" smtClean="0"/>
              <a:t>Polyols (Plant oil)</a:t>
            </a:r>
            <a:endParaRPr lang="en-US" altLang="en-US" sz="2400" dirty="0"/>
          </a:p>
          <a:p>
            <a:pPr marL="0" indent="0">
              <a:buNone/>
            </a:pPr>
            <a:endParaRPr lang="en-US" sz="2400"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653409" y="1519311"/>
            <a:ext cx="4038600" cy="4525963"/>
          </a:xfrm>
          <a:prstGeom prst="rect">
            <a:avLst/>
          </a:prstGeom>
        </p:spPr>
      </p:pic>
      <p:sp>
        <p:nvSpPr>
          <p:cNvPr id="5" name="Rectangle 4"/>
          <p:cNvSpPr/>
          <p:nvPr/>
        </p:nvSpPr>
        <p:spPr>
          <a:xfrm>
            <a:off x="1791066" y="6045274"/>
            <a:ext cx="1553630" cy="276999"/>
          </a:xfrm>
          <a:prstGeom prst="rect">
            <a:avLst/>
          </a:prstGeom>
        </p:spPr>
        <p:txBody>
          <a:bodyPr wrap="none">
            <a:spAutoFit/>
          </a:bodyPr>
          <a:lstStyle/>
          <a:p>
            <a:r>
              <a:rPr lang="en-US" altLang="en-US" sz="1200" dirty="0"/>
              <a:t>By </a:t>
            </a:r>
            <a:r>
              <a:rPr lang="en-US" altLang="en-US" sz="1200" dirty="0" err="1"/>
              <a:t>Waygene</a:t>
            </a:r>
            <a:r>
              <a:rPr lang="en-US" altLang="en-US" sz="1200" dirty="0"/>
              <a:t> </a:t>
            </a:r>
            <a:r>
              <a:rPr lang="en-US" altLang="en-US" sz="1200" dirty="0" err="1"/>
              <a:t>Koay</a:t>
            </a:r>
            <a:endParaRPr lang="en-US" altLang="en-US" sz="1200" dirty="0"/>
          </a:p>
        </p:txBody>
      </p:sp>
    </p:spTree>
    <p:extLst>
      <p:ext uri="{BB962C8B-B14F-4D97-AF65-F5344CB8AC3E}">
        <p14:creationId xmlns:p14="http://schemas.microsoft.com/office/powerpoint/2010/main" val="1710341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7650" name="Picture 2" descr="chart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7951" y="228469"/>
            <a:ext cx="8721969" cy="6460718"/>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003266" y="6480321"/>
            <a:ext cx="6096000" cy="215444"/>
          </a:xfrm>
          <a:prstGeom prst="rect">
            <a:avLst/>
          </a:prstGeom>
        </p:spPr>
        <p:txBody>
          <a:bodyPr>
            <a:spAutoFit/>
          </a:bodyPr>
          <a:lstStyle/>
          <a:p>
            <a:r>
              <a:rPr lang="en-US" sz="800" dirty="0"/>
              <a:t>http://www.nec.com/en/global/eco/product/bioplastic/index.html</a:t>
            </a:r>
          </a:p>
        </p:txBody>
      </p:sp>
    </p:spTree>
    <p:extLst>
      <p:ext uri="{BB962C8B-B14F-4D97-AF65-F5344CB8AC3E}">
        <p14:creationId xmlns:p14="http://schemas.microsoft.com/office/powerpoint/2010/main" val="3869460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838203" y="653781"/>
            <a:ext cx="8911687" cy="1280890"/>
          </a:xfrm>
        </p:spPr>
        <p:txBody>
          <a:bodyPr/>
          <a:lstStyle/>
          <a:p>
            <a:r>
              <a:rPr lang="en-US" altLang="en-US" dirty="0"/>
              <a:t>Why Use Bioplastics?</a:t>
            </a:r>
          </a:p>
        </p:txBody>
      </p:sp>
      <p:sp>
        <p:nvSpPr>
          <p:cNvPr id="6" name="Text Placeholder 5"/>
          <p:cNvSpPr>
            <a:spLocks noGrp="1"/>
          </p:cNvSpPr>
          <p:nvPr>
            <p:ph type="body" idx="1"/>
          </p:nvPr>
        </p:nvSpPr>
        <p:spPr>
          <a:xfrm>
            <a:off x="1726791" y="1297454"/>
            <a:ext cx="3992732" cy="576262"/>
          </a:xfrm>
        </p:spPr>
        <p:txBody>
          <a:bodyPr/>
          <a:lstStyle/>
          <a:p>
            <a:r>
              <a:rPr lang="en-US" dirty="0" smtClean="0">
                <a:solidFill>
                  <a:srgbClr val="C00000"/>
                </a:solidFill>
              </a:rPr>
              <a:t>Benefits	</a:t>
            </a:r>
            <a:endParaRPr lang="en-US" dirty="0">
              <a:solidFill>
                <a:srgbClr val="C00000"/>
              </a:solidFill>
            </a:endParaRPr>
          </a:p>
        </p:txBody>
      </p:sp>
      <p:sp>
        <p:nvSpPr>
          <p:cNvPr id="3075" name="Rectangle 3"/>
          <p:cNvSpPr>
            <a:spLocks noGrp="1" noChangeArrowheads="1"/>
          </p:cNvSpPr>
          <p:nvPr>
            <p:ph sz="half" idx="2"/>
          </p:nvPr>
        </p:nvSpPr>
        <p:spPr>
          <a:xfrm>
            <a:off x="1376630" y="1873716"/>
            <a:ext cx="5164847" cy="3752419"/>
          </a:xfrm>
        </p:spPr>
        <p:txBody>
          <a:bodyPr>
            <a:noAutofit/>
          </a:bodyPr>
          <a:lstStyle/>
          <a:p>
            <a:pPr marL="400050">
              <a:lnSpc>
                <a:spcPct val="80000"/>
              </a:lnSpc>
            </a:pPr>
            <a:r>
              <a:rPr lang="en-US" altLang="en-US" sz="2400" dirty="0" smtClean="0"/>
              <a:t>Reduces </a:t>
            </a:r>
            <a:r>
              <a:rPr lang="en-US" altLang="en-US" sz="2400" dirty="0"/>
              <a:t>or eliminates </a:t>
            </a:r>
            <a:r>
              <a:rPr lang="en-US" altLang="en-US" sz="2400" dirty="0" smtClean="0"/>
              <a:t>green house gases </a:t>
            </a:r>
            <a:r>
              <a:rPr lang="en-US" altLang="en-US" sz="2400" dirty="0"/>
              <a:t>in production</a:t>
            </a:r>
          </a:p>
          <a:p>
            <a:pPr marL="400050">
              <a:lnSpc>
                <a:spcPct val="80000"/>
              </a:lnSpc>
            </a:pPr>
            <a:r>
              <a:rPr lang="en-US" altLang="en-US" sz="2400" dirty="0"/>
              <a:t>Requires less or no petrochemicals</a:t>
            </a:r>
          </a:p>
          <a:p>
            <a:pPr marL="400050">
              <a:lnSpc>
                <a:spcPct val="80000"/>
              </a:lnSpc>
            </a:pPr>
            <a:r>
              <a:rPr lang="en-US" altLang="en-US" sz="2400" dirty="0"/>
              <a:t>Plants </a:t>
            </a:r>
            <a:r>
              <a:rPr lang="en-US" altLang="en-US" sz="2400" dirty="0" smtClean="0"/>
              <a:t>decrease </a:t>
            </a:r>
            <a:r>
              <a:rPr lang="en-US" altLang="en-US" sz="2400" dirty="0"/>
              <a:t>CO</a:t>
            </a:r>
            <a:r>
              <a:rPr lang="en-US" altLang="en-US" sz="2400" baseline="-25000" dirty="0"/>
              <a:t>2</a:t>
            </a:r>
            <a:r>
              <a:rPr lang="en-US" altLang="en-US" sz="2400" dirty="0"/>
              <a:t> in the atmosphere</a:t>
            </a:r>
          </a:p>
          <a:p>
            <a:pPr marL="400050">
              <a:lnSpc>
                <a:spcPct val="80000"/>
              </a:lnSpc>
            </a:pPr>
            <a:r>
              <a:rPr lang="en-US" altLang="en-US" sz="2400" dirty="0"/>
              <a:t>Biodegradable - byproducts water, CO</a:t>
            </a:r>
            <a:r>
              <a:rPr lang="en-US" altLang="en-US" sz="2400" baseline="-25000" dirty="0"/>
              <a:t>2</a:t>
            </a:r>
            <a:r>
              <a:rPr lang="en-US" altLang="en-US" sz="2400" dirty="0"/>
              <a:t>, and organic materials</a:t>
            </a:r>
          </a:p>
          <a:p>
            <a:pPr marL="400050">
              <a:lnSpc>
                <a:spcPct val="80000"/>
              </a:lnSpc>
            </a:pPr>
            <a:r>
              <a:rPr lang="en-US" altLang="en-US" sz="2400" dirty="0"/>
              <a:t>Can be utilized as fuel </a:t>
            </a:r>
          </a:p>
          <a:p>
            <a:pPr marL="400050">
              <a:lnSpc>
                <a:spcPct val="80000"/>
              </a:lnSpc>
            </a:pPr>
            <a:r>
              <a:rPr lang="en-US" altLang="en-US" sz="2400" dirty="0"/>
              <a:t>Slow </a:t>
            </a:r>
            <a:r>
              <a:rPr lang="en-US" altLang="en-US" sz="2400" dirty="0" smtClean="0"/>
              <a:t>release </a:t>
            </a:r>
            <a:r>
              <a:rPr lang="en-US" altLang="en-US" sz="2400" dirty="0"/>
              <a:t>of CO</a:t>
            </a:r>
            <a:r>
              <a:rPr lang="en-US" altLang="en-US" sz="2400" baseline="-25000" dirty="0"/>
              <a:t>2</a:t>
            </a:r>
            <a:r>
              <a:rPr lang="en-US" altLang="en-US" sz="2400" dirty="0"/>
              <a:t> allows for plants to absorb </a:t>
            </a:r>
            <a:r>
              <a:rPr lang="en-US" altLang="en-US" sz="2400" dirty="0" smtClean="0"/>
              <a:t>CO</a:t>
            </a:r>
            <a:r>
              <a:rPr lang="en-US" altLang="en-US" sz="2400" baseline="-25000" dirty="0" smtClean="0"/>
              <a:t>2</a:t>
            </a:r>
            <a:endParaRPr lang="en-US" altLang="en-US" sz="2400" dirty="0"/>
          </a:p>
        </p:txBody>
      </p:sp>
      <p:sp>
        <p:nvSpPr>
          <p:cNvPr id="7" name="Text Placeholder 6"/>
          <p:cNvSpPr>
            <a:spLocks noGrp="1"/>
          </p:cNvSpPr>
          <p:nvPr>
            <p:ph type="body" sz="quarter" idx="3"/>
          </p:nvPr>
        </p:nvSpPr>
        <p:spPr>
          <a:xfrm>
            <a:off x="6294047" y="1294226"/>
            <a:ext cx="3999001" cy="576262"/>
          </a:xfrm>
        </p:spPr>
        <p:txBody>
          <a:bodyPr/>
          <a:lstStyle/>
          <a:p>
            <a:r>
              <a:rPr lang="en-US" dirty="0" smtClean="0">
                <a:solidFill>
                  <a:srgbClr val="C00000"/>
                </a:solidFill>
              </a:rPr>
              <a:t>Concerns</a:t>
            </a:r>
            <a:endParaRPr lang="en-US" dirty="0">
              <a:solidFill>
                <a:srgbClr val="C00000"/>
              </a:solidFill>
            </a:endParaRPr>
          </a:p>
        </p:txBody>
      </p:sp>
      <p:sp>
        <p:nvSpPr>
          <p:cNvPr id="5" name="Content Placeholder 4"/>
          <p:cNvSpPr>
            <a:spLocks noGrp="1"/>
          </p:cNvSpPr>
          <p:nvPr>
            <p:ph sz="quarter" idx="4"/>
          </p:nvPr>
        </p:nvSpPr>
        <p:spPr>
          <a:xfrm>
            <a:off x="6733413" y="1870488"/>
            <a:ext cx="4973461" cy="3354060"/>
          </a:xfrm>
        </p:spPr>
        <p:txBody>
          <a:bodyPr>
            <a:normAutofit/>
          </a:bodyPr>
          <a:lstStyle/>
          <a:p>
            <a:pPr marL="400050">
              <a:lnSpc>
                <a:spcPct val="80000"/>
              </a:lnSpc>
            </a:pPr>
            <a:r>
              <a:rPr lang="en-US" altLang="en-US" sz="2400" dirty="0"/>
              <a:t>Uses Genetically Modified processes</a:t>
            </a:r>
          </a:p>
          <a:p>
            <a:pPr marL="400050">
              <a:lnSpc>
                <a:spcPct val="80000"/>
              </a:lnSpc>
            </a:pPr>
            <a:r>
              <a:rPr lang="en-US" altLang="en-US" sz="2400" dirty="0"/>
              <a:t>Cost up to three times more than regular </a:t>
            </a:r>
            <a:r>
              <a:rPr lang="en-US" altLang="en-US" sz="2400" dirty="0" smtClean="0"/>
              <a:t>plastic</a:t>
            </a:r>
            <a:endParaRPr lang="en-US" altLang="en-US" sz="2400" dirty="0"/>
          </a:p>
          <a:p>
            <a:pPr marL="400050">
              <a:lnSpc>
                <a:spcPct val="80000"/>
              </a:lnSpc>
            </a:pPr>
            <a:r>
              <a:rPr lang="en-US" altLang="en-US" sz="2400" dirty="0"/>
              <a:t>Use of fertilizers and pesticides for crops</a:t>
            </a:r>
          </a:p>
          <a:p>
            <a:endParaRPr lang="en-US" dirty="0"/>
          </a:p>
        </p:txBody>
      </p:sp>
      <p:sp>
        <p:nvSpPr>
          <p:cNvPr id="8" name="Rectangle 7"/>
          <p:cNvSpPr/>
          <p:nvPr/>
        </p:nvSpPr>
        <p:spPr>
          <a:xfrm>
            <a:off x="1719337" y="6202397"/>
            <a:ext cx="1553630" cy="276999"/>
          </a:xfrm>
          <a:prstGeom prst="rect">
            <a:avLst/>
          </a:prstGeom>
        </p:spPr>
        <p:txBody>
          <a:bodyPr wrap="none">
            <a:spAutoFit/>
          </a:bodyPr>
          <a:lstStyle/>
          <a:p>
            <a:r>
              <a:rPr lang="en-US" altLang="en-US" sz="1200" dirty="0"/>
              <a:t>By </a:t>
            </a:r>
            <a:r>
              <a:rPr lang="en-US" altLang="en-US" sz="1200" dirty="0" err="1"/>
              <a:t>Waygene</a:t>
            </a:r>
            <a:r>
              <a:rPr lang="en-US" altLang="en-US" sz="1200" dirty="0"/>
              <a:t> </a:t>
            </a:r>
            <a:r>
              <a:rPr lang="en-US" altLang="en-US" sz="1200" dirty="0" err="1"/>
              <a:t>Koay</a:t>
            </a:r>
            <a:endParaRPr lang="en-US" altLang="en-US" sz="1200" dirty="0"/>
          </a:p>
        </p:txBody>
      </p:sp>
    </p:spTree>
    <p:extLst>
      <p:ext uri="{BB962C8B-B14F-4D97-AF65-F5344CB8AC3E}">
        <p14:creationId xmlns:p14="http://schemas.microsoft.com/office/powerpoint/2010/main" val="15131482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687691" y="599770"/>
            <a:ext cx="8911687" cy="728171"/>
          </a:xfrm>
        </p:spPr>
        <p:txBody>
          <a:bodyPr/>
          <a:lstStyle/>
          <a:p>
            <a:r>
              <a:rPr lang="en-US" dirty="0" smtClean="0"/>
              <a:t>Corn Based Plastic</a:t>
            </a:r>
            <a:endParaRPr lang="en-US" dirty="0"/>
          </a:p>
        </p:txBody>
      </p:sp>
      <p:sp>
        <p:nvSpPr>
          <p:cNvPr id="9" name="Content Placeholder 8"/>
          <p:cNvSpPr>
            <a:spLocks noGrp="1"/>
          </p:cNvSpPr>
          <p:nvPr>
            <p:ph sz="half" idx="1"/>
          </p:nvPr>
        </p:nvSpPr>
        <p:spPr>
          <a:xfrm>
            <a:off x="1674812" y="1422176"/>
            <a:ext cx="2987340" cy="4481667"/>
          </a:xfrm>
        </p:spPr>
        <p:txBody>
          <a:bodyPr>
            <a:normAutofit/>
          </a:bodyPr>
          <a:lstStyle/>
          <a:p>
            <a:pPr marL="0" indent="0">
              <a:buNone/>
            </a:pPr>
            <a:r>
              <a:rPr lang="en-US" dirty="0" smtClean="0"/>
              <a:t>Materials</a:t>
            </a:r>
          </a:p>
          <a:p>
            <a:pPr marL="0" indent="0">
              <a:buNone/>
            </a:pPr>
            <a:r>
              <a:rPr lang="en-US" dirty="0" smtClean="0"/>
              <a:t>1 tablespoon cornstarch</a:t>
            </a:r>
          </a:p>
          <a:p>
            <a:pPr marL="0" indent="0">
              <a:buNone/>
            </a:pPr>
            <a:r>
              <a:rPr lang="en-US" dirty="0" smtClean="0"/>
              <a:t>2 drops corn oil</a:t>
            </a:r>
          </a:p>
          <a:p>
            <a:pPr marL="0" indent="0">
              <a:buNone/>
            </a:pPr>
            <a:r>
              <a:rPr lang="en-US" dirty="0" smtClean="0"/>
              <a:t>Zip-lock plastic bag</a:t>
            </a:r>
          </a:p>
          <a:p>
            <a:pPr marL="0" indent="0">
              <a:buNone/>
            </a:pPr>
            <a:r>
              <a:rPr lang="en-US" dirty="0" smtClean="0"/>
              <a:t>1 tablespoon water</a:t>
            </a:r>
          </a:p>
          <a:p>
            <a:pPr marL="0" indent="0">
              <a:buNone/>
            </a:pPr>
            <a:r>
              <a:rPr lang="en-US" dirty="0" smtClean="0"/>
              <a:t>Food coloring</a:t>
            </a:r>
          </a:p>
          <a:p>
            <a:pPr marL="0" indent="0">
              <a:buNone/>
            </a:pPr>
            <a:r>
              <a:rPr lang="en-US" dirty="0" smtClean="0"/>
              <a:t>Microwave oven</a:t>
            </a:r>
            <a:endParaRPr lang="en-US" dirty="0"/>
          </a:p>
        </p:txBody>
      </p:sp>
      <p:sp>
        <p:nvSpPr>
          <p:cNvPr id="10" name="Content Placeholder 9"/>
          <p:cNvSpPr>
            <a:spLocks noGrp="1"/>
          </p:cNvSpPr>
          <p:nvPr>
            <p:ph sz="half" idx="2"/>
          </p:nvPr>
        </p:nvSpPr>
        <p:spPr>
          <a:xfrm>
            <a:off x="4662152" y="1327299"/>
            <a:ext cx="7096259" cy="5208348"/>
          </a:xfrm>
        </p:spPr>
        <p:txBody>
          <a:bodyPr>
            <a:normAutofit/>
          </a:bodyPr>
          <a:lstStyle/>
          <a:p>
            <a:pPr marL="0" indent="0">
              <a:buNone/>
            </a:pPr>
            <a:r>
              <a:rPr lang="en-US" dirty="0" smtClean="0"/>
              <a:t>Instructions</a:t>
            </a:r>
          </a:p>
          <a:p>
            <a:pPr>
              <a:buAutoNum type="arabicPeriod"/>
            </a:pPr>
            <a:r>
              <a:rPr lang="en-US" dirty="0" smtClean="0"/>
              <a:t>Place the cornstarch in a plastic bag.</a:t>
            </a:r>
          </a:p>
          <a:p>
            <a:pPr>
              <a:buAutoNum type="arabicPeriod"/>
            </a:pPr>
            <a:r>
              <a:rPr lang="en-US" dirty="0" smtClean="0"/>
              <a:t>Add corn oil and water.</a:t>
            </a:r>
          </a:p>
          <a:p>
            <a:pPr>
              <a:buAutoNum type="arabicPeriod"/>
            </a:pPr>
            <a:r>
              <a:rPr lang="en-US" dirty="0" smtClean="0"/>
              <a:t>Seal the bag and mix the ingredients by rubbing outside the bag with your fingers.</a:t>
            </a:r>
          </a:p>
          <a:p>
            <a:pPr>
              <a:buAutoNum type="arabicPeriod"/>
            </a:pPr>
            <a:r>
              <a:rPr lang="en-US" dirty="0" smtClean="0"/>
              <a:t>Add two drops of food coloring.</a:t>
            </a:r>
          </a:p>
          <a:p>
            <a:pPr>
              <a:buAutoNum type="arabicPeriod"/>
            </a:pPr>
            <a:r>
              <a:rPr lang="en-US" dirty="0" smtClean="0"/>
              <a:t>Seal and mix again.</a:t>
            </a:r>
          </a:p>
          <a:p>
            <a:pPr>
              <a:buAutoNum type="arabicPeriod"/>
            </a:pPr>
            <a:r>
              <a:rPr lang="en-US" dirty="0" smtClean="0"/>
              <a:t>Open the seal slightly and place the bag in the microwave.</a:t>
            </a:r>
          </a:p>
          <a:p>
            <a:pPr>
              <a:buAutoNum type="arabicPeriod"/>
            </a:pPr>
            <a:r>
              <a:rPr lang="en-US" dirty="0" smtClean="0"/>
              <a:t>Microwave on high 20-25 seconds.</a:t>
            </a:r>
          </a:p>
          <a:p>
            <a:pPr>
              <a:buAutoNum type="arabicPeriod"/>
            </a:pPr>
            <a:r>
              <a:rPr lang="en-US" dirty="0" smtClean="0"/>
              <a:t>While the plastic is still warm, shape it into a ball.</a:t>
            </a:r>
          </a:p>
          <a:p>
            <a:pPr>
              <a:buAutoNum type="arabicPeriod"/>
            </a:pPr>
            <a:r>
              <a:rPr lang="en-US" dirty="0" smtClean="0"/>
              <a:t>Is it biodegradable?  Place it in water and leave for the week.</a:t>
            </a:r>
            <a:endParaRPr lang="en-US" dirty="0"/>
          </a:p>
        </p:txBody>
      </p:sp>
      <p:sp>
        <p:nvSpPr>
          <p:cNvPr id="12" name="TextBox 11"/>
          <p:cNvSpPr txBox="1"/>
          <p:nvPr/>
        </p:nvSpPr>
        <p:spPr>
          <a:xfrm>
            <a:off x="681575" y="6166315"/>
            <a:ext cx="3980577" cy="369332"/>
          </a:xfrm>
          <a:prstGeom prst="rect">
            <a:avLst/>
          </a:prstGeom>
          <a:noFill/>
        </p:spPr>
        <p:txBody>
          <a:bodyPr wrap="none" rtlCol="0">
            <a:spAutoFit/>
          </a:bodyPr>
          <a:lstStyle/>
          <a:p>
            <a:r>
              <a:rPr lang="en-US" dirty="0" err="1" smtClean="0"/>
              <a:t>ChemMatters</a:t>
            </a:r>
            <a:r>
              <a:rPr lang="en-US" dirty="0" smtClean="0"/>
              <a:t>, April 2010, page 12</a:t>
            </a:r>
            <a:endParaRPr lang="en-US" dirty="0"/>
          </a:p>
        </p:txBody>
      </p:sp>
    </p:spTree>
    <p:extLst>
      <p:ext uri="{BB962C8B-B14F-4D97-AF65-F5344CB8AC3E}">
        <p14:creationId xmlns:p14="http://schemas.microsoft.com/office/powerpoint/2010/main" val="490834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6073" y="624110"/>
            <a:ext cx="9598539" cy="779687"/>
          </a:xfrm>
        </p:spPr>
        <p:txBody>
          <a:bodyPr>
            <a:normAutofit/>
          </a:bodyPr>
          <a:lstStyle/>
          <a:p>
            <a:r>
              <a:rPr lang="en-US" dirty="0" smtClean="0"/>
              <a:t>Reflections</a:t>
            </a:r>
            <a:endParaRPr lang="en-US" dirty="0"/>
          </a:p>
        </p:txBody>
      </p:sp>
      <p:sp>
        <p:nvSpPr>
          <p:cNvPr id="3" name="Content Placeholder 2"/>
          <p:cNvSpPr>
            <a:spLocks noGrp="1"/>
          </p:cNvSpPr>
          <p:nvPr>
            <p:ph idx="1"/>
          </p:nvPr>
        </p:nvSpPr>
        <p:spPr>
          <a:xfrm>
            <a:off x="2021983" y="1403797"/>
            <a:ext cx="9482629" cy="4507425"/>
          </a:xfrm>
        </p:spPr>
        <p:txBody>
          <a:bodyPr>
            <a:normAutofit/>
          </a:bodyPr>
          <a:lstStyle/>
          <a:p>
            <a:pPr marL="514350" indent="-514350">
              <a:buFont typeface="+mj-lt"/>
              <a:buAutoNum type="arabicPeriod"/>
            </a:pPr>
            <a:r>
              <a:rPr lang="en-US" sz="2800" dirty="0" smtClean="0"/>
              <a:t>What is a polymer?</a:t>
            </a:r>
          </a:p>
          <a:p>
            <a:pPr marL="514350" indent="-514350">
              <a:buFont typeface="+mj-lt"/>
              <a:buAutoNum type="arabicPeriod"/>
            </a:pPr>
            <a:r>
              <a:rPr lang="en-US" sz="2800" dirty="0" smtClean="0"/>
              <a:t>What are the properties that make polymers so successful in our society?</a:t>
            </a:r>
          </a:p>
          <a:p>
            <a:pPr marL="514350" indent="-514350">
              <a:buFont typeface="+mj-lt"/>
              <a:buAutoNum type="arabicPeriod"/>
            </a:pPr>
            <a:r>
              <a:rPr lang="en-US" sz="2800" dirty="0" smtClean="0"/>
              <a:t>Do plastics have  a place in our society?</a:t>
            </a:r>
          </a:p>
          <a:p>
            <a:pPr marL="514350" indent="-514350">
              <a:buFont typeface="+mj-lt"/>
              <a:buAutoNum type="arabicPeriod"/>
            </a:pPr>
            <a:r>
              <a:rPr lang="en-US" sz="2800" dirty="0" smtClean="0"/>
              <a:t>How should plastics be used in our society?</a:t>
            </a:r>
          </a:p>
          <a:p>
            <a:pPr marL="514350" indent="-514350">
              <a:buFont typeface="+mj-lt"/>
              <a:buAutoNum type="arabicPeriod"/>
            </a:pPr>
            <a:r>
              <a:rPr lang="en-US" sz="2800" dirty="0" smtClean="0"/>
              <a:t>Are bioplastics better that petroleum based plastics?</a:t>
            </a:r>
            <a:endParaRPr lang="en-US" sz="2800" dirty="0"/>
          </a:p>
        </p:txBody>
      </p:sp>
    </p:spTree>
    <p:extLst>
      <p:ext uri="{BB962C8B-B14F-4D97-AF65-F5344CB8AC3E}">
        <p14:creationId xmlns:p14="http://schemas.microsoft.com/office/powerpoint/2010/main" val="1372965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401" y="537029"/>
            <a:ext cx="9574212" cy="1367971"/>
          </a:xfrm>
        </p:spPr>
        <p:txBody>
          <a:bodyPr/>
          <a:lstStyle/>
          <a:p>
            <a:r>
              <a:rPr lang="en-US" dirty="0" smtClean="0"/>
              <a:t>Career:  Chemical Engineer</a:t>
            </a:r>
            <a:endParaRPr lang="en-US" dirty="0"/>
          </a:p>
        </p:txBody>
      </p:sp>
      <p:sp>
        <p:nvSpPr>
          <p:cNvPr id="5" name="Content Placeholder 2"/>
          <p:cNvSpPr txBox="1">
            <a:spLocks/>
          </p:cNvSpPr>
          <p:nvPr/>
        </p:nvSpPr>
        <p:spPr>
          <a:xfrm>
            <a:off x="1644764" y="1335316"/>
            <a:ext cx="10145486" cy="5080000"/>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2800" b="1" i="1" dirty="0" smtClean="0"/>
              <a:t>What do they do?</a:t>
            </a:r>
          </a:p>
          <a:p>
            <a:pPr lvl="1"/>
            <a:r>
              <a:rPr lang="en-US" sz="2600" dirty="0"/>
              <a:t>Apply the principles of chemistry, biology, physics, and math to solve problems that involve the production or use of chemicals, fuel, drugs, food, and many other </a:t>
            </a:r>
            <a:r>
              <a:rPr lang="en-US" sz="2600" dirty="0" smtClean="0"/>
              <a:t>products.</a:t>
            </a:r>
            <a:endParaRPr lang="en-US" sz="2600" dirty="0"/>
          </a:p>
          <a:p>
            <a:pPr lvl="1"/>
            <a:r>
              <a:rPr lang="en-US" sz="2600" dirty="0"/>
              <a:t>Design processes and equipment for large-scale safe and sustainable manufacturing, plan and test methods of manufacturing products and treating byproducts, and supervise production.</a:t>
            </a:r>
          </a:p>
          <a:p>
            <a:pPr marL="0" indent="0">
              <a:buNone/>
            </a:pPr>
            <a:r>
              <a:rPr lang="en-US" sz="3000" b="1" i="1" dirty="0" smtClean="0">
                <a:solidFill>
                  <a:schemeClr val="accent1"/>
                </a:solidFill>
              </a:rPr>
              <a:t>What are some key skills necessary to become a marine biologist?</a:t>
            </a:r>
            <a:r>
              <a:rPr lang="en-US" sz="2800" b="1" i="1" dirty="0" smtClean="0">
                <a:solidFill>
                  <a:schemeClr val="accent1"/>
                </a:solidFill>
              </a:rPr>
              <a:t> </a:t>
            </a:r>
          </a:p>
          <a:p>
            <a:pPr lvl="1"/>
            <a:r>
              <a:rPr lang="en-US" sz="2600" dirty="0"/>
              <a:t>Active learning and listening, critical thinking, complex problem solving, mathematics, science, speaking, writing**</a:t>
            </a:r>
          </a:p>
          <a:p>
            <a:pPr lvl="1"/>
            <a:r>
              <a:rPr lang="en-US" sz="2600" dirty="0"/>
              <a:t>Must have knowledge and skills in biology, chemistry, physics, </a:t>
            </a:r>
            <a:r>
              <a:rPr lang="en-US" sz="2600" dirty="0" smtClean="0"/>
              <a:t>and mathematics.</a:t>
            </a:r>
            <a:endParaRPr lang="en-US" sz="2600" dirty="0"/>
          </a:p>
          <a:p>
            <a:pPr marL="57150" indent="0">
              <a:buNone/>
            </a:pPr>
            <a:r>
              <a:rPr lang="en-US" sz="3000" b="1" dirty="0" smtClean="0"/>
              <a:t>What kind of training is involved?</a:t>
            </a:r>
          </a:p>
          <a:p>
            <a:pPr lvl="1"/>
            <a:r>
              <a:rPr lang="en-US" sz="2600" dirty="0" smtClean="0"/>
              <a:t>Bachelor’s </a:t>
            </a:r>
            <a:r>
              <a:rPr lang="en-US" sz="2600" dirty="0"/>
              <a:t>degree in chemical </a:t>
            </a:r>
            <a:r>
              <a:rPr lang="en-US" sz="2600" dirty="0" smtClean="0"/>
              <a:t>engineering</a:t>
            </a:r>
          </a:p>
          <a:p>
            <a:pPr marL="0" indent="0">
              <a:buFont typeface="Wingdings 3" charset="2"/>
              <a:buNone/>
            </a:pPr>
            <a:r>
              <a:rPr lang="en-US" sz="2800" b="1" i="1" dirty="0" smtClean="0"/>
              <a:t>What is a typical salary for a Marine Biologist?</a:t>
            </a:r>
          </a:p>
          <a:p>
            <a:pPr marL="457200" lvl="1" indent="0">
              <a:buNone/>
            </a:pPr>
            <a:r>
              <a:rPr lang="en-US" sz="2600" dirty="0" smtClean="0"/>
              <a:t>Average Salary:  $94,350 </a:t>
            </a:r>
            <a:r>
              <a:rPr lang="en-US" sz="2600" dirty="0"/>
              <a:t>per year </a:t>
            </a:r>
            <a:r>
              <a:rPr lang="en-US" sz="2600" dirty="0" smtClean="0"/>
              <a:t> ($</a:t>
            </a:r>
            <a:r>
              <a:rPr lang="en-US" sz="2600" dirty="0"/>
              <a:t>45.36 per </a:t>
            </a:r>
            <a:r>
              <a:rPr lang="en-US" sz="2600" dirty="0" smtClean="0"/>
              <a:t>hour)	Salary Range: $56,500-15700</a:t>
            </a:r>
            <a:endParaRPr lang="en-US" sz="2800" dirty="0"/>
          </a:p>
        </p:txBody>
      </p:sp>
      <p:sp>
        <p:nvSpPr>
          <p:cNvPr id="7" name="Rectangle 6"/>
          <p:cNvSpPr/>
          <p:nvPr/>
        </p:nvSpPr>
        <p:spPr>
          <a:xfrm>
            <a:off x="1644764" y="6211669"/>
            <a:ext cx="7978207" cy="646331"/>
          </a:xfrm>
          <a:prstGeom prst="rect">
            <a:avLst/>
          </a:prstGeom>
        </p:spPr>
        <p:txBody>
          <a:bodyPr wrap="square">
            <a:spAutoFit/>
          </a:bodyPr>
          <a:lstStyle/>
          <a:p>
            <a:r>
              <a:rPr lang="en-US" sz="1200" dirty="0">
                <a:hlinkClick r:id="rId2"/>
              </a:rPr>
              <a:t>http://</a:t>
            </a:r>
            <a:r>
              <a:rPr lang="en-US" sz="1200" dirty="0" smtClean="0">
                <a:hlinkClick r:id="rId2"/>
              </a:rPr>
              <a:t>www.bls.gov/ooh/architecture-and-engineering/chemical-engineers.htm</a:t>
            </a:r>
            <a:endParaRPr lang="en-US" sz="1200" dirty="0" smtClean="0"/>
          </a:p>
          <a:p>
            <a:r>
              <a:rPr lang="en-US" sz="1200" dirty="0" smtClean="0">
                <a:hlinkClick r:id="rId3"/>
              </a:rPr>
              <a:t>Washington State University:  http</a:t>
            </a:r>
            <a:r>
              <a:rPr lang="en-US" sz="1200" dirty="0">
                <a:hlinkClick r:id="rId3"/>
              </a:rPr>
              <a:t>://</a:t>
            </a:r>
            <a:r>
              <a:rPr lang="en-US" sz="1200" dirty="0" smtClean="0">
                <a:hlinkClick r:id="rId3"/>
              </a:rPr>
              <a:t>admission.wsu.edu/academics/fos/public/field.castle?id=1564</a:t>
            </a:r>
            <a:endParaRPr lang="en-US" sz="1200" dirty="0" smtClean="0"/>
          </a:p>
          <a:p>
            <a:r>
              <a:rPr lang="en-US" sz="1200" dirty="0" smtClean="0">
                <a:hlinkClick r:id="rId4"/>
              </a:rPr>
              <a:t>University of Washington:  http</a:t>
            </a:r>
            <a:r>
              <a:rPr lang="en-US" sz="1200" dirty="0">
                <a:hlinkClick r:id="rId4"/>
              </a:rPr>
              <a:t>://www.cheme.washington.edu</a:t>
            </a:r>
            <a:r>
              <a:rPr lang="en-US" sz="1200" dirty="0" smtClean="0">
                <a:hlinkClick r:id="rId4"/>
              </a:rPr>
              <a:t>/</a:t>
            </a:r>
            <a:endParaRPr lang="en-US" sz="1200" dirty="0"/>
          </a:p>
        </p:txBody>
      </p:sp>
    </p:spTree>
    <p:extLst>
      <p:ext uri="{BB962C8B-B14F-4D97-AF65-F5344CB8AC3E}">
        <p14:creationId xmlns:p14="http://schemas.microsoft.com/office/powerpoint/2010/main" val="25963262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401" y="537029"/>
            <a:ext cx="9574212" cy="1367971"/>
          </a:xfrm>
        </p:spPr>
        <p:txBody>
          <a:bodyPr/>
          <a:lstStyle/>
          <a:p>
            <a:r>
              <a:rPr lang="en-US" dirty="0" smtClean="0"/>
              <a:t>Career:  </a:t>
            </a:r>
            <a:r>
              <a:rPr lang="en-US" dirty="0"/>
              <a:t>Biofuels Processing Technician</a:t>
            </a:r>
            <a:endParaRPr lang="en-US" dirty="0"/>
          </a:p>
        </p:txBody>
      </p:sp>
      <p:sp>
        <p:nvSpPr>
          <p:cNvPr id="5" name="Content Placeholder 2"/>
          <p:cNvSpPr txBox="1">
            <a:spLocks/>
          </p:cNvSpPr>
          <p:nvPr/>
        </p:nvSpPr>
        <p:spPr>
          <a:xfrm>
            <a:off x="1644764" y="1131669"/>
            <a:ext cx="10145486" cy="508000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2000" b="1" i="1" dirty="0" smtClean="0"/>
              <a:t>What do they do?</a:t>
            </a:r>
          </a:p>
          <a:p>
            <a:pPr lvl="1"/>
            <a:r>
              <a:rPr lang="en-US" sz="2000" dirty="0"/>
              <a:t>Calculate, measure, load, mix, and process refined feedstock with additives in fermentation or reaction process vessels and monitor production process. </a:t>
            </a:r>
            <a:endParaRPr lang="en-US" sz="2000" dirty="0" smtClean="0"/>
          </a:p>
          <a:p>
            <a:pPr lvl="1"/>
            <a:r>
              <a:rPr lang="en-US" sz="2000" dirty="0" smtClean="0"/>
              <a:t>Perform</a:t>
            </a:r>
            <a:r>
              <a:rPr lang="en-US" sz="2000" dirty="0"/>
              <a:t>, and keep records of, plant maintenance, repairs, and safety inspections.</a:t>
            </a:r>
          </a:p>
          <a:p>
            <a:pPr marL="0" indent="0">
              <a:buNone/>
            </a:pPr>
            <a:r>
              <a:rPr lang="en-US" sz="2000" b="1" i="1" dirty="0" smtClean="0">
                <a:solidFill>
                  <a:schemeClr val="accent1"/>
                </a:solidFill>
              </a:rPr>
              <a:t>What </a:t>
            </a:r>
            <a:r>
              <a:rPr lang="en-US" sz="2000" b="1" i="1" dirty="0" smtClean="0">
                <a:solidFill>
                  <a:schemeClr val="accent1"/>
                </a:solidFill>
              </a:rPr>
              <a:t>are some key skills necessary to become a marine biologist? </a:t>
            </a:r>
          </a:p>
          <a:p>
            <a:pPr lvl="1"/>
            <a:r>
              <a:rPr lang="en-US" sz="2000" dirty="0" smtClean="0"/>
              <a:t>Facilities </a:t>
            </a:r>
            <a:r>
              <a:rPr lang="en-US" sz="2000" dirty="0"/>
              <a:t>management software, calibration, inspection</a:t>
            </a:r>
          </a:p>
          <a:p>
            <a:pPr lvl="1"/>
            <a:r>
              <a:rPr lang="en-US" sz="2000" dirty="0" smtClean="0"/>
              <a:t>Must </a:t>
            </a:r>
            <a:r>
              <a:rPr lang="en-US" sz="2000" dirty="0"/>
              <a:t>have knowledge and skills in biology, chemistry, physics, </a:t>
            </a:r>
            <a:r>
              <a:rPr lang="en-US" sz="2000" dirty="0" smtClean="0"/>
              <a:t>and mathematics.</a:t>
            </a:r>
            <a:endParaRPr lang="en-US" sz="2000" dirty="0"/>
          </a:p>
          <a:p>
            <a:pPr marL="57150" indent="0">
              <a:buNone/>
            </a:pPr>
            <a:r>
              <a:rPr lang="en-US" sz="2000" b="1" dirty="0" smtClean="0"/>
              <a:t>What kind of training is involved?</a:t>
            </a:r>
          </a:p>
          <a:p>
            <a:pPr lvl="1"/>
            <a:r>
              <a:rPr lang="en-US" sz="2000" dirty="0" smtClean="0"/>
              <a:t>Certification</a:t>
            </a:r>
            <a:endParaRPr lang="en-US" sz="2000" dirty="0"/>
          </a:p>
          <a:p>
            <a:pPr marL="0" indent="0">
              <a:buFont typeface="Wingdings 3" charset="2"/>
              <a:buNone/>
            </a:pPr>
            <a:r>
              <a:rPr lang="en-US" sz="2000" b="1" i="1" dirty="0" smtClean="0"/>
              <a:t>What </a:t>
            </a:r>
            <a:r>
              <a:rPr lang="en-US" sz="2000" b="1" i="1" dirty="0" smtClean="0"/>
              <a:t>is a typical salary for a Marine Biologist?</a:t>
            </a:r>
          </a:p>
          <a:p>
            <a:pPr marL="457200" lvl="1" indent="0">
              <a:buNone/>
            </a:pPr>
            <a:r>
              <a:rPr lang="en-US" sz="2000" dirty="0" smtClean="0"/>
              <a:t>Average Salary:  </a:t>
            </a:r>
            <a:r>
              <a:rPr lang="en-US" sz="2000" dirty="0"/>
              <a:t>$26.55 hourly, $55,230 annually</a:t>
            </a:r>
          </a:p>
        </p:txBody>
      </p:sp>
      <p:sp>
        <p:nvSpPr>
          <p:cNvPr id="7" name="Rectangle 6"/>
          <p:cNvSpPr/>
          <p:nvPr/>
        </p:nvSpPr>
        <p:spPr>
          <a:xfrm>
            <a:off x="0" y="6314700"/>
            <a:ext cx="7978207" cy="646331"/>
          </a:xfrm>
          <a:prstGeom prst="rect">
            <a:avLst/>
          </a:prstGeom>
        </p:spPr>
        <p:txBody>
          <a:bodyPr wrap="square">
            <a:spAutoFit/>
          </a:bodyPr>
          <a:lstStyle/>
          <a:p>
            <a:r>
              <a:rPr lang="en-US" sz="1200" dirty="0">
                <a:hlinkClick r:id="rId2"/>
              </a:rPr>
              <a:t>http://</a:t>
            </a:r>
            <a:r>
              <a:rPr lang="en-US" sz="1200" dirty="0" smtClean="0">
                <a:hlinkClick r:id="rId2"/>
              </a:rPr>
              <a:t>www.bls.gov/ooh/architecture-and-engineering/chemical-engineers.htm</a:t>
            </a:r>
            <a:endParaRPr lang="en-US" sz="1200" dirty="0" smtClean="0"/>
          </a:p>
          <a:p>
            <a:r>
              <a:rPr lang="en-US" sz="1200" dirty="0" smtClean="0">
                <a:hlinkClick r:id="rId3"/>
              </a:rPr>
              <a:t>Washington State University:  http</a:t>
            </a:r>
            <a:r>
              <a:rPr lang="en-US" sz="1200" dirty="0">
                <a:hlinkClick r:id="rId3"/>
              </a:rPr>
              <a:t>://</a:t>
            </a:r>
            <a:r>
              <a:rPr lang="en-US" sz="1200" dirty="0" smtClean="0">
                <a:hlinkClick r:id="rId3"/>
              </a:rPr>
              <a:t>admission.wsu.edu/academics/fos/public/field.castle?id=1564</a:t>
            </a:r>
            <a:endParaRPr lang="en-US" sz="1200" dirty="0" smtClean="0"/>
          </a:p>
          <a:p>
            <a:r>
              <a:rPr lang="en-US" sz="1200" dirty="0" smtClean="0">
                <a:hlinkClick r:id="rId4"/>
              </a:rPr>
              <a:t>University of Washington:  http</a:t>
            </a:r>
            <a:r>
              <a:rPr lang="en-US" sz="1200" dirty="0">
                <a:hlinkClick r:id="rId4"/>
              </a:rPr>
              <a:t>://www.cheme.washington.edu</a:t>
            </a:r>
            <a:r>
              <a:rPr lang="en-US" sz="1200" dirty="0" smtClean="0">
                <a:hlinkClick r:id="rId4"/>
              </a:rPr>
              <a:t>/</a:t>
            </a:r>
            <a:endParaRPr lang="en-US" sz="1200" dirty="0"/>
          </a:p>
        </p:txBody>
      </p:sp>
    </p:spTree>
    <p:extLst>
      <p:ext uri="{BB962C8B-B14F-4D97-AF65-F5344CB8AC3E}">
        <p14:creationId xmlns:p14="http://schemas.microsoft.com/office/powerpoint/2010/main" val="576375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336" y="624110"/>
            <a:ext cx="8911687" cy="1280890"/>
          </a:xfrm>
        </p:spPr>
        <p:txBody>
          <a:bodyPr/>
          <a:lstStyle/>
          <a:p>
            <a:r>
              <a:rPr lang="en-US" dirty="0" smtClean="0"/>
              <a:t>Learning Objectives</a:t>
            </a:r>
            <a:endParaRPr lang="en-US" dirty="0"/>
          </a:p>
        </p:txBody>
      </p:sp>
      <p:sp>
        <p:nvSpPr>
          <p:cNvPr id="3" name="Content Placeholder 2"/>
          <p:cNvSpPr>
            <a:spLocks noGrp="1"/>
          </p:cNvSpPr>
          <p:nvPr>
            <p:ph idx="1"/>
          </p:nvPr>
        </p:nvSpPr>
        <p:spPr>
          <a:xfrm>
            <a:off x="7765367" y="1778392"/>
            <a:ext cx="3795516" cy="4006222"/>
          </a:xfrm>
        </p:spPr>
        <p:txBody>
          <a:bodyPr>
            <a:normAutofit/>
          </a:bodyPr>
          <a:lstStyle/>
          <a:p>
            <a:pPr marL="0" indent="0">
              <a:buNone/>
            </a:pPr>
            <a:r>
              <a:rPr lang="en-US" sz="2000" dirty="0" smtClean="0"/>
              <a:t>Students will be able to:</a:t>
            </a:r>
          </a:p>
          <a:p>
            <a:r>
              <a:rPr lang="en-US" sz="2000" dirty="0" smtClean="0"/>
              <a:t>Explain the chemistry behind plastics.</a:t>
            </a:r>
          </a:p>
          <a:p>
            <a:r>
              <a:rPr lang="en-US" sz="2000" dirty="0" smtClean="0"/>
              <a:t>Identify the different types of plastics.</a:t>
            </a:r>
          </a:p>
          <a:p>
            <a:r>
              <a:rPr lang="en-US" sz="2000" dirty="0" smtClean="0"/>
              <a:t>Compare and contrast petroleum based plastics and bioplastics.</a:t>
            </a:r>
          </a:p>
          <a:p>
            <a:pPr marL="0" indent="0">
              <a:buNone/>
            </a:pPr>
            <a:endParaRPr lang="en-US" sz="2000" dirty="0"/>
          </a:p>
        </p:txBody>
      </p:sp>
      <p:pic>
        <p:nvPicPr>
          <p:cNvPr id="28674" name="Picture 2" descr="http://www.oneworldoneocean.com/images/blog/OWOO_PlasticsInfographic_2012_bl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5396" y="1525173"/>
            <a:ext cx="6096000" cy="471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889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326" y="624110"/>
            <a:ext cx="9600655" cy="1280890"/>
          </a:xfrm>
        </p:spPr>
        <p:txBody>
          <a:bodyPr/>
          <a:lstStyle/>
          <a:p>
            <a:r>
              <a:rPr lang="en-US" dirty="0" smtClean="0"/>
              <a:t>Next Generation Science Standards</a:t>
            </a:r>
            <a:endParaRPr lang="en-US" dirty="0"/>
          </a:p>
        </p:txBody>
      </p:sp>
      <p:sp>
        <p:nvSpPr>
          <p:cNvPr id="5" name="Content Placeholder 2"/>
          <p:cNvSpPr txBox="1">
            <a:spLocks/>
          </p:cNvSpPr>
          <p:nvPr/>
        </p:nvSpPr>
        <p:spPr>
          <a:xfrm>
            <a:off x="1841326" y="1533378"/>
            <a:ext cx="9342490" cy="433284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smtClean="0"/>
              <a:t>Next Generation Science Standards Grades 9-12 (Ages 14-18)</a:t>
            </a:r>
          </a:p>
          <a:p>
            <a:pPr marL="0" indent="0">
              <a:buFont typeface="Wingdings 3" charset="2"/>
              <a:buNone/>
            </a:pPr>
            <a:r>
              <a:rPr lang="en-US" dirty="0" smtClean="0"/>
              <a:t>	Students who demonstrate understanding can:</a:t>
            </a:r>
          </a:p>
          <a:p>
            <a:pPr lvl="1"/>
            <a:r>
              <a:rPr lang="en-US" b="1" dirty="0" smtClean="0"/>
              <a:t>HS-PS3-4.  </a:t>
            </a:r>
            <a:r>
              <a:rPr lang="en-US" dirty="0" smtClean="0"/>
              <a:t>Plan and conduct an investigation to provide evidence that the transfer of thermal energy when two components of different temperature are combined within a closed system results in a more uniform energy distribution among the components in the system (second law of thermodynamics). </a:t>
            </a:r>
          </a:p>
          <a:p>
            <a:pPr lvl="1"/>
            <a:r>
              <a:rPr lang="en-US" b="1" dirty="0" smtClean="0"/>
              <a:t>HS-ESS3-2.  </a:t>
            </a:r>
            <a:r>
              <a:rPr lang="en-US" dirty="0" smtClean="0"/>
              <a:t>Evaluate competing design solutions for developing, managing, and utilizing energy and mineral resources based on cost-benefit ratios.* </a:t>
            </a:r>
          </a:p>
          <a:p>
            <a:pPr lvl="1"/>
            <a:r>
              <a:rPr lang="en-US" b="1" dirty="0" smtClean="0"/>
              <a:t>HS-ESS3-4.  </a:t>
            </a:r>
            <a:r>
              <a:rPr lang="en-US" dirty="0" smtClean="0"/>
              <a:t>Evaluate or refine a technological solution that reduces impacts of human activities on natural systems.</a:t>
            </a:r>
          </a:p>
          <a:p>
            <a:pPr lvl="1"/>
            <a:r>
              <a:rPr lang="en-US" b="1" dirty="0" smtClean="0"/>
              <a:t>HS-ETS1-3.  </a:t>
            </a:r>
            <a:r>
              <a:rPr lang="en-US" dirty="0" smtClean="0"/>
              <a:t>Evaluate a solution to a complex real-world problem based on prioritized criteria and trade-offs that account for a range of constraints, including cost, safety, reliability, and aesthetics as well as possible social, cultural, and environmental impacts.</a:t>
            </a:r>
          </a:p>
        </p:txBody>
      </p:sp>
    </p:spTree>
    <p:extLst>
      <p:ext uri="{BB962C8B-B14F-4D97-AF65-F5344CB8AC3E}">
        <p14:creationId xmlns:p14="http://schemas.microsoft.com/office/powerpoint/2010/main" val="900498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926337" y="624110"/>
            <a:ext cx="9578276" cy="1280890"/>
          </a:xfrm>
        </p:spPr>
        <p:txBody>
          <a:bodyPr>
            <a:normAutofit/>
          </a:bodyPr>
          <a:lstStyle/>
          <a:p>
            <a:r>
              <a:rPr lang="en-US" altLang="en-US" dirty="0">
                <a:latin typeface="+mn-lt"/>
              </a:rPr>
              <a:t>Definitions</a:t>
            </a:r>
          </a:p>
        </p:txBody>
      </p:sp>
      <p:sp>
        <p:nvSpPr>
          <p:cNvPr id="3075" name="Rectangle 3"/>
          <p:cNvSpPr>
            <a:spLocks noGrp="1" noChangeArrowheads="1"/>
          </p:cNvSpPr>
          <p:nvPr>
            <p:ph type="body" idx="1"/>
          </p:nvPr>
        </p:nvSpPr>
        <p:spPr>
          <a:xfrm>
            <a:off x="1926336" y="1487424"/>
            <a:ext cx="9578275" cy="4423798"/>
          </a:xfrm>
        </p:spPr>
        <p:txBody>
          <a:bodyPr>
            <a:normAutofit/>
          </a:bodyPr>
          <a:lstStyle/>
          <a:p>
            <a:pPr marL="609600" indent="-609600">
              <a:spcBef>
                <a:spcPct val="5000"/>
              </a:spcBef>
            </a:pPr>
            <a:r>
              <a:rPr lang="en-US" altLang="en-US" sz="2400" b="1" dirty="0">
                <a:solidFill>
                  <a:srgbClr val="C00000"/>
                </a:solidFill>
              </a:rPr>
              <a:t>Polymer</a:t>
            </a:r>
            <a:r>
              <a:rPr lang="en-US" altLang="en-US" sz="2400" dirty="0"/>
              <a:t>: a long chain molecule made up of   many small identical units.</a:t>
            </a:r>
          </a:p>
          <a:p>
            <a:pPr marL="609600" indent="-609600">
              <a:spcBef>
                <a:spcPct val="5000"/>
              </a:spcBef>
            </a:pPr>
            <a:r>
              <a:rPr lang="en-US" altLang="en-US" sz="2400" b="1" dirty="0">
                <a:solidFill>
                  <a:srgbClr val="C00000"/>
                </a:solidFill>
              </a:rPr>
              <a:t>Monomer</a:t>
            </a:r>
            <a:r>
              <a:rPr lang="en-US" altLang="en-US" sz="2400" dirty="0"/>
              <a:t>: the smallest repeating unit of a polymer (propene in polypropylene).</a:t>
            </a:r>
          </a:p>
          <a:p>
            <a:pPr marL="609600" indent="-609600">
              <a:spcBef>
                <a:spcPct val="5000"/>
              </a:spcBef>
              <a:buNone/>
            </a:pPr>
            <a:r>
              <a:rPr lang="en-US" altLang="en-US" sz="2400" dirty="0"/>
              <a:t>		.</a:t>
            </a:r>
          </a:p>
          <a:p>
            <a:pPr marL="609600" indent="-609600"/>
            <a:endParaRPr lang="en-US" altLang="en-US" sz="2400" dirty="0"/>
          </a:p>
        </p:txBody>
      </p:sp>
      <p:pic>
        <p:nvPicPr>
          <p:cNvPr id="7170" name="Picture 2" descr="http://biologos.org/uploads/static-content/monomers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5580" y="3224416"/>
            <a:ext cx="5379593" cy="280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741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223" y="624110"/>
            <a:ext cx="9453390" cy="1280890"/>
          </a:xfrm>
        </p:spPr>
        <p:txBody>
          <a:bodyPr/>
          <a:lstStyle/>
          <a:p>
            <a:r>
              <a:rPr lang="en-US" dirty="0" smtClean="0"/>
              <a:t>About Polymers</a:t>
            </a:r>
            <a:endParaRPr lang="en-US" dirty="0"/>
          </a:p>
        </p:txBody>
      </p:sp>
      <p:sp>
        <p:nvSpPr>
          <p:cNvPr id="3" name="Content Placeholder 2"/>
          <p:cNvSpPr>
            <a:spLocks noGrp="1"/>
          </p:cNvSpPr>
          <p:nvPr>
            <p:ph idx="1"/>
          </p:nvPr>
        </p:nvSpPr>
        <p:spPr>
          <a:xfrm>
            <a:off x="1504944" y="1505755"/>
            <a:ext cx="8856263" cy="4354271"/>
          </a:xfrm>
        </p:spPr>
        <p:txBody>
          <a:bodyPr>
            <a:normAutofit fontScale="92500"/>
          </a:bodyPr>
          <a:lstStyle/>
          <a:p>
            <a:pPr marL="0" indent="0">
              <a:buNone/>
            </a:pPr>
            <a:r>
              <a:rPr lang="en-US" sz="2400" dirty="0"/>
              <a:t>What type of elements are used to make polymers?</a:t>
            </a:r>
          </a:p>
          <a:p>
            <a:pPr lvl="1"/>
            <a:r>
              <a:rPr lang="en-US" sz="2400" b="1" dirty="0" smtClean="0">
                <a:solidFill>
                  <a:srgbClr val="C00000"/>
                </a:solidFill>
              </a:rPr>
              <a:t>NONMETALS</a:t>
            </a:r>
            <a:r>
              <a:rPr lang="en-US" sz="2400" dirty="0" smtClean="0"/>
              <a:t> </a:t>
            </a:r>
            <a:r>
              <a:rPr lang="en-US" sz="2400" dirty="0"/>
              <a:t>(on the right side of the periodic table)</a:t>
            </a:r>
          </a:p>
          <a:p>
            <a:pPr lvl="1"/>
            <a:r>
              <a:rPr lang="en-US" sz="2400" dirty="0"/>
              <a:t>C, H, O, N, Cl, and F are common atoms in </a:t>
            </a:r>
            <a:r>
              <a:rPr lang="en-US" sz="2400" dirty="0" smtClean="0"/>
              <a:t>polymers</a:t>
            </a:r>
          </a:p>
          <a:p>
            <a:pPr lvl="1"/>
            <a:endParaRPr lang="en-US" sz="2400" dirty="0"/>
          </a:p>
          <a:p>
            <a:pPr marL="0" indent="0">
              <a:buNone/>
            </a:pPr>
            <a:r>
              <a:rPr lang="en-US" sz="2600" dirty="0"/>
              <a:t>What type of bonds hold these long molecules together?</a:t>
            </a:r>
          </a:p>
          <a:p>
            <a:pPr lvl="1"/>
            <a:r>
              <a:rPr lang="en-US" sz="2400" b="1" dirty="0">
                <a:solidFill>
                  <a:srgbClr val="C00000"/>
                </a:solidFill>
              </a:rPr>
              <a:t>C</a:t>
            </a:r>
            <a:r>
              <a:rPr lang="en-US" sz="2400" b="1" dirty="0" smtClean="0">
                <a:solidFill>
                  <a:srgbClr val="C00000"/>
                </a:solidFill>
              </a:rPr>
              <a:t>ovalent </a:t>
            </a:r>
            <a:r>
              <a:rPr lang="en-US" sz="2400" b="1" dirty="0">
                <a:solidFill>
                  <a:srgbClr val="C00000"/>
                </a:solidFill>
              </a:rPr>
              <a:t>bonds </a:t>
            </a:r>
            <a:r>
              <a:rPr lang="en-US" sz="2400" dirty="0"/>
              <a:t>(where electrons are shared</a:t>
            </a:r>
            <a:r>
              <a:rPr lang="en-US" sz="2400" dirty="0" smtClean="0"/>
              <a:t>)</a:t>
            </a:r>
          </a:p>
          <a:p>
            <a:pPr lvl="1"/>
            <a:r>
              <a:rPr lang="en-US" sz="2400" dirty="0" smtClean="0"/>
              <a:t>Nonmetals share electrons to get 8 valence </a:t>
            </a:r>
          </a:p>
          <a:p>
            <a:pPr marL="457200" lvl="1" indent="0">
              <a:buNone/>
            </a:pPr>
            <a:r>
              <a:rPr lang="en-US" sz="2400" dirty="0"/>
              <a:t>	</a:t>
            </a:r>
            <a:r>
              <a:rPr lang="en-US" sz="2400" dirty="0" smtClean="0"/>
              <a:t>electrons</a:t>
            </a:r>
          </a:p>
          <a:p>
            <a:pPr lvl="1"/>
            <a:r>
              <a:rPr lang="en-US" sz="2400" dirty="0" smtClean="0"/>
              <a:t>Every atom wants become stable</a:t>
            </a:r>
            <a:endParaRPr lang="en-US" sz="2400" dirty="0"/>
          </a:p>
        </p:txBody>
      </p:sp>
      <p:pic>
        <p:nvPicPr>
          <p:cNvPr id="22530" name="Picture 2" descr="OrganicBuildingBlock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9904" y="4242892"/>
            <a:ext cx="3541881" cy="230053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409904" y="6543429"/>
            <a:ext cx="6096000" cy="215444"/>
          </a:xfrm>
          <a:prstGeom prst="rect">
            <a:avLst/>
          </a:prstGeom>
        </p:spPr>
        <p:txBody>
          <a:bodyPr>
            <a:spAutoFit/>
          </a:bodyPr>
          <a:lstStyle/>
          <a:p>
            <a:r>
              <a:rPr lang="en-US" sz="800" dirty="0"/>
              <a:t>http://biologyiiamanti.wikispaces.com/Biology+II+Review</a:t>
            </a:r>
          </a:p>
        </p:txBody>
      </p:sp>
    </p:spTree>
    <p:extLst>
      <p:ext uri="{BB962C8B-B14F-4D97-AF65-F5344CB8AC3E}">
        <p14:creationId xmlns:p14="http://schemas.microsoft.com/office/powerpoint/2010/main" val="40364870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6513" y="673537"/>
            <a:ext cx="8911687" cy="1280890"/>
          </a:xfrm>
        </p:spPr>
        <p:txBody>
          <a:bodyPr/>
          <a:lstStyle/>
          <a:p>
            <a:r>
              <a:rPr lang="en-US" dirty="0" smtClean="0"/>
              <a:t>Polymerization</a:t>
            </a:r>
            <a:endParaRPr lang="en-US" dirty="0"/>
          </a:p>
        </p:txBody>
      </p:sp>
      <p:sp>
        <p:nvSpPr>
          <p:cNvPr id="5" name="Content Placeholder 4"/>
          <p:cNvSpPr>
            <a:spLocks noGrp="1"/>
          </p:cNvSpPr>
          <p:nvPr>
            <p:ph idx="1"/>
          </p:nvPr>
        </p:nvSpPr>
        <p:spPr>
          <a:xfrm>
            <a:off x="1804086" y="1433384"/>
            <a:ext cx="9700526" cy="4477838"/>
          </a:xfrm>
        </p:spPr>
        <p:txBody>
          <a:bodyPr>
            <a:normAutofit/>
          </a:bodyPr>
          <a:lstStyle/>
          <a:p>
            <a:r>
              <a:rPr lang="en-US" sz="2400" b="1" dirty="0">
                <a:solidFill>
                  <a:srgbClr val="C00000"/>
                </a:solidFill>
              </a:rPr>
              <a:t> </a:t>
            </a:r>
            <a:r>
              <a:rPr lang="en-US" sz="2400" b="1" dirty="0" smtClean="0">
                <a:solidFill>
                  <a:srgbClr val="C00000"/>
                </a:solidFill>
              </a:rPr>
              <a:t>Polymerization </a:t>
            </a:r>
            <a:r>
              <a:rPr lang="en-US" sz="2400" dirty="0"/>
              <a:t>is a process of reacting monomer molecules together in a chemical reaction to form polymer chains or three-dimensional </a:t>
            </a:r>
            <a:r>
              <a:rPr lang="en-US" sz="2400" dirty="0" smtClean="0"/>
              <a:t>networks.</a:t>
            </a:r>
            <a:endParaRPr lang="en-US" sz="2400" dirty="0"/>
          </a:p>
        </p:txBody>
      </p:sp>
      <p:pic>
        <p:nvPicPr>
          <p:cNvPr id="16386" name="Picture 2" descr="http://injectionmoldingonline.com/Images/polymers.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751" y="2931989"/>
            <a:ext cx="6008380" cy="3196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639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884219" y="637308"/>
            <a:ext cx="9620394" cy="1267691"/>
          </a:xfrm>
        </p:spPr>
        <p:txBody>
          <a:bodyPr/>
          <a:lstStyle/>
          <a:p>
            <a:r>
              <a:rPr lang="en-US" altLang="en-US" dirty="0" smtClean="0">
                <a:latin typeface="+mn-lt"/>
              </a:rPr>
              <a:t>Types of Polymers</a:t>
            </a:r>
            <a:endParaRPr lang="en-US" altLang="en-US" dirty="0">
              <a:latin typeface="+mn-lt"/>
            </a:endParaRPr>
          </a:p>
        </p:txBody>
      </p:sp>
      <p:sp>
        <p:nvSpPr>
          <p:cNvPr id="16387" name="Rectangle 3"/>
          <p:cNvSpPr>
            <a:spLocks noGrp="1" noChangeArrowheads="1"/>
          </p:cNvSpPr>
          <p:nvPr>
            <p:ph idx="1"/>
          </p:nvPr>
        </p:nvSpPr>
        <p:spPr>
          <a:xfrm>
            <a:off x="1884218" y="1413164"/>
            <a:ext cx="9620394" cy="4498058"/>
          </a:xfrm>
        </p:spPr>
        <p:txBody>
          <a:bodyPr>
            <a:normAutofit/>
          </a:bodyPr>
          <a:lstStyle/>
          <a:p>
            <a:r>
              <a:rPr lang="en-US" altLang="en-US" sz="2400" dirty="0" smtClean="0"/>
              <a:t>Naturally polymers:  Polymers that exist in living things in nature (plants and animals)</a:t>
            </a:r>
          </a:p>
          <a:p>
            <a:r>
              <a:rPr lang="en-US" altLang="en-US" sz="2400" dirty="0" smtClean="0"/>
              <a:t>Synthetic polymers:  Polymers that are man-made by chemical processes in the laboratories.</a:t>
            </a:r>
            <a:endParaRPr lang="en-US" altLang="en-US" sz="2400" dirty="0"/>
          </a:p>
        </p:txBody>
      </p:sp>
      <p:pic>
        <p:nvPicPr>
          <p:cNvPr id="16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8584" y="3187746"/>
            <a:ext cx="7184162" cy="3189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734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fld id="{790365FB-F6C3-4C8C-B55E-1233A699BF70}" type="slidenum">
              <a:rPr lang="en-US" altLang="en-US" sz="1200">
                <a:latin typeface="Arial" panose="020B0604020202020204" pitchFamily="34" charset="0"/>
              </a:rPr>
              <a:pPr/>
              <a:t>8</a:t>
            </a:fld>
            <a:endParaRPr lang="en-US" altLang="en-US" sz="1200">
              <a:latin typeface="Arial" panose="020B0604020202020204" pitchFamily="34" charset="0"/>
            </a:endParaRPr>
          </a:p>
        </p:txBody>
      </p:sp>
      <p:sp>
        <p:nvSpPr>
          <p:cNvPr id="9219" name="Rectangle 2"/>
          <p:cNvSpPr>
            <a:spLocks noGrp="1" noChangeArrowheads="1"/>
          </p:cNvSpPr>
          <p:nvPr>
            <p:ph type="title"/>
          </p:nvPr>
        </p:nvSpPr>
        <p:spPr>
          <a:xfrm>
            <a:off x="1769047" y="736951"/>
            <a:ext cx="7772400" cy="533400"/>
          </a:xfrm>
        </p:spPr>
        <p:txBody>
          <a:bodyPr>
            <a:normAutofit fontScale="90000"/>
          </a:bodyPr>
          <a:lstStyle/>
          <a:p>
            <a:r>
              <a:rPr lang="en-US" altLang="en-US" dirty="0" smtClean="0"/>
              <a:t>Natural Polymers</a:t>
            </a:r>
          </a:p>
        </p:txBody>
      </p:sp>
      <p:sp>
        <p:nvSpPr>
          <p:cNvPr id="9220" name="Rectangle 3"/>
          <p:cNvSpPr>
            <a:spLocks noGrp="1" noChangeArrowheads="1"/>
          </p:cNvSpPr>
          <p:nvPr>
            <p:ph type="body" idx="1"/>
          </p:nvPr>
        </p:nvSpPr>
        <p:spPr>
          <a:xfrm>
            <a:off x="1311579" y="1532448"/>
            <a:ext cx="5537321" cy="3484562"/>
          </a:xfrm>
        </p:spPr>
        <p:txBody>
          <a:bodyPr>
            <a:normAutofit/>
          </a:bodyPr>
          <a:lstStyle/>
          <a:p>
            <a:pPr>
              <a:buFontTx/>
              <a:buNone/>
            </a:pPr>
            <a:r>
              <a:rPr lang="en-US" altLang="en-US" sz="2400" dirty="0" smtClean="0"/>
              <a:t>Natural  polymers:</a:t>
            </a:r>
            <a:endParaRPr lang="en-US" altLang="en-US" sz="2400" dirty="0"/>
          </a:p>
          <a:p>
            <a:pPr marL="457200" lvl="1" indent="0">
              <a:buNone/>
            </a:pPr>
            <a:r>
              <a:rPr lang="en-US" altLang="en-US" sz="2400" dirty="0"/>
              <a:t>Wood		</a:t>
            </a:r>
            <a:r>
              <a:rPr lang="en-US" altLang="en-US" sz="2400" dirty="0" smtClean="0"/>
              <a:t>	Rubber</a:t>
            </a:r>
            <a:endParaRPr lang="en-US" altLang="en-US" sz="2400" dirty="0"/>
          </a:p>
          <a:p>
            <a:pPr marL="457200" lvl="1" indent="0">
              <a:buNone/>
            </a:pPr>
            <a:r>
              <a:rPr lang="en-US" altLang="en-US" sz="2400" dirty="0"/>
              <a:t>Cotton		</a:t>
            </a:r>
            <a:r>
              <a:rPr lang="en-US" altLang="en-US" sz="2400" dirty="0" smtClean="0"/>
              <a:t>Wool</a:t>
            </a:r>
            <a:endParaRPr lang="en-US" altLang="en-US" sz="2400" dirty="0"/>
          </a:p>
          <a:p>
            <a:pPr marL="457200" lvl="1" indent="0">
              <a:buNone/>
            </a:pPr>
            <a:r>
              <a:rPr lang="en-US" altLang="en-US" sz="2400" dirty="0"/>
              <a:t>Leather	</a:t>
            </a:r>
            <a:r>
              <a:rPr lang="en-US" altLang="en-US" sz="2400" dirty="0" smtClean="0"/>
              <a:t>	Silk</a:t>
            </a:r>
            <a:endParaRPr lang="en-US" altLang="en-US" sz="2400" dirty="0"/>
          </a:p>
        </p:txBody>
      </p:sp>
      <p:pic>
        <p:nvPicPr>
          <p:cNvPr id="9221" name="Picture 4" descr="08bridges_xlarge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48220" y="2746247"/>
            <a:ext cx="4280130" cy="2140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5"/>
          <p:cNvSpPr>
            <a:spLocks noChangeArrowheads="1"/>
          </p:cNvSpPr>
          <p:nvPr/>
        </p:nvSpPr>
        <p:spPr bwMode="auto">
          <a:xfrm>
            <a:off x="6648220" y="1631516"/>
            <a:ext cx="554378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panose="02020603050405020304" pitchFamily="18" charset="0"/>
                <a:cs typeface="Arial" panose="020B0604020202020204" pitchFamily="34" charset="0"/>
              </a:defRPr>
            </a:lvl1pPr>
            <a:lvl2pPr marL="742950" indent="-285750" eaLnBrk="0" hangingPunct="0">
              <a:defRPr sz="2400">
                <a:solidFill>
                  <a:schemeClr val="tx1"/>
                </a:solidFill>
                <a:latin typeface="Times" panose="02020603050405020304" pitchFamily="18" charset="0"/>
                <a:cs typeface="Arial" panose="020B0604020202020204" pitchFamily="34" charset="0"/>
              </a:defRPr>
            </a:lvl2pPr>
            <a:lvl3pPr marL="1143000" indent="-228600" eaLnBrk="0" hangingPunct="0">
              <a:defRPr sz="2400">
                <a:solidFill>
                  <a:schemeClr val="tx1"/>
                </a:solidFill>
                <a:latin typeface="Times" panose="02020603050405020304" pitchFamily="18" charset="0"/>
                <a:cs typeface="Arial" panose="020B0604020202020204" pitchFamily="34" charset="0"/>
              </a:defRPr>
            </a:lvl3pPr>
            <a:lvl4pPr marL="1600200" indent="-228600" eaLnBrk="0" hangingPunct="0">
              <a:defRPr sz="2400">
                <a:solidFill>
                  <a:schemeClr val="tx1"/>
                </a:solidFill>
                <a:latin typeface="Times" panose="02020603050405020304" pitchFamily="18" charset="0"/>
                <a:cs typeface="Arial" panose="020B0604020202020204" pitchFamily="34" charset="0"/>
              </a:defRPr>
            </a:lvl4pPr>
            <a:lvl5pPr marL="2057400" indent="-228600" eaLnBrk="0" hangingPunct="0">
              <a:defRPr sz="2400">
                <a:solidFill>
                  <a:schemeClr val="tx1"/>
                </a:solidFill>
                <a:latin typeface="Times"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cs typeface="Arial" panose="020B0604020202020204" pitchFamily="34" charset="0"/>
              </a:defRPr>
            </a:lvl9pPr>
          </a:lstStyle>
          <a:p>
            <a:pPr eaLnBrk="1" hangingPunct="1"/>
            <a:r>
              <a:rPr lang="en-US" altLang="en-US" sz="2000" dirty="0" smtClean="0">
                <a:latin typeface="+mn-lt"/>
              </a:rPr>
              <a:t>Rubber balls used by Incas</a:t>
            </a:r>
          </a:p>
          <a:p>
            <a:pPr eaLnBrk="1" hangingPunct="1"/>
            <a:r>
              <a:rPr lang="en-US" altLang="en-US" sz="2000" dirty="0" smtClean="0">
                <a:latin typeface="+mn-lt"/>
              </a:rPr>
              <a:t>Noah used pitch (a natural polymer) </a:t>
            </a:r>
          </a:p>
          <a:p>
            <a:pPr eaLnBrk="1" hangingPunct="1"/>
            <a:r>
              <a:rPr lang="en-US" altLang="en-US" sz="2000" dirty="0" smtClean="0">
                <a:latin typeface="+mn-lt"/>
              </a:rPr>
              <a:t>for the ark</a:t>
            </a:r>
            <a:endParaRPr lang="en-US" altLang="en-US" sz="2000" dirty="0">
              <a:latin typeface="+mn-lt"/>
            </a:endParaRPr>
          </a:p>
        </p:txBody>
      </p:sp>
      <p:sp>
        <p:nvSpPr>
          <p:cNvPr id="2" name="Rectangle 1"/>
          <p:cNvSpPr/>
          <p:nvPr/>
        </p:nvSpPr>
        <p:spPr>
          <a:xfrm>
            <a:off x="6648220" y="4985380"/>
            <a:ext cx="6096000" cy="461665"/>
          </a:xfrm>
          <a:prstGeom prst="rect">
            <a:avLst/>
          </a:prstGeom>
        </p:spPr>
        <p:txBody>
          <a:bodyPr>
            <a:spAutoFit/>
          </a:bodyPr>
          <a:lstStyle/>
          <a:p>
            <a:r>
              <a:rPr lang="en-US" sz="1200" b="0" i="0" u="none" strike="noStrike" dirty="0" smtClean="0">
                <a:solidFill>
                  <a:srgbClr val="800080"/>
                </a:solidFill>
                <a:effectLst/>
                <a:latin typeface="verdana" panose="020B0604030504040204" pitchFamily="34" charset="0"/>
                <a:hlinkClick r:id="rId4"/>
              </a:rPr>
              <a:t>Nature's Polymers</a:t>
            </a:r>
            <a:r>
              <a:rPr lang="en-US" sz="1200" b="0" i="0" dirty="0" smtClean="0">
                <a:solidFill>
                  <a:srgbClr val="000000"/>
                </a:solidFill>
                <a:effectLst/>
                <a:latin typeface="verdana" panose="020B0604030504040204" pitchFamily="34" charset="0"/>
              </a:rPr>
              <a:t> </a:t>
            </a:r>
            <a:r>
              <a:rPr lang="en-US" sz="1200" b="0" i="0" dirty="0" smtClean="0">
                <a:solidFill>
                  <a:srgbClr val="000000"/>
                </a:solidFill>
                <a:effectLst/>
                <a:latin typeface="verdana,helvetica"/>
              </a:rPr>
              <a:t>(</a:t>
            </a:r>
            <a:r>
              <a:rPr lang="en-US" sz="1200" b="0" i="0" dirty="0" err="1" smtClean="0">
                <a:solidFill>
                  <a:srgbClr val="000000"/>
                </a:solidFill>
                <a:effectLst/>
                <a:latin typeface="verdana,helvetica"/>
              </a:rPr>
              <a:t>asf</a:t>
            </a:r>
            <a:r>
              <a:rPr lang="en-US" sz="1200" b="0" i="0" dirty="0" smtClean="0">
                <a:solidFill>
                  <a:srgbClr val="000000"/>
                </a:solidFill>
                <a:effectLst/>
                <a:latin typeface="verdana,helvetica"/>
              </a:rPr>
              <a:t> file - 16.58 MB)</a:t>
            </a:r>
            <a:r>
              <a:rPr lang="en-US" sz="1200" b="0" i="0" dirty="0" smtClean="0">
                <a:solidFill>
                  <a:srgbClr val="000000"/>
                </a:solidFill>
                <a:effectLst/>
                <a:latin typeface="verdana" panose="020B0604030504040204" pitchFamily="34" charset="0"/>
              </a:rPr>
              <a:t> </a:t>
            </a:r>
            <a:br>
              <a:rPr lang="en-US" sz="1200" b="0" i="0" dirty="0" smtClean="0">
                <a:solidFill>
                  <a:srgbClr val="000000"/>
                </a:solidFill>
                <a:effectLst/>
                <a:latin typeface="verdana" panose="020B0604030504040204" pitchFamily="34" charset="0"/>
              </a:rPr>
            </a:br>
            <a:r>
              <a:rPr lang="en-US" sz="1200" b="0" i="0" dirty="0" smtClean="0">
                <a:solidFill>
                  <a:srgbClr val="000000"/>
                </a:solidFill>
                <a:effectLst/>
                <a:latin typeface="verdana" panose="020B0604030504040204" pitchFamily="34" charset="0"/>
              </a:rPr>
              <a:t>Great introductory video on Polymers in our world</a:t>
            </a:r>
            <a:endParaRPr lang="en-US" sz="1200" b="0" i="0" dirty="0">
              <a:solidFill>
                <a:srgbClr val="000000"/>
              </a:solidFill>
              <a:effectLst/>
              <a:latin typeface="verdana" panose="020B0604030504040204" pitchFamily="34" charset="0"/>
            </a:endParaRPr>
          </a:p>
        </p:txBody>
      </p:sp>
      <p:pic>
        <p:nvPicPr>
          <p:cNvPr id="29702" name="Picture 6" descr="http://blogs.discovermagazine.com/notrocketscience/files/2012/01/Silkworm__cocoo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10076" y="5302685"/>
            <a:ext cx="1827680" cy="1174509"/>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http://upload.wikimedia.org/wikipedia/commons/8/8d/Cott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63133" y="3454437"/>
            <a:ext cx="1634480" cy="1086755"/>
          </a:xfrm>
          <a:prstGeom prst="rect">
            <a:avLst/>
          </a:prstGeom>
          <a:noFill/>
          <a:extLst>
            <a:ext uri="{909E8E84-426E-40DD-AFC4-6F175D3DCCD1}">
              <a14:hiddenFill xmlns:a14="http://schemas.microsoft.com/office/drawing/2010/main">
                <a:solidFill>
                  <a:srgbClr val="FFFFFF"/>
                </a:solidFill>
              </a14:hiddenFill>
            </a:ext>
          </a:extLst>
        </p:spPr>
      </p:pic>
      <p:pic>
        <p:nvPicPr>
          <p:cNvPr id="29706" name="Picture 10" descr="http://globalrubbermarkets.com/wp-content/uploads/2012/10/globalrubbermarket_GRM_097-336x25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1543" y="4769546"/>
            <a:ext cx="2151784" cy="1613839"/>
          </a:xfrm>
          <a:prstGeom prst="rect">
            <a:avLst/>
          </a:prstGeom>
          <a:noFill/>
          <a:extLst>
            <a:ext uri="{909E8E84-426E-40DD-AFC4-6F175D3DCCD1}">
              <a14:hiddenFill xmlns:a14="http://schemas.microsoft.com/office/drawing/2010/main">
                <a:solidFill>
                  <a:srgbClr val="FFFFFF"/>
                </a:solidFill>
              </a14:hiddenFill>
            </a:ext>
          </a:extLst>
        </p:spPr>
      </p:pic>
      <p:pic>
        <p:nvPicPr>
          <p:cNvPr id="29704" name="Picture 8" descr="http://oregonfresh.net/wp-content/uploads/2012/02/wool-photo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19419" y="4020380"/>
            <a:ext cx="3173195" cy="1556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205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0" name="Picture 6" descr="http://www.steinbachscience.com/science9/biology/notes/macromolecu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4637" y="412124"/>
            <a:ext cx="8594501" cy="644587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59790" y="412124"/>
            <a:ext cx="3390315" cy="741427"/>
          </a:xfrm>
          <a:prstGeom prst="rect">
            <a:avLst/>
          </a:prstGeom>
          <a:solidFill>
            <a:schemeClr val="bg1"/>
          </a:solidFill>
        </p:spPr>
        <p:txBody>
          <a:bodyPr wrap="square" rtlCol="0">
            <a:spAutoFit/>
          </a:bodyPr>
          <a:lstStyle/>
          <a:p>
            <a:endParaRPr lang="en-US"/>
          </a:p>
        </p:txBody>
      </p:sp>
      <p:sp>
        <p:nvSpPr>
          <p:cNvPr id="5" name="TextBox 4"/>
          <p:cNvSpPr txBox="1"/>
          <p:nvPr/>
        </p:nvSpPr>
        <p:spPr>
          <a:xfrm>
            <a:off x="1942303" y="507220"/>
            <a:ext cx="7145425" cy="646331"/>
          </a:xfrm>
          <a:prstGeom prst="rect">
            <a:avLst/>
          </a:prstGeom>
          <a:noFill/>
        </p:spPr>
        <p:txBody>
          <a:bodyPr wrap="square" rtlCol="0">
            <a:spAutoFit/>
          </a:bodyPr>
          <a:lstStyle/>
          <a:p>
            <a:r>
              <a:rPr lang="en-US" sz="3600" dirty="0" smtClean="0">
                <a:solidFill>
                  <a:srgbClr val="0070C0"/>
                </a:solidFill>
              </a:rPr>
              <a:t>Biomolecules Review</a:t>
            </a:r>
            <a:endParaRPr lang="en-US" sz="3600" dirty="0">
              <a:solidFill>
                <a:srgbClr val="0070C0"/>
              </a:solidFill>
            </a:endParaRPr>
          </a:p>
        </p:txBody>
      </p:sp>
    </p:spTree>
    <p:extLst>
      <p:ext uri="{BB962C8B-B14F-4D97-AF65-F5344CB8AC3E}">
        <p14:creationId xmlns:p14="http://schemas.microsoft.com/office/powerpoint/2010/main" val="454884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7727</TotalTime>
  <Words>1454</Words>
  <Application>Microsoft Office PowerPoint</Application>
  <PresentationFormat>Widescreen</PresentationFormat>
  <Paragraphs>260</Paragraphs>
  <Slides>30</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Arial</vt:lpstr>
      <vt:lpstr>Arial</vt:lpstr>
      <vt:lpstr>Calibri</vt:lpstr>
      <vt:lpstr>Century Gothic</vt:lpstr>
      <vt:lpstr>Times New Roman</vt:lpstr>
      <vt:lpstr>Univers LT 55</vt:lpstr>
      <vt:lpstr>verdana</vt:lpstr>
      <vt:lpstr>verdana,helvetica</vt:lpstr>
      <vt:lpstr>Wingdings</vt:lpstr>
      <vt:lpstr>Wingdings 2</vt:lpstr>
      <vt:lpstr>Wingdings 3</vt:lpstr>
      <vt:lpstr>Wisp</vt:lpstr>
      <vt:lpstr>Polymers and Plastics</vt:lpstr>
      <vt:lpstr>Essential Questions</vt:lpstr>
      <vt:lpstr>Learning Objectives</vt:lpstr>
      <vt:lpstr>Definitions</vt:lpstr>
      <vt:lpstr>About Polymers</vt:lpstr>
      <vt:lpstr>Polymerization</vt:lpstr>
      <vt:lpstr>Types of Polymers</vt:lpstr>
      <vt:lpstr>Natural Polymers</vt:lpstr>
      <vt:lpstr>PowerPoint Presentation</vt:lpstr>
      <vt:lpstr>Synthetic polymers</vt:lpstr>
      <vt:lpstr>PowerPoint Presentation</vt:lpstr>
      <vt:lpstr>Petroleum Products </vt:lpstr>
      <vt:lpstr>Types of Synthetic Polymers</vt:lpstr>
      <vt:lpstr>Molecular Structure of Polymers</vt:lpstr>
      <vt:lpstr>Molecular Structure of Polymers</vt:lpstr>
      <vt:lpstr>Molecular Structure of Polymers</vt:lpstr>
      <vt:lpstr>Molecular Structure of Polymers </vt:lpstr>
      <vt:lpstr>Analysis of Petroleum Plastics</vt:lpstr>
      <vt:lpstr>Down Cycling of Petroleum Plastics</vt:lpstr>
      <vt:lpstr>Super Slime Polymer</vt:lpstr>
      <vt:lpstr>What is Bioplastics?</vt:lpstr>
      <vt:lpstr>PowerPoint Presentation</vt:lpstr>
      <vt:lpstr>Composition of Bioplastics</vt:lpstr>
      <vt:lpstr>PowerPoint Presentation</vt:lpstr>
      <vt:lpstr>Why Use Bioplastics?</vt:lpstr>
      <vt:lpstr>Corn Based Plastic</vt:lpstr>
      <vt:lpstr>Reflections</vt:lpstr>
      <vt:lpstr>Career:  Chemical Engineer</vt:lpstr>
      <vt:lpstr>Career:  Biofuels Processing Technician</vt:lpstr>
      <vt:lpstr>Next Generation Science Standards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Polymers and Plastics</dc:title>
  <dc:creator>Madonna Brinkmann</dc:creator>
  <cp:lastModifiedBy>Madonna Brinkmann</cp:lastModifiedBy>
  <cp:revision>91</cp:revision>
  <dcterms:created xsi:type="dcterms:W3CDTF">2015-03-16T04:24:25Z</dcterms:created>
  <dcterms:modified xsi:type="dcterms:W3CDTF">2015-05-31T21:41:27Z</dcterms:modified>
</cp:coreProperties>
</file>