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30"/>
  </p:notesMasterIdLst>
  <p:sldIdLst>
    <p:sldId id="256" r:id="rId2"/>
    <p:sldId id="317" r:id="rId3"/>
    <p:sldId id="314" r:id="rId4"/>
    <p:sldId id="302" r:id="rId5"/>
    <p:sldId id="306" r:id="rId6"/>
    <p:sldId id="304" r:id="rId7"/>
    <p:sldId id="328" r:id="rId8"/>
    <p:sldId id="335" r:id="rId9"/>
    <p:sldId id="309" r:id="rId10"/>
    <p:sldId id="330" r:id="rId11"/>
    <p:sldId id="331" r:id="rId12"/>
    <p:sldId id="332" r:id="rId13"/>
    <p:sldId id="329" r:id="rId14"/>
    <p:sldId id="320" r:id="rId15"/>
    <p:sldId id="307" r:id="rId16"/>
    <p:sldId id="308" r:id="rId17"/>
    <p:sldId id="310" r:id="rId18"/>
    <p:sldId id="333" r:id="rId19"/>
    <p:sldId id="305" r:id="rId20"/>
    <p:sldId id="334" r:id="rId21"/>
    <p:sldId id="325" r:id="rId22"/>
    <p:sldId id="336" r:id="rId23"/>
    <p:sldId id="337" r:id="rId24"/>
    <p:sldId id="338" r:id="rId25"/>
    <p:sldId id="339" r:id="rId26"/>
    <p:sldId id="341" r:id="rId27"/>
    <p:sldId id="327" r:id="rId28"/>
    <p:sldId id="315" r:id="rId2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9562" autoAdjust="0"/>
    <p:restoredTop sz="94660"/>
  </p:normalViewPr>
  <p:slideViewPr>
    <p:cSldViewPr snapToGrid="0">
      <p:cViewPr varScale="1">
        <p:scale>
          <a:sx n="75" d="100"/>
          <a:sy n="75" d="100"/>
        </p:scale>
        <p:origin x="90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22395804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602488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83A977F-2504-E741-85B4-8F01994E1F25}"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5135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4F351F-53B1-3B4C-8CD4-15B0457E8E3F}"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574504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B1E8F6-4F69-E448-82E4-3FF8C30628E4}"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84269592"/>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790BAD4-EC93-8B4C-97AE-9AB5F3271B19}"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531759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E6C9050E-E079-6441-81E7-806D30677343}"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973385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9B230AF-FFB7-DE42-B481-AAC2589869DA}"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545722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9A7C16-FAF2-2C41-B697-563997C522AD}"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5054965"/>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A19D9EA-0687-604F-B97A-763B6765DF9F}"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2560042"/>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a:endParaRPr/>
          </a:p>
        </p:txBody>
      </p:sp>
    </p:spTree>
    <p:extLst>
      <p:ext uri="{BB962C8B-B14F-4D97-AF65-F5344CB8AC3E}">
        <p14:creationId xmlns:p14="http://schemas.microsoft.com/office/powerpoint/2010/main" val="2696618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B9A02F-357D-AF42-B110-A7740AFDCA1B}"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652095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BB9B27-4D02-2940-AED5-BC8F2B3B1507}" type="datetimeFigureOut">
              <a:rPr lang="en-US" smtClean="0"/>
              <a:t>5/31/2015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933891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4CF7878-2C98-7449-BB8F-764A5EA8E558}"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222620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D2F403-9584-1749-B6AB-5E1C5F94527C}" type="datetimeFigureOut">
              <a:rPr lang="en-US" smtClean="0"/>
              <a:t>5/31/2015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3752078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58C0351-EB03-5444-BA93-B7E778374E24}" type="datetimeFigureOut">
              <a:rPr lang="en-US" smtClean="0"/>
              <a:t>5/31/2015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46026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EADB90-FF7E-5041-AB9F-1BC0957AB829}" type="datetimeFigureOut">
              <a:rPr lang="en-US" smtClean="0"/>
              <a:t>5/31/2015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7138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EB8CB6-48D8-4E47-B0D3-B56230F429D0}"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2490129"/>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F716D3-DCE8-CC45-8106-AE5DFCD073F9}" type="datetimeFigureOut">
              <a:rPr lang="en-US" smtClean="0"/>
              <a:t>5/31/2015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4413247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4D9FFFB4-400D-1240-AB24-6F86C96D4DFB}" type="datetimeFigureOut">
              <a:rPr lang="en-US" smtClean="0"/>
              <a:t>5/31/2015</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555165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youtube.com/watch?v=-UQwEEoqLrk"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marinecareers.net/marine-biology" TargetMode="External"/><Relationship Id="rId2" Type="http://schemas.openxmlformats.org/officeDocument/2006/relationships/hyperlink" Target="http://depts.washington.edu/marbio/links/prospective.html" TargetMode="External"/><Relationship Id="rId1" Type="http://schemas.openxmlformats.org/officeDocument/2006/relationships/slideLayout" Target="../slideLayouts/slideLayout2.xml"/><Relationship Id="rId4" Type="http://schemas.openxmlformats.org/officeDocument/2006/relationships/hyperlink" Target="http://www.indeed.com/salary/q-Marine-Biologist-l-Washington.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thecontentlab.icrossing.com/post/9958997115/how-to-create-a-great-infographic"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676400" y="2514601"/>
            <a:ext cx="6866467" cy="2262779"/>
          </a:xfrm>
          <a:prstGeom prst="rect">
            <a:avLst/>
          </a:prstGeom>
        </p:spPr>
        <p:txBody>
          <a:bodyPr lIns="91425" tIns="91425" rIns="91425" bIns="91425" anchor="b" anchorCtr="0">
            <a:noAutofit/>
          </a:bodyPr>
          <a:lstStyle/>
          <a:p>
            <a:pPr>
              <a:spcBef>
                <a:spcPts val="0"/>
              </a:spcBef>
              <a:buNone/>
            </a:pPr>
            <a:r>
              <a:rPr lang="en" sz="4000" dirty="0" smtClean="0">
                <a:latin typeface="Cherry Cream Soda"/>
                <a:ea typeface="Cherry Cream Soda"/>
                <a:cs typeface="Cherry Cream Soda"/>
                <a:sym typeface="Cherry Cream Soda"/>
              </a:rPr>
              <a:t>Solution as an Infographics</a:t>
            </a:r>
            <a:endParaRPr lang="en" sz="4000" dirty="0">
              <a:latin typeface="Cherry Cream Soda"/>
              <a:ea typeface="Cherry Cream Soda"/>
              <a:cs typeface="Cherry Cream Soda"/>
              <a:sym typeface="Cherry Cream Soda"/>
            </a:endParaRPr>
          </a:p>
        </p:txBody>
      </p:sp>
      <p:sp>
        <p:nvSpPr>
          <p:cNvPr id="24" name="Shape 24"/>
          <p:cNvSpPr txBox="1">
            <a:spLocks noGrp="1"/>
          </p:cNvSpPr>
          <p:nvPr>
            <p:ph type="subTitle" idx="1"/>
          </p:nvPr>
        </p:nvSpPr>
        <p:spPr>
          <a:prstGeom prst="rect">
            <a:avLst/>
          </a:prstGeom>
        </p:spPr>
        <p:txBody>
          <a:bodyPr lIns="91425" tIns="91425" rIns="91425" bIns="91425" anchor="t" anchorCtr="0">
            <a:noAutofit/>
          </a:bodyPr>
          <a:lstStyle/>
          <a:p>
            <a:pPr>
              <a:spcBef>
                <a:spcPts val="0"/>
              </a:spcBef>
              <a:buNone/>
            </a:pPr>
            <a:r>
              <a:rPr lang="en" dirty="0" smtClean="0">
                <a:latin typeface="Josefin Slab"/>
                <a:ea typeface="Josefin Slab"/>
                <a:cs typeface="Josefin Slab"/>
                <a:sym typeface="Josefin Slab"/>
              </a:rPr>
              <a:t>Sustainability Project</a:t>
            </a:r>
            <a:endParaRPr lang="en" dirty="0">
              <a:latin typeface="Josefin Slab"/>
              <a:ea typeface="Josefin Slab"/>
              <a:cs typeface="Josefin Slab"/>
              <a:sym typeface="Josefin Slab"/>
            </a:endParaRPr>
          </a:p>
        </p:txBody>
      </p:sp>
      <p:pic>
        <p:nvPicPr>
          <p:cNvPr id="1026" name="Picture 2" descr="https://metronewsca.files.wordpress.com/2012/11/schooled-on-sustainability-infographic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738554"/>
            <a:ext cx="6779490" cy="28319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76400" y="3582329"/>
            <a:ext cx="4572000" cy="215444"/>
          </a:xfrm>
          <a:prstGeom prst="rect">
            <a:avLst/>
          </a:prstGeom>
        </p:spPr>
        <p:txBody>
          <a:bodyPr>
            <a:spAutoFit/>
          </a:bodyPr>
          <a:lstStyle/>
          <a:p>
            <a:r>
              <a:rPr lang="en-US" sz="800" dirty="0"/>
              <a:t>https://metronewsca.files.wordpress.com/2012/11/schooled-on-sustainability-infographic1.jpg</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6874073" cy="1143000"/>
          </a:xfrm>
        </p:spPr>
        <p:txBody>
          <a:bodyPr/>
          <a:lstStyle/>
          <a:p>
            <a:r>
              <a:rPr lang="en-US" dirty="0" smtClean="0"/>
              <a:t>Recycling</a:t>
            </a:r>
            <a:endParaRPr lang="en-US" dirty="0"/>
          </a:p>
        </p:txBody>
      </p:sp>
      <p:sp>
        <p:nvSpPr>
          <p:cNvPr id="3" name="Text Placeholder 2"/>
          <p:cNvSpPr>
            <a:spLocks noGrp="1"/>
          </p:cNvSpPr>
          <p:nvPr>
            <p:ph type="body" idx="1"/>
          </p:nvPr>
        </p:nvSpPr>
        <p:spPr>
          <a:xfrm>
            <a:off x="457200" y="1600200"/>
            <a:ext cx="6874073" cy="4967574"/>
          </a:xfrm>
        </p:spPr>
        <p:txBody>
          <a:bodyPr/>
          <a:lstStyle/>
          <a:p>
            <a:pPr>
              <a:buNone/>
            </a:pPr>
            <a:r>
              <a:rPr lang="en-US" dirty="0" smtClean="0"/>
              <a:t>Question:  Who profits from recycling?</a:t>
            </a:r>
          </a:p>
          <a:p>
            <a:pPr>
              <a:buNone/>
            </a:pPr>
            <a:r>
              <a:rPr lang="en-US" dirty="0" smtClean="0"/>
              <a:t>Research:</a:t>
            </a:r>
          </a:p>
          <a:p>
            <a:pPr marL="457200" indent="-457200"/>
            <a:r>
              <a:rPr lang="en-US" dirty="0" smtClean="0"/>
              <a:t>How much money do business spend on waste disposal?</a:t>
            </a:r>
          </a:p>
          <a:p>
            <a:pPr marL="457200" indent="-457200"/>
            <a:r>
              <a:rPr lang="en-US" dirty="0" smtClean="0"/>
              <a:t>Who uses the recycled materials?</a:t>
            </a:r>
          </a:p>
          <a:p>
            <a:pPr marL="457200" indent="-457200"/>
            <a:r>
              <a:rPr lang="en-US" dirty="0" smtClean="0"/>
              <a:t>How much money is required to recycle materials?</a:t>
            </a:r>
          </a:p>
          <a:p>
            <a:pPr marL="457200" indent="-457200"/>
            <a:r>
              <a:rPr lang="en-US" dirty="0" smtClean="0"/>
              <a:t>How much money is spent on waste disposal?</a:t>
            </a:r>
          </a:p>
          <a:p>
            <a:pPr marL="457200" indent="-457200"/>
            <a:r>
              <a:rPr lang="en-US" dirty="0" smtClean="0"/>
              <a:t>How does the environment benefit?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1273" y="0"/>
            <a:ext cx="1812727" cy="6858000"/>
          </a:xfrm>
          <a:prstGeom prst="rect">
            <a:avLst/>
          </a:prstGeom>
        </p:spPr>
      </p:pic>
    </p:spTree>
    <p:extLst>
      <p:ext uri="{BB962C8B-B14F-4D97-AF65-F5344CB8AC3E}">
        <p14:creationId xmlns:p14="http://schemas.microsoft.com/office/powerpoint/2010/main" val="123270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921117"/>
          </a:xfrm>
        </p:spPr>
        <p:txBody>
          <a:bodyPr/>
          <a:lstStyle/>
          <a:p>
            <a:r>
              <a:rPr lang="en-US" dirty="0" smtClean="0"/>
              <a:t>The Coffee Cup</a:t>
            </a:r>
            <a:endParaRPr lang="en-US" dirty="0"/>
          </a:p>
        </p:txBody>
      </p:sp>
      <p:sp>
        <p:nvSpPr>
          <p:cNvPr id="3" name="Text Placeholder 2"/>
          <p:cNvSpPr>
            <a:spLocks noGrp="1"/>
          </p:cNvSpPr>
          <p:nvPr>
            <p:ph type="body" idx="1"/>
          </p:nvPr>
        </p:nvSpPr>
        <p:spPr>
          <a:xfrm>
            <a:off x="457200" y="1417637"/>
            <a:ext cx="5680119" cy="5150137"/>
          </a:xfrm>
        </p:spPr>
        <p:txBody>
          <a:bodyPr>
            <a:normAutofit lnSpcReduction="10000"/>
          </a:bodyPr>
          <a:lstStyle/>
          <a:p>
            <a:pPr>
              <a:buNone/>
            </a:pPr>
            <a:r>
              <a:rPr lang="en-US" sz="2400" dirty="0" smtClean="0"/>
              <a:t>Question:  What is the impact of buying Starbucks each day?</a:t>
            </a:r>
          </a:p>
          <a:p>
            <a:pPr>
              <a:buNone/>
            </a:pPr>
            <a:r>
              <a:rPr lang="en-US" sz="2400" dirty="0" smtClean="0"/>
              <a:t>Research:  </a:t>
            </a:r>
          </a:p>
          <a:p>
            <a:pPr marL="342900" indent="-342900"/>
            <a:r>
              <a:rPr lang="en-US" sz="2400" dirty="0" smtClean="0"/>
              <a:t>How many cups would this represent in one year?  10 years?  </a:t>
            </a:r>
          </a:p>
          <a:p>
            <a:pPr marL="342900" indent="-342900"/>
            <a:r>
              <a:rPr lang="en-US" sz="2400" dirty="0" smtClean="0"/>
              <a:t>If everyone at school did this?</a:t>
            </a:r>
          </a:p>
          <a:p>
            <a:pPr marL="342900" indent="-342900"/>
            <a:r>
              <a:rPr lang="en-US" sz="2400" dirty="0" smtClean="0"/>
              <a:t>How many people in the US buy coffee daily?</a:t>
            </a:r>
          </a:p>
          <a:p>
            <a:pPr marL="342900" indent="-342900"/>
            <a:r>
              <a:rPr lang="en-US" sz="2400" dirty="0" smtClean="0"/>
              <a:t>What is the cost?</a:t>
            </a:r>
          </a:p>
          <a:p>
            <a:pPr marL="342900" indent="-342900"/>
            <a:r>
              <a:rPr lang="en-US" sz="2400" dirty="0" smtClean="0"/>
              <a:t>What materials and energy is required to make a cup?</a:t>
            </a:r>
          </a:p>
          <a:p>
            <a:pPr marL="342900" indent="-342900"/>
            <a:r>
              <a:rPr lang="en-US" sz="2400" dirty="0" smtClean="0"/>
              <a:t>How many trees does this represent?  </a:t>
            </a:r>
          </a:p>
          <a:p>
            <a:pPr marL="342900" indent="-342900"/>
            <a:r>
              <a:rPr lang="en-US" sz="2400" dirty="0" smtClean="0"/>
              <a:t>How much trash? </a:t>
            </a:r>
          </a:p>
          <a:p>
            <a:pPr marL="342900" indent="-342900"/>
            <a:r>
              <a:rPr lang="en-US" sz="2400" dirty="0" smtClean="0"/>
              <a:t>What are the alternatives?</a:t>
            </a:r>
          </a:p>
          <a:p>
            <a:pPr>
              <a:buNone/>
            </a:pPr>
            <a:endParaRPr lang="en-US" sz="2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8301" y="-2489200"/>
            <a:ext cx="3784600" cy="9226856"/>
          </a:xfrm>
          <a:prstGeom prst="rect">
            <a:avLst/>
          </a:prstGeom>
        </p:spPr>
      </p:pic>
    </p:spTree>
    <p:extLst>
      <p:ext uri="{BB962C8B-B14F-4D97-AF65-F5344CB8AC3E}">
        <p14:creationId xmlns:p14="http://schemas.microsoft.com/office/powerpoint/2010/main" val="580416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5829300" cy="1143000"/>
          </a:xfrm>
        </p:spPr>
        <p:txBody>
          <a:bodyPr/>
          <a:lstStyle/>
          <a:p>
            <a:r>
              <a:rPr lang="en-US" dirty="0" smtClean="0"/>
              <a:t>Food Waste</a:t>
            </a:r>
            <a:endParaRPr lang="en-US" dirty="0"/>
          </a:p>
        </p:txBody>
      </p:sp>
      <p:sp>
        <p:nvSpPr>
          <p:cNvPr id="3" name="Text Placeholder 2"/>
          <p:cNvSpPr>
            <a:spLocks noGrp="1"/>
          </p:cNvSpPr>
          <p:nvPr>
            <p:ph type="body" idx="1"/>
          </p:nvPr>
        </p:nvSpPr>
        <p:spPr>
          <a:xfrm>
            <a:off x="457200" y="1600200"/>
            <a:ext cx="5829300" cy="4967574"/>
          </a:xfrm>
        </p:spPr>
        <p:txBody>
          <a:bodyPr/>
          <a:lstStyle/>
          <a:p>
            <a:pPr>
              <a:buNone/>
            </a:pPr>
            <a:r>
              <a:rPr lang="en-US" dirty="0" smtClean="0"/>
              <a:t>Question:  What is the cost of unused food?</a:t>
            </a:r>
          </a:p>
          <a:p>
            <a:pPr>
              <a:buNone/>
            </a:pPr>
            <a:r>
              <a:rPr lang="en-US" dirty="0" smtClean="0"/>
              <a:t>Research:  </a:t>
            </a:r>
          </a:p>
          <a:p>
            <a:pPr marL="457200" indent="-457200"/>
            <a:r>
              <a:rPr lang="en-US" dirty="0" smtClean="0"/>
              <a:t>What are the most common foods not eaten?</a:t>
            </a:r>
          </a:p>
          <a:p>
            <a:pPr marL="457200" indent="-457200"/>
            <a:r>
              <a:rPr lang="en-US" dirty="0"/>
              <a:t>How much food is wasted each day in the cafeteria?</a:t>
            </a:r>
          </a:p>
          <a:p>
            <a:pPr marL="457200" indent="-457200"/>
            <a:r>
              <a:rPr lang="en-US" dirty="0" smtClean="0"/>
              <a:t>How often do people buy food that they do not eat?</a:t>
            </a:r>
          </a:p>
          <a:p>
            <a:pPr marL="457200" indent="-457200"/>
            <a:r>
              <a:rPr lang="en-US" dirty="0" smtClean="0"/>
              <a:t>How do people dispose of uneaten food?</a:t>
            </a:r>
          </a:p>
          <a:p>
            <a:pPr marL="457200" indent="-457200"/>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0" y="0"/>
            <a:ext cx="2857500" cy="6858000"/>
          </a:xfrm>
          <a:prstGeom prst="rect">
            <a:avLst/>
          </a:prstGeom>
        </p:spPr>
      </p:pic>
    </p:spTree>
    <p:extLst>
      <p:ext uri="{BB962C8B-B14F-4D97-AF65-F5344CB8AC3E}">
        <p14:creationId xmlns:p14="http://schemas.microsoft.com/office/powerpoint/2010/main" val="4630929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r>
              <a:rPr lang="en-US" dirty="0" smtClean="0"/>
              <a:t>Studying Infographics</a:t>
            </a:r>
            <a:endParaRPr lang="en-US" dirty="0"/>
          </a:p>
        </p:txBody>
      </p:sp>
      <p:sp>
        <p:nvSpPr>
          <p:cNvPr id="3" name="Content Placeholder 2"/>
          <p:cNvSpPr>
            <a:spLocks noGrp="1"/>
          </p:cNvSpPr>
          <p:nvPr>
            <p:ph idx="1"/>
          </p:nvPr>
        </p:nvSpPr>
        <p:spPr>
          <a:xfrm>
            <a:off x="1945201" y="1447800"/>
            <a:ext cx="6589199" cy="4463422"/>
          </a:xfrm>
        </p:spPr>
        <p:txBody>
          <a:bodyPr>
            <a:normAutofit fontScale="92500" lnSpcReduction="20000"/>
          </a:bodyPr>
          <a:lstStyle/>
          <a:p>
            <a:pPr marL="0" indent="0">
              <a:buNone/>
            </a:pPr>
            <a:r>
              <a:rPr lang="en-US" sz="2400" dirty="0" smtClean="0"/>
              <a:t>In your group, analyze the infographic and answer the questions.</a:t>
            </a:r>
          </a:p>
          <a:p>
            <a:pPr marL="457200" indent="-457200">
              <a:buFont typeface="+mj-lt"/>
              <a:buAutoNum type="arabicPeriod"/>
            </a:pPr>
            <a:r>
              <a:rPr lang="en-US" sz="2400" dirty="0" smtClean="0"/>
              <a:t>What is the title of the infographic?</a:t>
            </a:r>
          </a:p>
          <a:p>
            <a:pPr marL="457200" indent="-457200">
              <a:buFont typeface="+mj-lt"/>
              <a:buAutoNum type="arabicPeriod"/>
            </a:pPr>
            <a:r>
              <a:rPr lang="en-US" sz="2400" dirty="0" smtClean="0"/>
              <a:t>What are the features of each infographic?</a:t>
            </a:r>
          </a:p>
          <a:p>
            <a:pPr marL="457200" indent="-457200">
              <a:buFont typeface="+mj-lt"/>
              <a:buAutoNum type="arabicPeriod"/>
            </a:pPr>
            <a:r>
              <a:rPr lang="en-US" sz="2400" dirty="0" smtClean="0"/>
              <a:t>What types of artwork is present?</a:t>
            </a:r>
          </a:p>
          <a:p>
            <a:pPr marL="457200" indent="-457200">
              <a:buFont typeface="+mj-lt"/>
              <a:buAutoNum type="arabicPeriod"/>
            </a:pPr>
            <a:r>
              <a:rPr lang="en-US" sz="2400" dirty="0" smtClean="0"/>
              <a:t>How is the artwork connected to the message?</a:t>
            </a:r>
          </a:p>
          <a:p>
            <a:pPr marL="457200" indent="-457200">
              <a:buFont typeface="+mj-lt"/>
              <a:buAutoNum type="arabicPeriod"/>
            </a:pPr>
            <a:r>
              <a:rPr lang="en-US" sz="2400" dirty="0" smtClean="0"/>
              <a:t>How is data presented?  </a:t>
            </a:r>
          </a:p>
          <a:p>
            <a:pPr marL="457200" indent="-457200">
              <a:buFont typeface="+mj-lt"/>
              <a:buAutoNum type="arabicPeriod"/>
            </a:pPr>
            <a:r>
              <a:rPr lang="en-US" sz="2400" dirty="0" smtClean="0"/>
              <a:t>How is the data used to support the message?</a:t>
            </a:r>
          </a:p>
          <a:p>
            <a:pPr marL="457200" indent="-457200">
              <a:buFont typeface="+mj-lt"/>
              <a:buAutoNum type="arabicPeriod"/>
            </a:pPr>
            <a:r>
              <a:rPr lang="en-US" sz="2400" dirty="0" smtClean="0"/>
              <a:t>In your own words, what is the infographic telling you?</a:t>
            </a:r>
            <a:endParaRPr lang="en-US" sz="2400" dirty="0"/>
          </a:p>
        </p:txBody>
      </p:sp>
    </p:spTree>
    <p:extLst>
      <p:ext uri="{BB962C8B-B14F-4D97-AF65-F5344CB8AC3E}">
        <p14:creationId xmlns:p14="http://schemas.microsoft.com/office/powerpoint/2010/main" val="2044430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3101" y="547910"/>
            <a:ext cx="6589199" cy="1280890"/>
          </a:xfrm>
        </p:spPr>
        <p:txBody>
          <a:bodyPr/>
          <a:lstStyle/>
          <a:p>
            <a:r>
              <a:rPr lang="en-US" dirty="0" smtClean="0"/>
              <a:t>Reflection</a:t>
            </a:r>
            <a:endParaRPr lang="en-US" dirty="0"/>
          </a:p>
        </p:txBody>
      </p:sp>
      <p:sp>
        <p:nvSpPr>
          <p:cNvPr id="3" name="Content Placeholder 2"/>
          <p:cNvSpPr>
            <a:spLocks noGrp="1"/>
          </p:cNvSpPr>
          <p:nvPr>
            <p:ph idx="1"/>
          </p:nvPr>
        </p:nvSpPr>
        <p:spPr>
          <a:xfrm>
            <a:off x="1561415" y="1612900"/>
            <a:ext cx="6591985" cy="3777622"/>
          </a:xfrm>
        </p:spPr>
        <p:txBody>
          <a:bodyPr>
            <a:noAutofit/>
          </a:bodyPr>
          <a:lstStyle/>
          <a:p>
            <a:r>
              <a:rPr lang="en-US" sz="2400" dirty="0" smtClean="0"/>
              <a:t>What kinds of infographics do you like best?</a:t>
            </a:r>
          </a:p>
          <a:p>
            <a:r>
              <a:rPr lang="en-US" sz="2400" dirty="0" smtClean="0"/>
              <a:t>What kinds of information do infographics show?</a:t>
            </a:r>
          </a:p>
          <a:p>
            <a:r>
              <a:rPr lang="en-US" sz="2400" dirty="0" smtClean="0"/>
              <a:t>What parts of the infographics make them most helpful? Why?</a:t>
            </a:r>
          </a:p>
          <a:p>
            <a:r>
              <a:rPr lang="en-US" sz="2400" dirty="0" smtClean="0"/>
              <a:t>Are there parts of some infographics that are not useful?</a:t>
            </a:r>
          </a:p>
          <a:p>
            <a:r>
              <a:rPr lang="en-US" sz="2400" dirty="0" smtClean="0"/>
              <a:t>What kinds of data are you interested in?</a:t>
            </a:r>
          </a:p>
          <a:p>
            <a:r>
              <a:rPr lang="en-US" sz="2400" dirty="0" smtClean="0"/>
              <a:t>How do you gather data?</a:t>
            </a:r>
            <a:endParaRPr lang="en-US" sz="2400" dirty="0"/>
          </a:p>
        </p:txBody>
      </p:sp>
    </p:spTree>
    <p:extLst>
      <p:ext uri="{BB962C8B-B14F-4D97-AF65-F5344CB8AC3E}">
        <p14:creationId xmlns:p14="http://schemas.microsoft.com/office/powerpoint/2010/main" val="717693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29509" y="624110"/>
            <a:ext cx="6904891" cy="1280890"/>
          </a:xfrm>
        </p:spPr>
        <p:txBody>
          <a:bodyPr/>
          <a:lstStyle/>
          <a:p>
            <a:r>
              <a:rPr lang="en-US" dirty="0" smtClean="0"/>
              <a:t>Your Task</a:t>
            </a:r>
            <a:endParaRPr lang="en-US" dirty="0"/>
          </a:p>
        </p:txBody>
      </p:sp>
      <p:sp>
        <p:nvSpPr>
          <p:cNvPr id="5" name="Content Placeholder 4"/>
          <p:cNvSpPr>
            <a:spLocks noGrp="1"/>
          </p:cNvSpPr>
          <p:nvPr>
            <p:ph idx="1"/>
          </p:nvPr>
        </p:nvSpPr>
        <p:spPr>
          <a:xfrm>
            <a:off x="1629509" y="1453662"/>
            <a:ext cx="6904892" cy="4457560"/>
          </a:xfrm>
        </p:spPr>
        <p:txBody>
          <a:bodyPr/>
          <a:lstStyle/>
          <a:p>
            <a:r>
              <a:rPr lang="en-US" sz="2800" dirty="0"/>
              <a:t>Create an infographic that explains your understanding and research of a sustainable school.  Include…</a:t>
            </a:r>
          </a:p>
          <a:p>
            <a:endParaRPr lang="en-US" dirty="0"/>
          </a:p>
        </p:txBody>
      </p:sp>
    </p:spTree>
    <p:extLst>
      <p:ext uri="{BB962C8B-B14F-4D97-AF65-F5344CB8AC3E}">
        <p14:creationId xmlns:p14="http://schemas.microsoft.com/office/powerpoint/2010/main" val="1475447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723" y="624110"/>
            <a:ext cx="6998678" cy="1280890"/>
          </a:xfrm>
        </p:spPr>
        <p:txBody>
          <a:bodyPr/>
          <a:lstStyle/>
          <a:p>
            <a:r>
              <a:rPr lang="en-US" dirty="0"/>
              <a:t>Step 1:  Research Question</a:t>
            </a:r>
          </a:p>
        </p:txBody>
      </p:sp>
      <p:sp>
        <p:nvSpPr>
          <p:cNvPr id="3" name="Content Placeholder 2"/>
          <p:cNvSpPr>
            <a:spLocks noGrp="1"/>
          </p:cNvSpPr>
          <p:nvPr>
            <p:ph idx="1"/>
          </p:nvPr>
        </p:nvSpPr>
        <p:spPr>
          <a:xfrm>
            <a:off x="1535723" y="1524000"/>
            <a:ext cx="6998677" cy="4387222"/>
          </a:xfrm>
        </p:spPr>
        <p:txBody>
          <a:bodyPr>
            <a:normAutofit/>
          </a:bodyPr>
          <a:lstStyle/>
          <a:p>
            <a:r>
              <a:rPr lang="en-US" sz="2800" dirty="0"/>
              <a:t>Based on your preliminary analysis of your global impact was there anything that surprised or interests you?</a:t>
            </a:r>
          </a:p>
          <a:p>
            <a:r>
              <a:rPr lang="en-US" sz="2800" dirty="0"/>
              <a:t>Based on your observations in the cafeteria is there any one thing that stood out?</a:t>
            </a:r>
          </a:p>
          <a:p>
            <a:endParaRPr lang="en-US" sz="2800" dirty="0"/>
          </a:p>
        </p:txBody>
      </p:sp>
    </p:spTree>
    <p:extLst>
      <p:ext uri="{BB962C8B-B14F-4D97-AF65-F5344CB8AC3E}">
        <p14:creationId xmlns:p14="http://schemas.microsoft.com/office/powerpoint/2010/main" val="21524685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063" y="624110"/>
            <a:ext cx="6928338" cy="1280890"/>
          </a:xfrm>
        </p:spPr>
        <p:txBody>
          <a:bodyPr/>
          <a:lstStyle/>
          <a:p>
            <a:r>
              <a:rPr lang="en-US" dirty="0"/>
              <a:t>Step 2 – Brainstorm Ideas </a:t>
            </a:r>
          </a:p>
        </p:txBody>
      </p:sp>
      <p:sp>
        <p:nvSpPr>
          <p:cNvPr id="3" name="Content Placeholder 2"/>
          <p:cNvSpPr>
            <a:spLocks noGrp="1"/>
          </p:cNvSpPr>
          <p:nvPr>
            <p:ph idx="1"/>
          </p:nvPr>
        </p:nvSpPr>
        <p:spPr>
          <a:xfrm>
            <a:off x="1606063" y="1477108"/>
            <a:ext cx="6928337" cy="4434114"/>
          </a:xfrm>
        </p:spPr>
        <p:txBody>
          <a:bodyPr>
            <a:noAutofit/>
          </a:bodyPr>
          <a:lstStyle/>
          <a:p>
            <a:r>
              <a:rPr lang="en-US" sz="2400" dirty="0"/>
              <a:t>What research or data questions do you have about your questions?</a:t>
            </a:r>
          </a:p>
          <a:p>
            <a:r>
              <a:rPr lang="en-US" sz="2400" dirty="0"/>
              <a:t>What specific activity do you want to evaluate?</a:t>
            </a:r>
          </a:p>
          <a:p>
            <a:r>
              <a:rPr lang="en-US" sz="2400" dirty="0"/>
              <a:t>How does energy flow in and out of the system?</a:t>
            </a:r>
          </a:p>
          <a:p>
            <a:r>
              <a:rPr lang="en-US" sz="2400" dirty="0"/>
              <a:t>How do materials flow in and out of the system?</a:t>
            </a:r>
          </a:p>
          <a:p>
            <a:r>
              <a:rPr lang="en-US" sz="2400" dirty="0"/>
              <a:t>What energy is required for these materials? </a:t>
            </a:r>
          </a:p>
        </p:txBody>
      </p:sp>
    </p:spTree>
    <p:extLst>
      <p:ext uri="{BB962C8B-B14F-4D97-AF65-F5344CB8AC3E}">
        <p14:creationId xmlns:p14="http://schemas.microsoft.com/office/powerpoint/2010/main" val="2888680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1" y="624110"/>
            <a:ext cx="6896100" cy="1280890"/>
          </a:xfrm>
        </p:spPr>
        <p:txBody>
          <a:bodyPr>
            <a:normAutofit/>
          </a:bodyPr>
          <a:lstStyle/>
          <a:p>
            <a:r>
              <a:rPr lang="en-US" sz="3200" dirty="0"/>
              <a:t>Step 3  Research/Data Collection</a:t>
            </a:r>
          </a:p>
        </p:txBody>
      </p:sp>
      <p:sp>
        <p:nvSpPr>
          <p:cNvPr id="3" name="Content Placeholder 2"/>
          <p:cNvSpPr>
            <a:spLocks noGrp="1"/>
          </p:cNvSpPr>
          <p:nvPr>
            <p:ph idx="1"/>
          </p:nvPr>
        </p:nvSpPr>
        <p:spPr>
          <a:xfrm>
            <a:off x="1638301" y="1498600"/>
            <a:ext cx="6896100" cy="4762500"/>
          </a:xfrm>
        </p:spPr>
        <p:txBody>
          <a:bodyPr>
            <a:normAutofit fontScale="92500" lnSpcReduction="20000"/>
          </a:bodyPr>
          <a:lstStyle/>
          <a:p>
            <a:r>
              <a:rPr lang="en-US" sz="2400" dirty="0" smtClean="0"/>
              <a:t>What type of data can you collect from the cafeteria?</a:t>
            </a:r>
          </a:p>
          <a:p>
            <a:r>
              <a:rPr lang="en-US" sz="2400" dirty="0" smtClean="0"/>
              <a:t>How does that information support your research questions?</a:t>
            </a:r>
          </a:p>
          <a:p>
            <a:r>
              <a:rPr lang="en-US" sz="2400" dirty="0" smtClean="0"/>
              <a:t>How can you use the data to tell the story?</a:t>
            </a:r>
          </a:p>
          <a:p>
            <a:pPr lvl="1"/>
            <a:r>
              <a:rPr lang="en-US" sz="2200" dirty="0" smtClean="0"/>
              <a:t>A graph of a survey</a:t>
            </a:r>
          </a:p>
          <a:p>
            <a:pPr lvl="1"/>
            <a:r>
              <a:rPr lang="en-US" sz="2200" dirty="0" smtClean="0"/>
              <a:t>A projection of the data into the future</a:t>
            </a:r>
          </a:p>
          <a:p>
            <a:pPr lvl="1"/>
            <a:r>
              <a:rPr lang="en-US" sz="2200" dirty="0" smtClean="0"/>
              <a:t>Data in terms of materials and energy used or saved.</a:t>
            </a:r>
          </a:p>
          <a:p>
            <a:pPr lvl="1"/>
            <a:r>
              <a:rPr lang="en-US" sz="2200" dirty="0" smtClean="0"/>
              <a:t>Representation of savings over time.</a:t>
            </a:r>
          </a:p>
          <a:p>
            <a:r>
              <a:rPr lang="en-US" sz="2400" dirty="0" smtClean="0"/>
              <a:t>How can you present these numbers so that they are easy to understand at a glance? Easy to interpret.  Creating meaning.</a:t>
            </a:r>
            <a:endParaRPr lang="en-US" sz="2400" dirty="0"/>
          </a:p>
        </p:txBody>
      </p:sp>
    </p:spTree>
    <p:extLst>
      <p:ext uri="{BB962C8B-B14F-4D97-AF65-F5344CB8AC3E}">
        <p14:creationId xmlns:p14="http://schemas.microsoft.com/office/powerpoint/2010/main" val="1420345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739" y="624110"/>
            <a:ext cx="6787662" cy="1280890"/>
          </a:xfrm>
        </p:spPr>
        <p:txBody>
          <a:bodyPr/>
          <a:lstStyle/>
          <a:p>
            <a:r>
              <a:rPr lang="en-US" dirty="0" smtClean="0"/>
              <a:t>Infographic with </a:t>
            </a:r>
            <a:r>
              <a:rPr lang="en-US" dirty="0" err="1" smtClean="0"/>
              <a:t>Piktochart</a:t>
            </a:r>
            <a:endParaRPr lang="en-US" dirty="0"/>
          </a:p>
        </p:txBody>
      </p:sp>
      <p:sp>
        <p:nvSpPr>
          <p:cNvPr id="3" name="Content Placeholder 2"/>
          <p:cNvSpPr>
            <a:spLocks noGrp="1"/>
          </p:cNvSpPr>
          <p:nvPr>
            <p:ph idx="1"/>
          </p:nvPr>
        </p:nvSpPr>
        <p:spPr>
          <a:xfrm>
            <a:off x="1629509" y="1582615"/>
            <a:ext cx="6904892" cy="4328607"/>
          </a:xfrm>
        </p:spPr>
        <p:txBody>
          <a:bodyPr>
            <a:normAutofit/>
          </a:bodyPr>
          <a:lstStyle/>
          <a:p>
            <a:r>
              <a:rPr lang="en-US" sz="2800" dirty="0"/>
              <a:t>Go to Piktochart.com</a:t>
            </a:r>
          </a:p>
          <a:p>
            <a:pPr lvl="1"/>
            <a:r>
              <a:rPr lang="en-US" sz="2800" dirty="0"/>
              <a:t>Watch the video</a:t>
            </a:r>
          </a:p>
          <a:p>
            <a:pPr lvl="1"/>
            <a:r>
              <a:rPr lang="en-US" sz="2800" dirty="0"/>
              <a:t>Create a free account</a:t>
            </a:r>
          </a:p>
          <a:p>
            <a:pPr lvl="1"/>
            <a:r>
              <a:rPr lang="en-US" sz="2800" dirty="0"/>
              <a:t>Play with the free themes!</a:t>
            </a:r>
          </a:p>
          <a:p>
            <a:pPr lvl="1"/>
            <a:r>
              <a:rPr lang="en-US" sz="2800" dirty="0"/>
              <a:t>Save your work!!!</a:t>
            </a:r>
          </a:p>
        </p:txBody>
      </p:sp>
    </p:spTree>
    <p:extLst>
      <p:ext uri="{BB962C8B-B14F-4D97-AF65-F5344CB8AC3E}">
        <p14:creationId xmlns:p14="http://schemas.microsoft.com/office/powerpoint/2010/main" val="3933841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549400" y="623888"/>
            <a:ext cx="6985000" cy="1281112"/>
          </a:xfrm>
        </p:spPr>
        <p:txBody>
          <a:bodyPr/>
          <a:lstStyle/>
          <a:p>
            <a:pPr eaLnBrk="1" hangingPunct="1"/>
            <a:r>
              <a:rPr lang="en-US" altLang="en-US" dirty="0" smtClean="0"/>
              <a:t>Essential Questions</a:t>
            </a:r>
          </a:p>
        </p:txBody>
      </p:sp>
      <p:sp>
        <p:nvSpPr>
          <p:cNvPr id="21507" name="Content Placeholder 2"/>
          <p:cNvSpPr>
            <a:spLocks noGrp="1"/>
          </p:cNvSpPr>
          <p:nvPr>
            <p:ph idx="1"/>
          </p:nvPr>
        </p:nvSpPr>
        <p:spPr>
          <a:xfrm>
            <a:off x="1657350" y="1571625"/>
            <a:ext cx="5086350" cy="4340225"/>
          </a:xfrm>
        </p:spPr>
        <p:txBody>
          <a:bodyPr/>
          <a:lstStyle/>
          <a:p>
            <a:pPr eaLnBrk="1" hangingPunct="1"/>
            <a:r>
              <a:rPr lang="en-US" altLang="en-US" sz="2400" dirty="0" smtClean="0"/>
              <a:t>What factors effect our carbon footprint?</a:t>
            </a:r>
          </a:p>
          <a:p>
            <a:pPr eaLnBrk="1" hangingPunct="1"/>
            <a:r>
              <a:rPr lang="en-US" altLang="en-US" sz="2400" dirty="0" smtClean="0"/>
              <a:t>What is your carbon footprint?</a:t>
            </a:r>
          </a:p>
          <a:p>
            <a:pPr eaLnBrk="1" hangingPunct="1"/>
            <a:r>
              <a:rPr lang="en-US" altLang="en-US" sz="2400" dirty="0" smtClean="0"/>
              <a:t>What factors or habits can we change to reduce our carbon footprint?</a:t>
            </a:r>
          </a:p>
          <a:p>
            <a:pPr eaLnBrk="1" hangingPunct="1"/>
            <a:r>
              <a:rPr lang="en-US" altLang="en-US" sz="2400" dirty="0" smtClean="0"/>
              <a:t>How can you make our school’s lunches more sustainable?</a:t>
            </a:r>
          </a:p>
        </p:txBody>
      </p:sp>
      <p:pic>
        <p:nvPicPr>
          <p:cNvPr id="4" name="Picture 2" descr="http://www.sustainableamerica.org/wordpress/wp-content/uploads/2012/07/food_mil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3700" y="1571625"/>
            <a:ext cx="1991042" cy="3652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9986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1" y="624110"/>
            <a:ext cx="6819899" cy="1280890"/>
          </a:xfrm>
        </p:spPr>
        <p:txBody>
          <a:bodyPr/>
          <a:lstStyle/>
          <a:p>
            <a:r>
              <a:rPr lang="en-US" dirty="0"/>
              <a:t>Step 4:  Infographic Style</a:t>
            </a:r>
          </a:p>
        </p:txBody>
      </p:sp>
      <p:sp>
        <p:nvSpPr>
          <p:cNvPr id="3" name="Content Placeholder 2"/>
          <p:cNvSpPr>
            <a:spLocks noGrp="1"/>
          </p:cNvSpPr>
          <p:nvPr>
            <p:ph idx="1"/>
          </p:nvPr>
        </p:nvSpPr>
        <p:spPr>
          <a:xfrm>
            <a:off x="1714501" y="1562100"/>
            <a:ext cx="6819900" cy="4349122"/>
          </a:xfrm>
        </p:spPr>
        <p:txBody>
          <a:bodyPr>
            <a:normAutofit fontScale="92500" lnSpcReduction="10000"/>
          </a:bodyPr>
          <a:lstStyle/>
          <a:p>
            <a:pPr marL="514350" indent="-514350">
              <a:buAutoNum type="arabicPeriod"/>
            </a:pPr>
            <a:r>
              <a:rPr lang="en-US" sz="2800" dirty="0" smtClean="0"/>
              <a:t>Which </a:t>
            </a:r>
            <a:r>
              <a:rPr lang="en-US" sz="2800" dirty="0" err="1"/>
              <a:t>P</a:t>
            </a:r>
            <a:r>
              <a:rPr lang="en-US" sz="2800" dirty="0" err="1" smtClean="0"/>
              <a:t>iktochart</a:t>
            </a:r>
            <a:r>
              <a:rPr lang="en-US" sz="2800" dirty="0" smtClean="0"/>
              <a:t> works well with your topic?</a:t>
            </a:r>
          </a:p>
          <a:p>
            <a:pPr marL="514350" indent="-514350">
              <a:buAutoNum type="arabicPeriod"/>
            </a:pPr>
            <a:r>
              <a:rPr lang="en-US" sz="2800" dirty="0" smtClean="0"/>
              <a:t>What pictures could you use to explain you solution and argue for its success?</a:t>
            </a:r>
          </a:p>
          <a:p>
            <a:pPr marL="514350" indent="-514350">
              <a:buAutoNum type="arabicPeriod"/>
            </a:pPr>
            <a:r>
              <a:rPr lang="en-US" sz="2800" dirty="0" smtClean="0"/>
              <a:t>How can the data be integrated into the infographic?</a:t>
            </a:r>
          </a:p>
          <a:p>
            <a:pPr marL="514350" indent="-514350">
              <a:buAutoNum type="arabicPeriod"/>
            </a:pPr>
            <a:r>
              <a:rPr lang="en-US" sz="2800" dirty="0" smtClean="0"/>
              <a:t>Make a list of task and assign each task to a group member.  </a:t>
            </a:r>
            <a:endParaRPr lang="en-US" sz="2800" dirty="0"/>
          </a:p>
          <a:p>
            <a:pPr marL="514350" indent="-514350">
              <a:buAutoNum type="arabicPeriod"/>
            </a:pPr>
            <a:r>
              <a:rPr lang="en-US" sz="2800" dirty="0" smtClean="0"/>
              <a:t>E-mail me you assignments.</a:t>
            </a:r>
            <a:endParaRPr lang="en-US" sz="2800" dirty="0"/>
          </a:p>
        </p:txBody>
      </p:sp>
    </p:spTree>
    <p:extLst>
      <p:ext uri="{BB962C8B-B14F-4D97-AF65-F5344CB8AC3E}">
        <p14:creationId xmlns:p14="http://schemas.microsoft.com/office/powerpoint/2010/main" val="19972413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3551" y="624110"/>
            <a:ext cx="6991350" cy="842740"/>
          </a:xfrm>
        </p:spPr>
        <p:txBody>
          <a:bodyPr>
            <a:normAutofit/>
          </a:bodyPr>
          <a:lstStyle/>
          <a:p>
            <a:r>
              <a:rPr lang="en-US" sz="3200" dirty="0" smtClean="0"/>
              <a:t>5 </a:t>
            </a:r>
            <a:r>
              <a:rPr lang="en-US" sz="3200" dirty="0"/>
              <a:t>Attributes of a Great Infographic</a:t>
            </a:r>
          </a:p>
        </p:txBody>
      </p:sp>
      <p:sp>
        <p:nvSpPr>
          <p:cNvPr id="3" name="Content Placeholder 2"/>
          <p:cNvSpPr>
            <a:spLocks noGrp="1"/>
          </p:cNvSpPr>
          <p:nvPr>
            <p:ph idx="1"/>
          </p:nvPr>
        </p:nvSpPr>
        <p:spPr>
          <a:xfrm>
            <a:off x="1733551" y="1905000"/>
            <a:ext cx="6800849" cy="4006222"/>
          </a:xfrm>
        </p:spPr>
        <p:txBody>
          <a:bodyPr>
            <a:normAutofit/>
          </a:bodyPr>
          <a:lstStyle/>
          <a:p>
            <a:pPr marL="0" indent="0">
              <a:buNone/>
            </a:pPr>
            <a:r>
              <a:rPr lang="pt-BR" sz="2800" dirty="0"/>
              <a:t>C - Contrast</a:t>
            </a:r>
          </a:p>
          <a:p>
            <a:pPr marL="0" indent="0">
              <a:buNone/>
            </a:pPr>
            <a:r>
              <a:rPr lang="pt-BR" sz="2800" dirty="0"/>
              <a:t>H - Hierarchy</a:t>
            </a:r>
          </a:p>
          <a:p>
            <a:pPr marL="0" indent="0">
              <a:buNone/>
            </a:pPr>
            <a:r>
              <a:rPr lang="pt-BR" sz="2800" dirty="0"/>
              <a:t>A - Accuracy</a:t>
            </a:r>
          </a:p>
          <a:p>
            <a:pPr marL="0" indent="0">
              <a:buNone/>
            </a:pPr>
            <a:r>
              <a:rPr lang="pt-BR" sz="2800" dirty="0"/>
              <a:t>R - Relevance</a:t>
            </a:r>
          </a:p>
          <a:p>
            <a:pPr marL="0" indent="0">
              <a:buNone/>
            </a:pPr>
            <a:r>
              <a:rPr lang="pt-BR" sz="2800" dirty="0"/>
              <a:t>T - Truth</a:t>
            </a:r>
          </a:p>
          <a:p>
            <a:endParaRPr lang="en-US" sz="2800" dirty="0"/>
          </a:p>
        </p:txBody>
      </p:sp>
      <p:sp>
        <p:nvSpPr>
          <p:cNvPr id="4" name="Shape 157"/>
          <p:cNvSpPr txBox="1">
            <a:spLocks/>
          </p:cNvSpPr>
          <p:nvPr/>
        </p:nvSpPr>
        <p:spPr>
          <a:xfrm>
            <a:off x="1543050" y="5911222"/>
            <a:ext cx="3771900" cy="438150"/>
          </a:xfrm>
          <a:prstGeom prst="rect">
            <a:avLst/>
          </a:prstGeom>
        </p:spPr>
        <p:txBody>
          <a:bodyPr vert="horz" lIns="91425" tIns="91425" rIns="91425" bIns="91425" rtlCol="0" anchor="t" anchorCtr="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r">
              <a:spcBef>
                <a:spcPts val="0"/>
              </a:spcBef>
              <a:buFont typeface="Wingdings 3" charset="2"/>
              <a:buNone/>
            </a:pPr>
            <a:r>
              <a:rPr lang="en" sz="1100" u="sng" smtClean="0">
                <a:solidFill>
                  <a:schemeClr val="hlink"/>
                </a:solidFill>
                <a:hlinkClick r:id="rId2"/>
              </a:rPr>
              <a:t>http://www.youtube.com/watch?v=-UQwEEoqLrk</a:t>
            </a:r>
            <a:endParaRPr lang="en" sz="1100" u="sng" dirty="0">
              <a:solidFill>
                <a:schemeClr val="hlink"/>
              </a:solidFill>
              <a:hlinkClick r:id="rId2"/>
            </a:endParaRPr>
          </a:p>
        </p:txBody>
      </p:sp>
    </p:spTree>
    <p:extLst>
      <p:ext uri="{BB962C8B-B14F-4D97-AF65-F5344CB8AC3E}">
        <p14:creationId xmlns:p14="http://schemas.microsoft.com/office/powerpoint/2010/main" val="31003094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latin typeface="Cherry Cream Soda"/>
                <a:ea typeface="Cherry Cream Soda"/>
                <a:cs typeface="Cherry Cream Soda"/>
                <a:sym typeface="Cherry Cream Soda"/>
              </a:rPr>
              <a:t>Creating Your Infographic</a:t>
            </a:r>
            <a:endParaRPr lang="en-US" dirty="0"/>
          </a:p>
        </p:txBody>
      </p:sp>
      <p:sp>
        <p:nvSpPr>
          <p:cNvPr id="3" name="Content Placeholder 2"/>
          <p:cNvSpPr>
            <a:spLocks noGrp="1"/>
          </p:cNvSpPr>
          <p:nvPr>
            <p:ph idx="1"/>
          </p:nvPr>
        </p:nvSpPr>
        <p:spPr>
          <a:xfrm>
            <a:off x="1752599" y="1562100"/>
            <a:ext cx="6781801" cy="4349122"/>
          </a:xfrm>
        </p:spPr>
        <p:txBody>
          <a:bodyPr>
            <a:noAutofit/>
          </a:bodyPr>
          <a:lstStyle/>
          <a:p>
            <a:pPr lvl="0">
              <a:spcBef>
                <a:spcPts val="0"/>
              </a:spcBef>
              <a:buNone/>
            </a:pPr>
            <a:r>
              <a:rPr lang="en-US" sz="2400" dirty="0">
                <a:ea typeface="Josefin Slab"/>
                <a:cs typeface="Josefin Slab"/>
                <a:sym typeface="Josefin Slab"/>
              </a:rPr>
              <a:t>You can use many software programs to create infographics. We will focus on the following:</a:t>
            </a:r>
          </a:p>
          <a:p>
            <a:pPr marL="857250" lvl="1" indent="-419100">
              <a:spcBef>
                <a:spcPts val="0"/>
              </a:spcBef>
              <a:buClr>
                <a:schemeClr val="dk1"/>
              </a:buClr>
              <a:buSzPct val="100000"/>
              <a:buFont typeface="Arial"/>
              <a:buChar char="●"/>
            </a:pPr>
            <a:r>
              <a:rPr lang="en-US" sz="2200" dirty="0" smtClean="0">
                <a:ea typeface="Josefin Slab"/>
                <a:cs typeface="Josefin Slab"/>
                <a:sym typeface="Josefin Slab"/>
              </a:rPr>
              <a:t>By </a:t>
            </a:r>
            <a:r>
              <a:rPr lang="en-US" sz="2200" dirty="0">
                <a:ea typeface="Josefin Slab"/>
                <a:cs typeface="Josefin Slab"/>
                <a:sym typeface="Josefin Slab"/>
              </a:rPr>
              <a:t>Hand</a:t>
            </a:r>
          </a:p>
          <a:p>
            <a:pPr marL="1314450" lvl="2" indent="-381000">
              <a:spcBef>
                <a:spcPts val="0"/>
              </a:spcBef>
              <a:buClr>
                <a:schemeClr val="dk1"/>
              </a:buClr>
              <a:buSzPct val="80000"/>
              <a:buFont typeface="Courier New"/>
              <a:buChar char="o"/>
            </a:pPr>
            <a:r>
              <a:rPr lang="en-US" sz="2200" dirty="0">
                <a:ea typeface="Josefin Slab"/>
                <a:cs typeface="Josefin Slab"/>
                <a:sym typeface="Josefin Slab"/>
              </a:rPr>
              <a:t>Drawing</a:t>
            </a:r>
          </a:p>
          <a:p>
            <a:pPr marL="1314450" lvl="2" indent="-381000">
              <a:spcBef>
                <a:spcPts val="0"/>
              </a:spcBef>
              <a:buClr>
                <a:schemeClr val="dk1"/>
              </a:buClr>
              <a:buSzPct val="80000"/>
              <a:buFont typeface="Courier New"/>
              <a:buChar char="o"/>
            </a:pPr>
            <a:r>
              <a:rPr lang="en-US" sz="2200" dirty="0">
                <a:ea typeface="Josefin Slab"/>
                <a:cs typeface="Josefin Slab"/>
                <a:sym typeface="Josefin Slab"/>
              </a:rPr>
              <a:t>Collage</a:t>
            </a:r>
          </a:p>
          <a:p>
            <a:pPr marL="857250" lvl="1" indent="-419100">
              <a:spcBef>
                <a:spcPts val="0"/>
              </a:spcBef>
              <a:buClr>
                <a:schemeClr val="dk1"/>
              </a:buClr>
              <a:buSzPct val="100000"/>
              <a:buFont typeface="Arial"/>
              <a:buChar char="●"/>
            </a:pPr>
            <a:r>
              <a:rPr lang="en-US" sz="2200" dirty="0">
                <a:ea typeface="Josefin Slab"/>
                <a:cs typeface="Josefin Slab"/>
                <a:sym typeface="Josefin Slab"/>
              </a:rPr>
              <a:t>PowerPoint</a:t>
            </a:r>
          </a:p>
          <a:p>
            <a:pPr marL="857250" lvl="1" indent="-419100">
              <a:spcBef>
                <a:spcPts val="0"/>
              </a:spcBef>
              <a:buClr>
                <a:schemeClr val="dk1"/>
              </a:buClr>
              <a:buSzPct val="100000"/>
              <a:buFont typeface="Arial"/>
              <a:buChar char="●"/>
            </a:pPr>
            <a:r>
              <a:rPr lang="en-US" sz="2200" dirty="0">
                <a:ea typeface="Josefin Slab"/>
                <a:cs typeface="Josefin Slab"/>
                <a:sym typeface="Josefin Slab"/>
              </a:rPr>
              <a:t>Web-based Software</a:t>
            </a:r>
          </a:p>
          <a:p>
            <a:pPr marL="1314450" lvl="2" indent="-381000">
              <a:spcBef>
                <a:spcPts val="0"/>
              </a:spcBef>
              <a:buClr>
                <a:schemeClr val="dk1"/>
              </a:buClr>
              <a:buSzPct val="80000"/>
              <a:buFont typeface="Courier New"/>
              <a:buChar char="o"/>
            </a:pPr>
            <a:r>
              <a:rPr lang="en-US" sz="2200" dirty="0" err="1">
                <a:ea typeface="Josefin Slab"/>
                <a:cs typeface="Josefin Slab"/>
                <a:sym typeface="Josefin Slab"/>
              </a:rPr>
              <a:t>Piktochart</a:t>
            </a:r>
            <a:endParaRPr lang="en-US" sz="2200" dirty="0">
              <a:ea typeface="Josefin Slab"/>
              <a:cs typeface="Josefin Slab"/>
              <a:sym typeface="Josefin Slab"/>
            </a:endParaRPr>
          </a:p>
          <a:p>
            <a:pPr marL="1314450" lvl="2" indent="-381000">
              <a:spcBef>
                <a:spcPts val="0"/>
              </a:spcBef>
              <a:buClr>
                <a:schemeClr val="dk1"/>
              </a:buClr>
              <a:buSzPct val="80000"/>
              <a:buFont typeface="Courier New"/>
              <a:buChar char="o"/>
            </a:pPr>
            <a:r>
              <a:rPr lang="en-US" sz="2200" dirty="0">
                <a:ea typeface="Josefin Slab"/>
                <a:cs typeface="Josefin Slab"/>
                <a:sym typeface="Josefin Slab"/>
              </a:rPr>
              <a:t>Easel.ly</a:t>
            </a:r>
          </a:p>
          <a:p>
            <a:pPr marL="1314450" lvl="2" indent="-381000">
              <a:spcBef>
                <a:spcPts val="0"/>
              </a:spcBef>
              <a:buClr>
                <a:schemeClr val="dk1"/>
              </a:buClr>
              <a:buSzPct val="80000"/>
              <a:buFont typeface="Courier New"/>
              <a:buChar char="o"/>
            </a:pPr>
            <a:r>
              <a:rPr lang="en-US" sz="2200" dirty="0">
                <a:ea typeface="Josefin Slab"/>
                <a:cs typeface="Josefin Slab"/>
                <a:sym typeface="Josefin Slab"/>
              </a:rPr>
              <a:t>Visua.ly</a:t>
            </a:r>
          </a:p>
          <a:p>
            <a:endParaRPr lang="en-US" sz="2400" dirty="0"/>
          </a:p>
        </p:txBody>
      </p:sp>
    </p:spTree>
    <p:extLst>
      <p:ext uri="{BB962C8B-B14F-4D97-AF65-F5344CB8AC3E}">
        <p14:creationId xmlns:p14="http://schemas.microsoft.com/office/powerpoint/2010/main" val="2908054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9401" y="571500"/>
            <a:ext cx="6985000" cy="1333500"/>
          </a:xfrm>
        </p:spPr>
        <p:txBody>
          <a:bodyPr/>
          <a:lstStyle/>
          <a:p>
            <a:r>
              <a:rPr lang="en" dirty="0">
                <a:latin typeface="Cherry Cream Soda"/>
                <a:ea typeface="Cherry Cream Soda"/>
                <a:cs typeface="Cherry Cream Soda"/>
                <a:sym typeface="Cherry Cream Soda"/>
              </a:rPr>
              <a:t>Using PowerPoint to Make Infographics</a:t>
            </a:r>
            <a:endParaRPr lang="en-US" dirty="0"/>
          </a:p>
        </p:txBody>
      </p:sp>
      <p:sp>
        <p:nvSpPr>
          <p:cNvPr id="3" name="Content Placeholder 2"/>
          <p:cNvSpPr>
            <a:spLocks noGrp="1"/>
          </p:cNvSpPr>
          <p:nvPr>
            <p:ph idx="1"/>
          </p:nvPr>
        </p:nvSpPr>
        <p:spPr>
          <a:xfrm>
            <a:off x="1765301" y="2044700"/>
            <a:ext cx="6769100" cy="3866522"/>
          </a:xfrm>
        </p:spPr>
        <p:txBody>
          <a:bodyPr>
            <a:normAutofit/>
          </a:bodyPr>
          <a:lstStyle/>
          <a:p>
            <a:pPr marL="457200" lvl="0" indent="-419100">
              <a:spcBef>
                <a:spcPts val="0"/>
              </a:spcBef>
              <a:buClr>
                <a:schemeClr val="dk1"/>
              </a:buClr>
              <a:buSzPct val="100000"/>
              <a:buFont typeface="Arial"/>
              <a:buChar char="●"/>
            </a:pPr>
            <a:r>
              <a:rPr lang="en" sz="2400" dirty="0">
                <a:ea typeface="Josefin Slab"/>
                <a:cs typeface="Josefin Slab"/>
                <a:sym typeface="Josefin Slab"/>
              </a:rPr>
              <a:t>You can create templates and share them with your class</a:t>
            </a:r>
          </a:p>
          <a:p>
            <a:pPr marL="457200" lvl="0" indent="-419100">
              <a:spcBef>
                <a:spcPts val="0"/>
              </a:spcBef>
              <a:buClr>
                <a:schemeClr val="dk1"/>
              </a:buClr>
              <a:buSzPct val="100000"/>
              <a:buFont typeface="Arial"/>
              <a:buChar char="●"/>
            </a:pPr>
            <a:r>
              <a:rPr lang="en" sz="2400" dirty="0">
                <a:ea typeface="Josefin Slab"/>
                <a:cs typeface="Josefin Slab"/>
                <a:sym typeface="Josefin Slab"/>
              </a:rPr>
              <a:t>Standard rectangular size is 6"x24"</a:t>
            </a:r>
          </a:p>
          <a:p>
            <a:pPr marL="457200" lvl="0" indent="-419100">
              <a:spcBef>
                <a:spcPts val="0"/>
              </a:spcBef>
              <a:buClr>
                <a:schemeClr val="dk1"/>
              </a:buClr>
              <a:buSzPct val="100000"/>
              <a:buFont typeface="Arial"/>
              <a:buChar char="●"/>
            </a:pPr>
            <a:r>
              <a:rPr lang="en" sz="2400" dirty="0">
                <a:ea typeface="Josefin Slab"/>
                <a:cs typeface="Josefin Slab"/>
                <a:sym typeface="Josefin Slab"/>
              </a:rPr>
              <a:t>Easy to use</a:t>
            </a:r>
          </a:p>
          <a:p>
            <a:pPr marL="457200" lvl="0" indent="-419100">
              <a:spcBef>
                <a:spcPts val="0"/>
              </a:spcBef>
              <a:buClr>
                <a:schemeClr val="dk1"/>
              </a:buClr>
              <a:buSzPct val="100000"/>
              <a:buFont typeface="Arial"/>
              <a:buChar char="●"/>
            </a:pPr>
            <a:r>
              <a:rPr lang="en" sz="2400" dirty="0">
                <a:ea typeface="Josefin Slab"/>
                <a:cs typeface="Josefin Slab"/>
                <a:sym typeface="Josefin Slab"/>
              </a:rPr>
              <a:t>Save as a .jpg or .png</a:t>
            </a:r>
          </a:p>
          <a:p>
            <a:pPr marL="457200" lvl="0" indent="-419100">
              <a:spcBef>
                <a:spcPts val="0"/>
              </a:spcBef>
              <a:buClr>
                <a:schemeClr val="dk1"/>
              </a:buClr>
              <a:buSzPct val="100000"/>
              <a:buFont typeface="Arial"/>
              <a:buChar char="●"/>
            </a:pPr>
            <a:r>
              <a:rPr lang="en" sz="2400" dirty="0">
                <a:ea typeface="Josefin Slab"/>
                <a:cs typeface="Josefin Slab"/>
                <a:sym typeface="Josefin Slab"/>
              </a:rPr>
              <a:t>Final can be uploaded to Google Drive for sharing</a:t>
            </a:r>
          </a:p>
          <a:p>
            <a:endParaRPr lang="en-US" dirty="0"/>
          </a:p>
        </p:txBody>
      </p:sp>
    </p:spTree>
    <p:extLst>
      <p:ext uri="{BB962C8B-B14F-4D97-AF65-F5344CB8AC3E}">
        <p14:creationId xmlns:p14="http://schemas.microsoft.com/office/powerpoint/2010/main" val="3353295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dirty="0">
                <a:latin typeface="Cherry Cream Soda"/>
                <a:ea typeface="Cherry Cream Soda"/>
                <a:cs typeface="Cherry Cream Soda"/>
                <a:sym typeface="Cherry Cream Soda"/>
              </a:rPr>
              <a:t>Using Online Tools to Make Infographics</a:t>
            </a:r>
            <a:endParaRPr lang="en-US" dirty="0"/>
          </a:p>
        </p:txBody>
      </p:sp>
      <p:sp>
        <p:nvSpPr>
          <p:cNvPr id="3" name="Content Placeholder 2"/>
          <p:cNvSpPr>
            <a:spLocks noGrp="1"/>
          </p:cNvSpPr>
          <p:nvPr>
            <p:ph idx="1"/>
          </p:nvPr>
        </p:nvSpPr>
        <p:spPr>
          <a:xfrm>
            <a:off x="1945201" y="1905000"/>
            <a:ext cx="6589199" cy="4006222"/>
          </a:xfrm>
        </p:spPr>
        <p:txBody>
          <a:bodyPr>
            <a:normAutofit/>
          </a:bodyPr>
          <a:lstStyle/>
          <a:p>
            <a:pPr marL="457200" lvl="0" indent="-419100">
              <a:spcBef>
                <a:spcPts val="0"/>
              </a:spcBef>
              <a:buClr>
                <a:schemeClr val="dk1"/>
              </a:buClr>
              <a:buSzPct val="100000"/>
              <a:buFont typeface="Arial"/>
              <a:buChar char="●"/>
            </a:pPr>
            <a:r>
              <a:rPr lang="en" sz="2400" dirty="0">
                <a:ea typeface="Josefin Slab"/>
                <a:cs typeface="Josefin Slab"/>
                <a:sym typeface="Josefin Slab"/>
              </a:rPr>
              <a:t>They come pre-loaded with templates for your students to use</a:t>
            </a:r>
          </a:p>
          <a:p>
            <a:pPr marL="457200" lvl="0" indent="-419100">
              <a:spcBef>
                <a:spcPts val="0"/>
              </a:spcBef>
              <a:buClr>
                <a:schemeClr val="dk1"/>
              </a:buClr>
              <a:buSzPct val="100000"/>
              <a:buFont typeface="Arial"/>
              <a:buChar char="●"/>
            </a:pPr>
            <a:r>
              <a:rPr lang="en" sz="2400" dirty="0">
                <a:ea typeface="Josefin Slab"/>
                <a:cs typeface="Josefin Slab"/>
                <a:sym typeface="Josefin Slab"/>
              </a:rPr>
              <a:t>Range from easy to use to complex (meets needs of all student learners)</a:t>
            </a:r>
          </a:p>
          <a:p>
            <a:pPr marL="457200" lvl="0" indent="-419100">
              <a:spcBef>
                <a:spcPts val="0"/>
              </a:spcBef>
              <a:buClr>
                <a:schemeClr val="dk1"/>
              </a:buClr>
              <a:buSzPct val="100000"/>
              <a:buFont typeface="Arial"/>
              <a:buChar char="●"/>
            </a:pPr>
            <a:r>
              <a:rPr lang="en" sz="2400" dirty="0">
                <a:ea typeface="Josefin Slab"/>
                <a:cs typeface="Josefin Slab"/>
                <a:sym typeface="Josefin Slab"/>
              </a:rPr>
              <a:t>Save as a .jpg or .png</a:t>
            </a:r>
          </a:p>
          <a:p>
            <a:pPr marL="457200" lvl="0" indent="-419100">
              <a:spcBef>
                <a:spcPts val="0"/>
              </a:spcBef>
              <a:buClr>
                <a:schemeClr val="dk1"/>
              </a:buClr>
              <a:buSzPct val="100000"/>
              <a:buFont typeface="Arial"/>
              <a:buChar char="●"/>
            </a:pPr>
            <a:r>
              <a:rPr lang="en" sz="2400" dirty="0">
                <a:ea typeface="Josefin Slab"/>
                <a:cs typeface="Josefin Slab"/>
                <a:sym typeface="Josefin Slab"/>
              </a:rPr>
              <a:t>Share easily by publishing the link</a:t>
            </a:r>
          </a:p>
          <a:p>
            <a:pPr marL="457200" lvl="0" indent="-419100">
              <a:spcBef>
                <a:spcPts val="0"/>
              </a:spcBef>
              <a:buClr>
                <a:schemeClr val="dk1"/>
              </a:buClr>
              <a:buSzPct val="100000"/>
              <a:buFont typeface="Arial"/>
              <a:buChar char="●"/>
            </a:pPr>
            <a:r>
              <a:rPr lang="en" sz="2400" dirty="0">
                <a:ea typeface="Josefin Slab"/>
                <a:cs typeface="Josefin Slab"/>
                <a:sym typeface="Josefin Slab"/>
              </a:rPr>
              <a:t>Difficult if working as a group</a:t>
            </a:r>
          </a:p>
          <a:p>
            <a:endParaRPr lang="en-US" sz="2400" dirty="0"/>
          </a:p>
        </p:txBody>
      </p:sp>
    </p:spTree>
    <p:extLst>
      <p:ext uri="{BB962C8B-B14F-4D97-AF65-F5344CB8AC3E}">
        <p14:creationId xmlns:p14="http://schemas.microsoft.com/office/powerpoint/2010/main" val="7100498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798290"/>
          </a:xfrm>
        </p:spPr>
        <p:txBody>
          <a:bodyPr/>
          <a:lstStyle/>
          <a:p>
            <a:r>
              <a:rPr lang="en-US" dirty="0" smtClean="0"/>
              <a:t>Reflection</a:t>
            </a:r>
            <a:endParaRPr lang="en-US" dirty="0"/>
          </a:p>
        </p:txBody>
      </p:sp>
      <p:sp>
        <p:nvSpPr>
          <p:cNvPr id="3" name="Content Placeholder 2"/>
          <p:cNvSpPr>
            <a:spLocks noGrp="1"/>
          </p:cNvSpPr>
          <p:nvPr>
            <p:ph idx="1"/>
          </p:nvPr>
        </p:nvSpPr>
        <p:spPr>
          <a:xfrm>
            <a:off x="1942415" y="1422400"/>
            <a:ext cx="6591985" cy="4488822"/>
          </a:xfrm>
        </p:spPr>
        <p:txBody>
          <a:bodyPr>
            <a:normAutofit fontScale="92500" lnSpcReduction="10000"/>
          </a:bodyPr>
          <a:lstStyle/>
          <a:p>
            <a:r>
              <a:rPr lang="en-US" sz="2400" dirty="0" smtClean="0"/>
              <a:t>Write down your assignment from your group.  Remember that it is your responsibility to complete the task and communicate your progress with your group members.</a:t>
            </a:r>
          </a:p>
          <a:p>
            <a:r>
              <a:rPr lang="en-US" sz="2400" dirty="0" smtClean="0"/>
              <a:t>Answer </a:t>
            </a:r>
            <a:r>
              <a:rPr lang="en-US" sz="2400" dirty="0"/>
              <a:t>the following prompts tonight</a:t>
            </a:r>
          </a:p>
          <a:p>
            <a:pPr marL="914400" lvl="1" indent="-514350"/>
            <a:r>
              <a:rPr lang="en-US" sz="2400" dirty="0"/>
              <a:t>Today I learned that…</a:t>
            </a:r>
          </a:p>
          <a:p>
            <a:pPr marL="914400" lvl="1" indent="-514350"/>
            <a:r>
              <a:rPr lang="en-US" sz="2400" dirty="0"/>
              <a:t>An important idea to think about is…</a:t>
            </a:r>
          </a:p>
          <a:p>
            <a:pPr marL="914400" lvl="1" indent="-514350"/>
            <a:r>
              <a:rPr lang="en-US" sz="2400" dirty="0"/>
              <a:t>Something that I don’t completely understand yet is…</a:t>
            </a:r>
          </a:p>
          <a:p>
            <a:pPr marL="914400" lvl="1" indent="-514350"/>
            <a:r>
              <a:rPr lang="en-US" sz="2400" dirty="0"/>
              <a:t>Something that I’m really confident that I understand is…</a:t>
            </a:r>
          </a:p>
          <a:p>
            <a:endParaRPr lang="en-US" dirty="0"/>
          </a:p>
        </p:txBody>
      </p:sp>
    </p:spTree>
    <p:extLst>
      <p:ext uri="{BB962C8B-B14F-4D97-AF65-F5344CB8AC3E}">
        <p14:creationId xmlns:p14="http://schemas.microsoft.com/office/powerpoint/2010/main" val="31432963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142" y="605812"/>
            <a:ext cx="7213316" cy="993322"/>
          </a:xfrm>
        </p:spPr>
        <p:txBody>
          <a:bodyPr>
            <a:normAutofit/>
          </a:bodyPr>
          <a:lstStyle/>
          <a:p>
            <a:r>
              <a:rPr lang="en-US" dirty="0" smtClean="0"/>
              <a:t>Career:  </a:t>
            </a:r>
            <a:r>
              <a:rPr lang="en-US" dirty="0"/>
              <a:t>Materials Engineer</a:t>
            </a:r>
            <a:endParaRPr lang="en-US" dirty="0"/>
          </a:p>
        </p:txBody>
      </p:sp>
      <p:sp>
        <p:nvSpPr>
          <p:cNvPr id="4" name="Content Placeholder 2"/>
          <p:cNvSpPr>
            <a:spLocks noGrp="1"/>
          </p:cNvSpPr>
          <p:nvPr>
            <p:ph idx="1"/>
          </p:nvPr>
        </p:nvSpPr>
        <p:spPr>
          <a:xfrm>
            <a:off x="1148370" y="1270000"/>
            <a:ext cx="7746859" cy="4099673"/>
          </a:xfrm>
        </p:spPr>
        <p:txBody>
          <a:bodyPr>
            <a:noAutofit/>
          </a:bodyPr>
          <a:lstStyle/>
          <a:p>
            <a:pPr marL="0" indent="0">
              <a:buNone/>
            </a:pPr>
            <a:r>
              <a:rPr lang="en-US" sz="1600" b="1" i="1" dirty="0"/>
              <a:t>What do they do?</a:t>
            </a:r>
          </a:p>
          <a:p>
            <a:pPr lvl="1"/>
            <a:r>
              <a:rPr lang="en-US" sz="1400" dirty="0"/>
              <a:t>Evaluate materials and develop machinery and processes to manufacture materials for use in products that must meet specialized design and performance specifications. </a:t>
            </a:r>
            <a:endParaRPr lang="en-US" sz="1400" dirty="0" smtClean="0"/>
          </a:p>
          <a:p>
            <a:pPr lvl="1"/>
            <a:r>
              <a:rPr lang="en-US" sz="1400" dirty="0" smtClean="0"/>
              <a:t>Develop </a:t>
            </a:r>
            <a:r>
              <a:rPr lang="en-US" sz="1400" dirty="0"/>
              <a:t>new uses for known materials. Includes those engineers working with composite materials or specializing in one type of material, such as graphite, metal and metal alloys, ceramics and glass, plastics and polymers, and naturally occurring materials. Includes metallurgists and metallurgical engineers, ceramic engineers, and welding engineers.</a:t>
            </a:r>
          </a:p>
          <a:p>
            <a:r>
              <a:rPr lang="en-US" sz="1600" b="1" i="1" dirty="0" smtClean="0">
                <a:solidFill>
                  <a:schemeClr val="accent1"/>
                </a:solidFill>
              </a:rPr>
              <a:t>What </a:t>
            </a:r>
            <a:r>
              <a:rPr lang="en-US" sz="1600" b="1" i="1" dirty="0">
                <a:solidFill>
                  <a:schemeClr val="accent1"/>
                </a:solidFill>
              </a:rPr>
              <a:t>are some key skills necessary to become </a:t>
            </a:r>
            <a:r>
              <a:rPr lang="en-US" sz="1600" b="1" i="1" dirty="0" smtClean="0">
                <a:solidFill>
                  <a:schemeClr val="accent1"/>
                </a:solidFill>
              </a:rPr>
              <a:t>a hydrologist? </a:t>
            </a:r>
            <a:endParaRPr lang="en-US" sz="1600" b="1" i="1" dirty="0">
              <a:solidFill>
                <a:schemeClr val="accent1"/>
              </a:solidFill>
            </a:endParaRPr>
          </a:p>
          <a:p>
            <a:pPr lvl="1"/>
            <a:r>
              <a:rPr lang="en-US" dirty="0" smtClean="0"/>
              <a:t>Must </a:t>
            </a:r>
            <a:r>
              <a:rPr lang="en-US" dirty="0"/>
              <a:t>have knowledge and skills in biology, chemistry, physics, geology and ecology</a:t>
            </a:r>
          </a:p>
          <a:p>
            <a:pPr marL="0" indent="0">
              <a:buNone/>
            </a:pPr>
            <a:r>
              <a:rPr lang="en-US" sz="1600" b="1" dirty="0"/>
              <a:t>What kind of training is involved?</a:t>
            </a:r>
          </a:p>
          <a:p>
            <a:pPr lvl="1"/>
            <a:r>
              <a:rPr lang="en-US" dirty="0" smtClean="0"/>
              <a:t>Bachelors, Masters </a:t>
            </a:r>
            <a:r>
              <a:rPr lang="en-US" dirty="0"/>
              <a:t>or Ph.D. is generally required for advanced design and management.</a:t>
            </a:r>
          </a:p>
          <a:p>
            <a:pPr marL="0" indent="0">
              <a:buNone/>
            </a:pPr>
            <a:r>
              <a:rPr lang="en-US" sz="1600" b="1" i="1" dirty="0"/>
              <a:t>What is a typical salary for </a:t>
            </a:r>
            <a:r>
              <a:rPr lang="en-US" sz="1600" b="1" i="1" dirty="0" smtClean="0"/>
              <a:t>a hydrologist?</a:t>
            </a:r>
            <a:endParaRPr lang="en-US" sz="1600" b="1" i="1" dirty="0"/>
          </a:p>
          <a:p>
            <a:pPr marL="342900" lvl="1" indent="0">
              <a:buNone/>
            </a:pPr>
            <a:r>
              <a:rPr lang="en-US" dirty="0"/>
              <a:t>Average salary: </a:t>
            </a:r>
            <a:r>
              <a:rPr lang="en-US" dirty="0"/>
              <a:t>$41.98 hourly, $87,330 annually</a:t>
            </a:r>
            <a:endParaRPr lang="en-US" dirty="0"/>
          </a:p>
        </p:txBody>
      </p:sp>
      <p:sp>
        <p:nvSpPr>
          <p:cNvPr id="5" name="Rectangle 4"/>
          <p:cNvSpPr/>
          <p:nvPr/>
        </p:nvSpPr>
        <p:spPr>
          <a:xfrm>
            <a:off x="234043" y="6374334"/>
            <a:ext cx="7315199" cy="646331"/>
          </a:xfrm>
          <a:prstGeom prst="rect">
            <a:avLst/>
          </a:prstGeom>
        </p:spPr>
        <p:txBody>
          <a:bodyPr wrap="square">
            <a:spAutoFit/>
          </a:bodyPr>
          <a:lstStyle/>
          <a:p>
            <a:r>
              <a:rPr lang="en-US" sz="900" dirty="0">
                <a:hlinkClick r:id="rId2"/>
              </a:rPr>
              <a:t>http://depts.washington.edu/marbio/links/prospective.html</a:t>
            </a:r>
            <a:endParaRPr lang="en-US" sz="900" dirty="0"/>
          </a:p>
          <a:p>
            <a:r>
              <a:rPr lang="en-US" sz="900" dirty="0">
                <a:hlinkClick r:id="rId3"/>
              </a:rPr>
              <a:t>http://www.marinecareers.net/marine-biology</a:t>
            </a:r>
            <a:endParaRPr lang="en-US" sz="900" dirty="0"/>
          </a:p>
          <a:p>
            <a:r>
              <a:rPr lang="en-US" sz="900" dirty="0">
                <a:hlinkClick r:id="rId4"/>
              </a:rPr>
              <a:t>http://www.indeed.com/salary/q-Marine-Biologist-l-Washington.html</a:t>
            </a:r>
            <a:endParaRPr lang="en-US" sz="900" dirty="0"/>
          </a:p>
          <a:p>
            <a:endParaRPr lang="en-US" sz="900" dirty="0"/>
          </a:p>
        </p:txBody>
      </p:sp>
    </p:spTree>
    <p:extLst>
      <p:ext uri="{BB962C8B-B14F-4D97-AF65-F5344CB8AC3E}">
        <p14:creationId xmlns:p14="http://schemas.microsoft.com/office/powerpoint/2010/main" val="42868724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1152" y="624110"/>
            <a:ext cx="6953250" cy="1280890"/>
          </a:xfrm>
        </p:spPr>
        <p:txBody>
          <a:bodyPr/>
          <a:lstStyle/>
          <a:p>
            <a:r>
              <a:rPr lang="en-US" dirty="0"/>
              <a:t>Common Core Standards</a:t>
            </a:r>
          </a:p>
        </p:txBody>
      </p:sp>
      <p:sp>
        <p:nvSpPr>
          <p:cNvPr id="3" name="Content Placeholder 2"/>
          <p:cNvSpPr>
            <a:spLocks noGrp="1"/>
          </p:cNvSpPr>
          <p:nvPr>
            <p:ph idx="1"/>
          </p:nvPr>
        </p:nvSpPr>
        <p:spPr>
          <a:xfrm>
            <a:off x="1581151" y="1524000"/>
            <a:ext cx="6953250" cy="4387222"/>
          </a:xfrm>
        </p:spPr>
        <p:txBody>
          <a:bodyPr/>
          <a:lstStyle/>
          <a:p>
            <a:pPr marL="0" indent="0">
              <a:buNone/>
            </a:pPr>
            <a:r>
              <a:rPr lang="en-US" dirty="0"/>
              <a:t>Common Core Standards for Literacy in Science and Technical Subjects 6–12</a:t>
            </a:r>
          </a:p>
          <a:p>
            <a:pPr marL="457200" lvl="1" indent="0">
              <a:buNone/>
            </a:pPr>
            <a:r>
              <a:rPr lang="en-US" dirty="0" smtClean="0"/>
              <a:t>5</a:t>
            </a:r>
            <a:r>
              <a:rPr lang="en-US" dirty="0"/>
              <a:t>. Analyze how the text structures information or ideas into categories or hierarchies, demonstrating understanding of the information or ideas.</a:t>
            </a:r>
          </a:p>
          <a:p>
            <a:pPr marL="457200" lvl="1" indent="0">
              <a:buNone/>
            </a:pPr>
            <a:r>
              <a:rPr lang="en-US" dirty="0" smtClean="0"/>
              <a:t>7</a:t>
            </a:r>
            <a:r>
              <a:rPr lang="en-US" dirty="0"/>
              <a:t>. Integrate and evaluate multiple sources of information presented in diverse formats and media (e.g., quantitative data, video, multimedia) in order to address a question or solve a problem.</a:t>
            </a:r>
          </a:p>
          <a:p>
            <a:endParaRPr lang="en-US" dirty="0"/>
          </a:p>
        </p:txBody>
      </p:sp>
    </p:spTree>
    <p:extLst>
      <p:ext uri="{BB962C8B-B14F-4D97-AF65-F5344CB8AC3E}">
        <p14:creationId xmlns:p14="http://schemas.microsoft.com/office/powerpoint/2010/main" val="26938647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271" y="728432"/>
            <a:ext cx="7200491" cy="960668"/>
          </a:xfrm>
        </p:spPr>
        <p:txBody>
          <a:bodyPr>
            <a:normAutofit/>
          </a:bodyPr>
          <a:lstStyle/>
          <a:p>
            <a:r>
              <a:rPr lang="en-US" sz="2800" dirty="0" smtClean="0"/>
              <a:t>Next Generation Science Standards</a:t>
            </a:r>
            <a:endParaRPr lang="en-US" sz="2800" dirty="0"/>
          </a:p>
        </p:txBody>
      </p:sp>
      <p:sp>
        <p:nvSpPr>
          <p:cNvPr id="5" name="Content Placeholder 2"/>
          <p:cNvSpPr txBox="1">
            <a:spLocks/>
          </p:cNvSpPr>
          <p:nvPr/>
        </p:nvSpPr>
        <p:spPr>
          <a:xfrm>
            <a:off x="1333500" y="1372284"/>
            <a:ext cx="7270262" cy="3249637"/>
          </a:xfrm>
          <a:prstGeom prst="rect">
            <a:avLst/>
          </a:prstGeom>
        </p:spPr>
        <p:txBody>
          <a:bodyPr vert="horz" lIns="68580" tIns="34290" rIns="68580" bIns="3429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1600" dirty="0"/>
              <a:t>Next Generation Science Standards Grades 9-12 (Ages 14-18)</a:t>
            </a:r>
          </a:p>
          <a:p>
            <a:pPr marL="0" indent="0">
              <a:buNone/>
            </a:pPr>
            <a:r>
              <a:rPr lang="en-US" sz="1600" dirty="0"/>
              <a:t>	Students who demonstrate understanding can:</a:t>
            </a:r>
          </a:p>
          <a:p>
            <a:pPr lvl="1"/>
            <a:r>
              <a:rPr lang="en-US" b="1" dirty="0"/>
              <a:t>HS-PS3-4.  </a:t>
            </a:r>
            <a:r>
              <a:rPr lang="en-US" dirty="0"/>
              <a:t>Plan and conduct an investigation to provide evidence that the transfer of thermal energy when two components of different temperature are combined within a closed system results in a more uniform energy distribution among the components in the system (second law of thermodynamics). </a:t>
            </a:r>
          </a:p>
          <a:p>
            <a:pPr lvl="1"/>
            <a:r>
              <a:rPr lang="en-US" b="1" dirty="0"/>
              <a:t>HS-ESS3-2.  </a:t>
            </a:r>
            <a:r>
              <a:rPr lang="en-US" dirty="0"/>
              <a:t>Evaluate competing design solutions for developing, managing, and utilizing energy and mineral resources based on cost-benefit ratios.* </a:t>
            </a:r>
          </a:p>
          <a:p>
            <a:pPr lvl="1"/>
            <a:r>
              <a:rPr lang="en-US" b="1" dirty="0"/>
              <a:t>HS-ESS3-4.  </a:t>
            </a:r>
            <a:r>
              <a:rPr lang="en-US" dirty="0"/>
              <a:t>Evaluate or refine a technological solution that reduces impacts of human activities on natural systems.</a:t>
            </a:r>
          </a:p>
          <a:p>
            <a:pPr lvl="1"/>
            <a:r>
              <a:rPr lang="en-US" b="1" dirty="0"/>
              <a:t>HS-ETS1-3.  </a:t>
            </a:r>
            <a:r>
              <a:rPr lang="en-US" dirty="0"/>
              <a:t>Evaluate a solution to a complex real-world problem based on prioritized criteria and trade-offs that account for a range of constraints, including cost, safety, reliability, and aesthetics as well as possible social, cultural, and environmental impacts.</a:t>
            </a:r>
          </a:p>
        </p:txBody>
      </p:sp>
    </p:spTree>
    <p:extLst>
      <p:ext uri="{BB962C8B-B14F-4D97-AF65-F5344CB8AC3E}">
        <p14:creationId xmlns:p14="http://schemas.microsoft.com/office/powerpoint/2010/main" val="40883866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1001" y="624110"/>
            <a:ext cx="6883400" cy="798290"/>
          </a:xfrm>
        </p:spPr>
        <p:txBody>
          <a:bodyPr/>
          <a:lstStyle/>
          <a:p>
            <a:r>
              <a:rPr lang="en-US" dirty="0" smtClean="0"/>
              <a:t>Learning Objectives</a:t>
            </a:r>
            <a:endParaRPr lang="en-US" dirty="0"/>
          </a:p>
        </p:txBody>
      </p:sp>
      <p:sp>
        <p:nvSpPr>
          <p:cNvPr id="3" name="Content Placeholder 2"/>
          <p:cNvSpPr>
            <a:spLocks noGrp="1"/>
          </p:cNvSpPr>
          <p:nvPr>
            <p:ph idx="1"/>
          </p:nvPr>
        </p:nvSpPr>
        <p:spPr>
          <a:xfrm>
            <a:off x="1651001" y="1562100"/>
            <a:ext cx="6883399" cy="4349122"/>
          </a:xfrm>
        </p:spPr>
        <p:txBody>
          <a:bodyPr>
            <a:normAutofit/>
          </a:bodyPr>
          <a:lstStyle/>
          <a:p>
            <a:pPr marL="0" indent="0">
              <a:buNone/>
            </a:pPr>
            <a:r>
              <a:rPr lang="en-US" sz="2400" dirty="0" smtClean="0"/>
              <a:t>Students will be able to</a:t>
            </a:r>
          </a:p>
          <a:p>
            <a:r>
              <a:rPr lang="en-US" sz="2400" dirty="0"/>
              <a:t>Learn how to communicate a message through infographics. </a:t>
            </a:r>
            <a:endParaRPr lang="en-US" sz="2400" dirty="0" smtClean="0"/>
          </a:p>
          <a:p>
            <a:r>
              <a:rPr lang="en-US" sz="2400" dirty="0"/>
              <a:t>Explain their cafeteria solutions by presenting data using graphs and statistics.</a:t>
            </a:r>
          </a:p>
          <a:p>
            <a:r>
              <a:rPr lang="en-US" sz="2400" dirty="0" smtClean="0"/>
              <a:t>Argue their case for change using an infographic and numbers to convince the audience.</a:t>
            </a:r>
          </a:p>
          <a:p>
            <a:endParaRPr lang="en-US" sz="2400" dirty="0"/>
          </a:p>
        </p:txBody>
      </p:sp>
    </p:spTree>
    <p:extLst>
      <p:ext uri="{BB962C8B-B14F-4D97-AF65-F5344CB8AC3E}">
        <p14:creationId xmlns:p14="http://schemas.microsoft.com/office/powerpoint/2010/main" val="1224836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4339" y="624110"/>
            <a:ext cx="6940062" cy="1280890"/>
          </a:xfrm>
        </p:spPr>
        <p:txBody>
          <a:bodyPr/>
          <a:lstStyle/>
          <a:p>
            <a:r>
              <a:rPr lang="en" dirty="0">
                <a:ea typeface="Cherry Cream Soda"/>
                <a:cs typeface="Cherry Cream Soda"/>
                <a:sym typeface="Cherry Cream Soda"/>
              </a:rPr>
              <a:t>What is an infographic?</a:t>
            </a:r>
            <a:endParaRPr lang="en-US" dirty="0"/>
          </a:p>
        </p:txBody>
      </p:sp>
      <p:sp>
        <p:nvSpPr>
          <p:cNvPr id="3" name="Content Placeholder 2"/>
          <p:cNvSpPr>
            <a:spLocks noGrp="1"/>
          </p:cNvSpPr>
          <p:nvPr>
            <p:ph idx="1"/>
          </p:nvPr>
        </p:nvSpPr>
        <p:spPr>
          <a:xfrm>
            <a:off x="1594338" y="1418492"/>
            <a:ext cx="7045569" cy="4492730"/>
          </a:xfrm>
        </p:spPr>
        <p:txBody>
          <a:bodyPr>
            <a:normAutofit/>
          </a:bodyPr>
          <a:lstStyle/>
          <a:p>
            <a:pPr marL="0" indent="0" algn="ctr">
              <a:buNone/>
            </a:pPr>
            <a:r>
              <a:rPr lang="en" sz="2400" dirty="0">
                <a:solidFill>
                  <a:srgbClr val="333333"/>
                </a:solidFill>
                <a:ea typeface="Josefin Slab"/>
                <a:cs typeface="Josefin Slab"/>
                <a:sym typeface="Josefin Slab"/>
              </a:rPr>
              <a:t>An infographic is a visual representation of data. They are clever, compelling, timely, and relevant ways to illustrate sets of data.</a:t>
            </a:r>
          </a:p>
          <a:p>
            <a:endParaRPr lang="en-US" sz="2400" dirty="0"/>
          </a:p>
        </p:txBody>
      </p:sp>
      <p:pic>
        <p:nvPicPr>
          <p:cNvPr id="4" name="Shape 46"/>
          <p:cNvPicPr preferRelativeResize="0"/>
          <p:nvPr/>
        </p:nvPicPr>
        <p:blipFill>
          <a:blip r:embed="rId2">
            <a:alphaModFix/>
          </a:blip>
          <a:stretch>
            <a:fillRect/>
          </a:stretch>
        </p:blipFill>
        <p:spPr>
          <a:xfrm>
            <a:off x="1594337" y="2781448"/>
            <a:ext cx="6869724" cy="3924156"/>
          </a:xfrm>
          <a:prstGeom prst="rect">
            <a:avLst/>
          </a:prstGeom>
          <a:noFill/>
          <a:ln>
            <a:noFill/>
          </a:ln>
        </p:spPr>
      </p:pic>
      <p:sp>
        <p:nvSpPr>
          <p:cNvPr id="5" name="Shape 47"/>
          <p:cNvSpPr txBox="1"/>
          <p:nvPr/>
        </p:nvSpPr>
        <p:spPr>
          <a:xfrm>
            <a:off x="1594336" y="6596104"/>
            <a:ext cx="2851500" cy="218999"/>
          </a:xfrm>
          <a:prstGeom prst="rect">
            <a:avLst/>
          </a:prstGeom>
          <a:noFill/>
          <a:ln>
            <a:noFill/>
          </a:ln>
        </p:spPr>
        <p:txBody>
          <a:bodyPr lIns="91425" tIns="91425" rIns="91425" bIns="91425" anchor="t" anchorCtr="0">
            <a:noAutofit/>
          </a:bodyPr>
          <a:lstStyle/>
          <a:p>
            <a:pPr>
              <a:spcBef>
                <a:spcPts val="0"/>
              </a:spcBef>
              <a:buNone/>
            </a:pPr>
            <a:r>
              <a:rPr lang="en" sz="1000" dirty="0"/>
              <a:t>Kathy Schrock http://linkyy.com/infographics</a:t>
            </a:r>
          </a:p>
        </p:txBody>
      </p:sp>
    </p:spTree>
    <p:extLst>
      <p:ext uri="{BB962C8B-B14F-4D97-AF65-F5344CB8AC3E}">
        <p14:creationId xmlns:p14="http://schemas.microsoft.com/office/powerpoint/2010/main" val="397164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hape 100"/>
          <p:cNvPicPr preferRelativeResize="0"/>
          <p:nvPr/>
        </p:nvPicPr>
        <p:blipFill>
          <a:blip r:embed="rId2">
            <a:alphaModFix/>
          </a:blip>
          <a:stretch>
            <a:fillRect/>
          </a:stretch>
        </p:blipFill>
        <p:spPr>
          <a:xfrm>
            <a:off x="1846382" y="-11723"/>
            <a:ext cx="5229201" cy="6858000"/>
          </a:xfrm>
          <a:prstGeom prst="rect">
            <a:avLst/>
          </a:prstGeom>
          <a:noFill/>
          <a:ln>
            <a:noFill/>
          </a:ln>
        </p:spPr>
      </p:pic>
    </p:spTree>
    <p:extLst>
      <p:ext uri="{BB962C8B-B14F-4D97-AF65-F5344CB8AC3E}">
        <p14:creationId xmlns:p14="http://schemas.microsoft.com/office/powerpoint/2010/main" val="2738854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88109" y="1503901"/>
            <a:ext cx="4428391" cy="3077766"/>
          </a:xfrm>
          <a:prstGeom prst="rect">
            <a:avLst/>
          </a:prstGeom>
        </p:spPr>
        <p:txBody>
          <a:bodyPr wrap="square">
            <a:spAutoFit/>
          </a:bodyPr>
          <a:lstStyle/>
          <a:p>
            <a:pPr lvl="0" algn="ctr"/>
            <a:r>
              <a:rPr lang="en-US" sz="3600" dirty="0">
                <a:latin typeface="+mn-lt"/>
                <a:ea typeface="Cherry Cream Soda"/>
                <a:cs typeface="Cherry Cream Soda"/>
                <a:sym typeface="Cherry Cream Soda"/>
              </a:rPr>
              <a:t>Regardless of the type...ALL infographics should simplify the complex.</a:t>
            </a:r>
          </a:p>
          <a:p>
            <a:pPr lvl="0"/>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22900" y="406400"/>
            <a:ext cx="3196493" cy="6083121"/>
          </a:xfrm>
          <a:prstGeom prst="rect">
            <a:avLst/>
          </a:prstGeom>
        </p:spPr>
      </p:pic>
      <p:sp>
        <p:nvSpPr>
          <p:cNvPr id="3" name="Rectangle 2"/>
          <p:cNvSpPr/>
          <p:nvPr/>
        </p:nvSpPr>
        <p:spPr>
          <a:xfrm>
            <a:off x="0" y="6550223"/>
            <a:ext cx="7539891" cy="307777"/>
          </a:xfrm>
          <a:prstGeom prst="rect">
            <a:avLst/>
          </a:prstGeom>
        </p:spPr>
        <p:txBody>
          <a:bodyPr wrap="square">
            <a:spAutoFit/>
          </a:bodyPr>
          <a:lstStyle/>
          <a:p>
            <a:pPr algn="r"/>
            <a:r>
              <a:rPr lang="en-US" sz="1100" dirty="0">
                <a:latin typeface="Josefin Slab"/>
                <a:ea typeface="Josefin Slab"/>
                <a:cs typeface="Josefin Slab"/>
                <a:sym typeface="Josefin Slab"/>
              </a:rPr>
              <a:t>~</a:t>
            </a:r>
            <a:r>
              <a:rPr lang="en-US" u="sng" dirty="0">
                <a:solidFill>
                  <a:schemeClr val="hlink"/>
                </a:solidFill>
                <a:latin typeface="Josefin Slab"/>
                <a:ea typeface="Josefin Slab"/>
                <a:cs typeface="Josefin Slab"/>
                <a:sym typeface="Josefin Slab"/>
                <a:hlinkClick r:id="rId3"/>
              </a:rPr>
              <a:t>http://thecontentlab.icrossing.com/post/9958997115/how-to-create-a-great-infographic</a:t>
            </a:r>
          </a:p>
        </p:txBody>
      </p:sp>
    </p:spTree>
    <p:extLst>
      <p:ext uri="{BB962C8B-B14F-4D97-AF65-F5344CB8AC3E}">
        <p14:creationId xmlns:p14="http://schemas.microsoft.com/office/powerpoint/2010/main" val="1691947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8301" y="552450"/>
            <a:ext cx="6896100" cy="781050"/>
          </a:xfrm>
        </p:spPr>
        <p:txBody>
          <a:bodyPr/>
          <a:lstStyle/>
          <a:p>
            <a:r>
              <a:rPr lang="en-US" dirty="0" smtClean="0"/>
              <a:t>Extracting Information</a:t>
            </a:r>
            <a:endParaRPr lang="en-US" dirty="0"/>
          </a:p>
        </p:txBody>
      </p:sp>
      <p:sp>
        <p:nvSpPr>
          <p:cNvPr id="3" name="Content Placeholder 2"/>
          <p:cNvSpPr>
            <a:spLocks noGrp="1"/>
          </p:cNvSpPr>
          <p:nvPr>
            <p:ph idx="1"/>
          </p:nvPr>
        </p:nvSpPr>
        <p:spPr>
          <a:xfrm>
            <a:off x="1638301" y="1333500"/>
            <a:ext cx="6896099" cy="4577722"/>
          </a:xfrm>
        </p:spPr>
        <p:txBody>
          <a:bodyPr>
            <a:noAutofit/>
          </a:bodyPr>
          <a:lstStyle/>
          <a:p>
            <a:pPr marL="0" indent="0">
              <a:buNone/>
            </a:pPr>
            <a:r>
              <a:rPr lang="en-US" sz="2400" dirty="0"/>
              <a:t>Things to consider:</a:t>
            </a:r>
          </a:p>
          <a:p>
            <a:r>
              <a:rPr lang="en-US" sz="2400" dirty="0" smtClean="0"/>
              <a:t>What </a:t>
            </a:r>
            <a:r>
              <a:rPr lang="en-US" sz="2400" dirty="0"/>
              <a:t>is the first impression of the graphic?  What do you know about the topic in the first 5 seconds of looking at it?</a:t>
            </a:r>
          </a:p>
          <a:p>
            <a:r>
              <a:rPr lang="en-US" sz="2400" dirty="0" smtClean="0"/>
              <a:t>What </a:t>
            </a:r>
            <a:r>
              <a:rPr lang="en-US" sz="2400" dirty="0"/>
              <a:t>are some of the details or facts you can learn from the graphic?</a:t>
            </a:r>
          </a:p>
          <a:p>
            <a:r>
              <a:rPr lang="en-US" sz="2400" dirty="0" smtClean="0"/>
              <a:t>What </a:t>
            </a:r>
            <a:r>
              <a:rPr lang="en-US" sz="2400" dirty="0"/>
              <a:t>are details not included on the graphic?  What could be added to it?</a:t>
            </a:r>
          </a:p>
          <a:p>
            <a:r>
              <a:rPr lang="en-US" sz="2400" dirty="0" smtClean="0"/>
              <a:t>Is </a:t>
            </a:r>
            <a:r>
              <a:rPr lang="en-US" sz="2400" dirty="0"/>
              <a:t>the graphic intended to make you think about an issue, take a stand, or change your behavior?  If so, is it effective?</a:t>
            </a:r>
          </a:p>
        </p:txBody>
      </p:sp>
    </p:spTree>
    <p:extLst>
      <p:ext uri="{BB962C8B-B14F-4D97-AF65-F5344CB8AC3E}">
        <p14:creationId xmlns:p14="http://schemas.microsoft.com/office/powerpoint/2010/main" val="34511378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100" y="35249"/>
            <a:ext cx="3556000" cy="6767285"/>
          </a:xfrm>
          <a:prstGeom prst="rect">
            <a:avLst/>
          </a:prstGeom>
        </p:spPr>
      </p:pic>
    </p:spTree>
    <p:extLst>
      <p:ext uri="{BB962C8B-B14F-4D97-AF65-F5344CB8AC3E}">
        <p14:creationId xmlns:p14="http://schemas.microsoft.com/office/powerpoint/2010/main" val="8023760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2615" y="624110"/>
            <a:ext cx="6951785" cy="1280890"/>
          </a:xfrm>
        </p:spPr>
        <p:txBody>
          <a:bodyPr/>
          <a:lstStyle/>
          <a:p>
            <a:r>
              <a:rPr lang="en-US" dirty="0" smtClean="0"/>
              <a:t>Water Bottles</a:t>
            </a:r>
            <a:endParaRPr lang="en-US" dirty="0"/>
          </a:p>
        </p:txBody>
      </p:sp>
      <p:sp>
        <p:nvSpPr>
          <p:cNvPr id="4" name="Text Placeholder 2"/>
          <p:cNvSpPr txBox="1">
            <a:spLocks/>
          </p:cNvSpPr>
          <p:nvPr/>
        </p:nvSpPr>
        <p:spPr>
          <a:xfrm>
            <a:off x="1348154" y="1472095"/>
            <a:ext cx="3539912" cy="498515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buFont typeface="Wingdings 3" charset="2"/>
              <a:buNone/>
            </a:pPr>
            <a:r>
              <a:rPr lang="en-US" dirty="0" smtClean="0"/>
              <a:t>Question:  How are water bottles recycled?</a:t>
            </a:r>
          </a:p>
          <a:p>
            <a:pPr>
              <a:buFont typeface="Wingdings 3" charset="2"/>
              <a:buNone/>
            </a:pPr>
            <a:r>
              <a:rPr lang="en-US" dirty="0" smtClean="0"/>
              <a:t>Research:</a:t>
            </a:r>
          </a:p>
          <a:p>
            <a:pPr marL="457200" indent="-457200">
              <a:buFont typeface="Wingdings" panose="05000000000000000000" pitchFamily="2" charset="2"/>
              <a:buChar char="§"/>
            </a:pPr>
            <a:r>
              <a:rPr lang="en-US" dirty="0" smtClean="0"/>
              <a:t>How many water bottles are use daily?</a:t>
            </a:r>
          </a:p>
          <a:p>
            <a:pPr marL="457200" indent="-457200">
              <a:buFont typeface="Wingdings" panose="05000000000000000000" pitchFamily="2" charset="2"/>
              <a:buChar char="§"/>
            </a:pPr>
            <a:r>
              <a:rPr lang="en-US" dirty="0" smtClean="0"/>
              <a:t>How are these bottles recycled?</a:t>
            </a:r>
          </a:p>
          <a:p>
            <a:pPr marL="457200" indent="-457200">
              <a:buFont typeface="Wingdings" panose="05000000000000000000" pitchFamily="2" charset="2"/>
              <a:buChar char="§"/>
            </a:pPr>
            <a:r>
              <a:rPr lang="en-US" dirty="0" smtClean="0"/>
              <a:t>What is the process used to prepare them for a new application?</a:t>
            </a:r>
          </a:p>
          <a:p>
            <a:pPr>
              <a:buFont typeface="Wingdings 3" charset="2"/>
              <a:buNone/>
            </a:pPr>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88066" y="1472095"/>
            <a:ext cx="3676179" cy="4757408"/>
          </a:xfrm>
          <a:prstGeom prst="rect">
            <a:avLst/>
          </a:prstGeom>
        </p:spPr>
      </p:pic>
    </p:spTree>
    <p:extLst>
      <p:ext uri="{BB962C8B-B14F-4D97-AF65-F5344CB8AC3E}">
        <p14:creationId xmlns:p14="http://schemas.microsoft.com/office/powerpoint/2010/main" val="2306274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2016</TotalTime>
  <Words>1331</Words>
  <Application>Microsoft Office PowerPoint</Application>
  <PresentationFormat>On-screen Show (4:3)</PresentationFormat>
  <Paragraphs>164</Paragraphs>
  <Slides>28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Century Gothic</vt:lpstr>
      <vt:lpstr>Cherry Cream Soda</vt:lpstr>
      <vt:lpstr>Courier New</vt:lpstr>
      <vt:lpstr>Josefin Slab</vt:lpstr>
      <vt:lpstr>Wingdings</vt:lpstr>
      <vt:lpstr>Wingdings 3</vt:lpstr>
      <vt:lpstr>Wisp</vt:lpstr>
      <vt:lpstr>Solution as an Infographics</vt:lpstr>
      <vt:lpstr>Essential Questions</vt:lpstr>
      <vt:lpstr>Learning Objectives</vt:lpstr>
      <vt:lpstr>What is an infographic?</vt:lpstr>
      <vt:lpstr>PowerPoint Presentation</vt:lpstr>
      <vt:lpstr>PowerPoint Presentation</vt:lpstr>
      <vt:lpstr>Extracting Information</vt:lpstr>
      <vt:lpstr>PowerPoint Presentation</vt:lpstr>
      <vt:lpstr>Water Bottles</vt:lpstr>
      <vt:lpstr>Recycling</vt:lpstr>
      <vt:lpstr>The Coffee Cup</vt:lpstr>
      <vt:lpstr>Food Waste</vt:lpstr>
      <vt:lpstr>Studying Infographics</vt:lpstr>
      <vt:lpstr>Reflection</vt:lpstr>
      <vt:lpstr>Your Task</vt:lpstr>
      <vt:lpstr>Step 1:  Research Question</vt:lpstr>
      <vt:lpstr>Step 2 – Brainstorm Ideas </vt:lpstr>
      <vt:lpstr>Step 3  Research/Data Collection</vt:lpstr>
      <vt:lpstr>Infographic with Piktochart</vt:lpstr>
      <vt:lpstr>Step 4:  Infographic Style</vt:lpstr>
      <vt:lpstr>5 Attributes of a Great Infographic</vt:lpstr>
      <vt:lpstr>Creating Your Infographic</vt:lpstr>
      <vt:lpstr>Using PowerPoint to Make Infographics</vt:lpstr>
      <vt:lpstr>Using Online Tools to Make Infographics</vt:lpstr>
      <vt:lpstr>Reflection</vt:lpstr>
      <vt:lpstr>Career:  Materials Engineer</vt:lpstr>
      <vt:lpstr>Common Core Standards</vt:lpstr>
      <vt:lpstr>Next Generation Science Standards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Infographics</dc:title>
  <dc:creator>Madonna Brinkmann</dc:creator>
  <cp:lastModifiedBy>Madonna Brinkmann</cp:lastModifiedBy>
  <cp:revision>36</cp:revision>
  <dcterms:modified xsi:type="dcterms:W3CDTF">2015-05-31T21:06:41Z</dcterms:modified>
</cp:coreProperties>
</file>