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3"/>
  </p:notesMasterIdLst>
  <p:sldIdLst>
    <p:sldId id="256" r:id="rId2"/>
    <p:sldId id="277" r:id="rId3"/>
    <p:sldId id="264" r:id="rId4"/>
    <p:sldId id="265" r:id="rId5"/>
    <p:sldId id="257" r:id="rId6"/>
    <p:sldId id="258" r:id="rId7"/>
    <p:sldId id="259" r:id="rId8"/>
    <p:sldId id="279" r:id="rId9"/>
    <p:sldId id="280" r:id="rId10"/>
    <p:sldId id="260" r:id="rId11"/>
    <p:sldId id="266" r:id="rId12"/>
    <p:sldId id="267" r:id="rId13"/>
    <p:sldId id="268" r:id="rId14"/>
    <p:sldId id="261" r:id="rId15"/>
    <p:sldId id="273" r:id="rId16"/>
    <p:sldId id="274" r:id="rId17"/>
    <p:sldId id="270" r:id="rId18"/>
    <p:sldId id="278" r:id="rId19"/>
    <p:sldId id="281" r:id="rId20"/>
    <p:sldId id="272"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9" autoAdjust="0"/>
    <p:restoredTop sz="94660"/>
  </p:normalViewPr>
  <p:slideViewPr>
    <p:cSldViewPr snapToGrid="0">
      <p:cViewPr varScale="1">
        <p:scale>
          <a:sx n="80" d="100"/>
          <a:sy n="80" d="100"/>
        </p:scale>
        <p:origin x="16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F444A-6F0C-4A36-A4BE-72A317C09332}" type="datetimeFigureOut">
              <a:rPr lang="en-US" smtClean="0"/>
              <a:t>5/31/2015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8668B3-D812-49D0-B204-4DD5F7E46286}" type="slidenum">
              <a:rPr lang="en-US" smtClean="0"/>
              <a:t>‹#›</a:t>
            </a:fld>
            <a:endParaRPr lang="en-US"/>
          </a:p>
        </p:txBody>
      </p:sp>
    </p:spTree>
    <p:extLst>
      <p:ext uri="{BB962C8B-B14F-4D97-AF65-F5344CB8AC3E}">
        <p14:creationId xmlns:p14="http://schemas.microsoft.com/office/powerpoint/2010/main" val="222202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ourstolenfuture.org/NewScience/behavior/behav.htm"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www.niehs.nih.gov/health/topics/agents/endocrine/index.cf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906D1A-7971-4AB2-99E3-0AEAF7249A59}" type="slidenum">
              <a:rPr lang="en-US" altLang="en-US"/>
              <a:pPr/>
              <a:t>2</a:t>
            </a:fld>
            <a:endParaRPr lang="en-US" altLang="en-US"/>
          </a:p>
        </p:txBody>
      </p:sp>
      <p:sp>
        <p:nvSpPr>
          <p:cNvPr id="665602" name="Rectangle 2"/>
          <p:cNvSpPr>
            <a:spLocks noGrp="1" noRot="1" noChangeAspect="1" noChangeArrowheads="1" noTextEdit="1"/>
          </p:cNvSpPr>
          <p:nvPr>
            <p:ph type="sldImg"/>
          </p:nvPr>
        </p:nvSpPr>
        <p:spPr>
          <a:ln/>
        </p:spPr>
      </p:sp>
      <p:sp>
        <p:nvSpPr>
          <p:cNvPr id="665603" name="Rectangle 3"/>
          <p:cNvSpPr>
            <a:spLocks noGrp="1" noChangeArrowheads="1"/>
          </p:cNvSpPr>
          <p:nvPr>
            <p:ph type="body" idx="1"/>
          </p:nvPr>
        </p:nvSpPr>
        <p:spPr/>
        <p:txBody>
          <a:bodyPr/>
          <a:lstStyle/>
          <a:p>
            <a:r>
              <a:rPr lang="en-US" altLang="en-US"/>
              <a:t>We have, until recently, thought of plastics as super-products.  While they are still  undoubtedly important in our lives, we’re finding out that their amazing properties may not be so amazing... </a:t>
            </a:r>
          </a:p>
          <a:p>
            <a:endParaRPr lang="en-US" altLang="en-US" u="sng"/>
          </a:p>
          <a:p>
            <a:r>
              <a:rPr lang="en-US" altLang="en-US" u="sng"/>
              <a:t>Source:</a:t>
            </a:r>
            <a:endParaRPr lang="en-US" altLang="en-US"/>
          </a:p>
          <a:p>
            <a:r>
              <a:rPr lang="en-US" altLang="en-US"/>
              <a:t>San Diego Plastics, Inc. (n.d.) </a:t>
            </a:r>
            <a:r>
              <a:rPr lang="en-US" altLang="en-US" i="1"/>
              <a:t>Ecological Links</a:t>
            </a:r>
            <a:r>
              <a:rPr lang="en-US" altLang="en-US"/>
              <a:t>. Retrieved August, 2007 from http://www.sdplastics.com/ecolink.html</a:t>
            </a:r>
          </a:p>
        </p:txBody>
      </p:sp>
    </p:spTree>
    <p:extLst>
      <p:ext uri="{BB962C8B-B14F-4D97-AF65-F5344CB8AC3E}">
        <p14:creationId xmlns:p14="http://schemas.microsoft.com/office/powerpoint/2010/main" val="705815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F6DEE9-53C2-4574-89A8-DFE8325382A7}" type="slidenum">
              <a:rPr lang="en-US" altLang="en-US"/>
              <a:pPr/>
              <a:t>18</a:t>
            </a:fld>
            <a:endParaRPr lang="en-US" altLang="en-US"/>
          </a:p>
        </p:txBody>
      </p:sp>
      <p:sp>
        <p:nvSpPr>
          <p:cNvPr id="389122" name="Rectangle 2"/>
          <p:cNvSpPr>
            <a:spLocks noGrp="1" noRot="1" noChangeAspect="1" noChangeArrowheads="1" noTextEdit="1"/>
          </p:cNvSpPr>
          <p:nvPr>
            <p:ph type="sldImg"/>
          </p:nvPr>
        </p:nvSpPr>
        <p:spPr>
          <a:ln/>
        </p:spPr>
      </p:sp>
      <p:sp>
        <p:nvSpPr>
          <p:cNvPr id="389123" name="Rectangle 3"/>
          <p:cNvSpPr>
            <a:spLocks noGrp="1" noChangeArrowheads="1"/>
          </p:cNvSpPr>
          <p:nvPr>
            <p:ph type="body" idx="1"/>
          </p:nvPr>
        </p:nvSpPr>
        <p:spPr/>
        <p:txBody>
          <a:bodyPr/>
          <a:lstStyle/>
          <a:p>
            <a:pPr marL="228600" indent="-228600">
              <a:lnSpc>
                <a:spcPct val="80000"/>
              </a:lnSpc>
              <a:buFontTx/>
              <a:buChar char="•"/>
            </a:pPr>
            <a:r>
              <a:rPr lang="en-US" altLang="en-US" sz="1000"/>
              <a:t>In the 1930’s, the synthetic compounds diethylstilbestrol (DES) and bisphenol A (BPA), were found to mimic estrogens; then to antagonize them (1).</a:t>
            </a:r>
          </a:p>
          <a:p>
            <a:pPr marL="228600" indent="-228600">
              <a:lnSpc>
                <a:spcPct val="80000"/>
              </a:lnSpc>
              <a:buFontTx/>
              <a:buChar char="•"/>
            </a:pPr>
            <a:r>
              <a:rPr lang="en-US" altLang="en-US" sz="1000"/>
              <a:t>The method of action of an endocrine disruptor can either be direct: binding to specific receptor; or indirect.  Indirect actions are various, an example being the alteration of synthesis or metabolism (1).</a:t>
            </a:r>
          </a:p>
          <a:p>
            <a:pPr marL="228600" indent="-228600">
              <a:lnSpc>
                <a:spcPct val="80000"/>
              </a:lnSpc>
              <a:buFontTx/>
              <a:buChar char="•"/>
            </a:pPr>
            <a:r>
              <a:rPr lang="en-US" altLang="en-US" sz="1000"/>
              <a:t>The thyroid is very important in brain development—it regulates the proliferation and differentiation of neuronal cells in the fetal brain (1).  Endocrine disruptors can wreak havoc in the thyroid during human development in three ways which are currently being studied: </a:t>
            </a:r>
          </a:p>
          <a:p>
            <a:pPr marL="228600" indent="-228600">
              <a:lnSpc>
                <a:spcPct val="80000"/>
              </a:lnSpc>
            </a:pPr>
            <a:r>
              <a:rPr lang="en-US" altLang="en-US" sz="1000"/>
              <a:t>		-receptor mediated effects—when a compound binds directly with thyroid hormone receptors </a:t>
            </a:r>
          </a:p>
          <a:p>
            <a:pPr marL="228600" indent="-228600">
              <a:lnSpc>
                <a:spcPct val="80000"/>
              </a:lnSpc>
            </a:pPr>
            <a:r>
              <a:rPr lang="en-US" altLang="en-US" sz="1000"/>
              <a:t>		-non-receptor-mediated disruption—for example, when a compound alters serum thyroid level </a:t>
            </a:r>
          </a:p>
          <a:p>
            <a:pPr marL="228600" indent="-228600">
              <a:lnSpc>
                <a:spcPct val="80000"/>
              </a:lnSpc>
            </a:pPr>
            <a:r>
              <a:rPr lang="en-US" altLang="en-US" sz="1000"/>
              <a:t>		-hormone alteration—the effects of </a:t>
            </a:r>
            <a:r>
              <a:rPr lang="en-US" altLang="en-US" sz="1000">
                <a:hlinkClick r:id="rId3"/>
              </a:rPr>
              <a:t>brain development and behavior</a:t>
            </a:r>
            <a:r>
              <a:rPr lang="en-US" altLang="en-US" sz="1000"/>
              <a:t> </a:t>
            </a:r>
          </a:p>
          <a:p>
            <a:pPr marL="228600" indent="-228600">
              <a:lnSpc>
                <a:spcPct val="80000"/>
              </a:lnSpc>
            </a:pPr>
            <a:endParaRPr lang="en-US" altLang="en-US" sz="1000" u="sng"/>
          </a:p>
          <a:p>
            <a:pPr marL="228600" indent="-228600">
              <a:lnSpc>
                <a:spcPct val="80000"/>
              </a:lnSpc>
            </a:pPr>
            <a:r>
              <a:rPr lang="en-US" altLang="en-US" sz="1000" u="sng"/>
              <a:t>References</a:t>
            </a:r>
          </a:p>
          <a:p>
            <a:pPr marL="228600" indent="-228600">
              <a:lnSpc>
                <a:spcPct val="80000"/>
              </a:lnSpc>
              <a:buFontTx/>
              <a:buAutoNum type="arabicParenR"/>
            </a:pPr>
            <a:r>
              <a:rPr lang="en-US" altLang="en-US" sz="1000"/>
              <a:t>National Institute of Environmental Health Sciences (June, 2008) </a:t>
            </a:r>
            <a:r>
              <a:rPr lang="en-US" altLang="en-US" sz="1000" i="1"/>
              <a:t>Endocrine Disruptors</a:t>
            </a:r>
            <a:r>
              <a:rPr lang="en-US" altLang="en-US" sz="1000"/>
              <a:t>.  Retrieved July, 2008 from</a:t>
            </a:r>
            <a:r>
              <a:rPr lang="en-US" altLang="en-US" sz="1000" u="sng"/>
              <a:t> </a:t>
            </a:r>
            <a:r>
              <a:rPr lang="en-US" altLang="en-US" sz="1000" u="sng">
                <a:hlinkClick r:id="rId4"/>
              </a:rPr>
              <a:t>http://www.niehs.nih.gov/health/topics/agents/endocrine/index.cfm</a:t>
            </a:r>
            <a:r>
              <a:rPr lang="en-US" altLang="en-US" sz="1000"/>
              <a:t> </a:t>
            </a:r>
          </a:p>
          <a:p>
            <a:pPr marL="228600" indent="-228600">
              <a:lnSpc>
                <a:spcPct val="80000"/>
              </a:lnSpc>
              <a:buFontTx/>
              <a:buAutoNum type="arabicParenR"/>
            </a:pPr>
            <a:endParaRPr lang="en-US" altLang="en-US" sz="1000" u="sng"/>
          </a:p>
          <a:p>
            <a:pPr marL="228600" indent="-228600">
              <a:lnSpc>
                <a:spcPct val="80000"/>
              </a:lnSpc>
            </a:pPr>
            <a:r>
              <a:rPr lang="en-US" altLang="en-US" sz="1000" u="sng"/>
              <a:t>Other Resources:</a:t>
            </a:r>
          </a:p>
          <a:p>
            <a:pPr marL="228600" indent="-228600">
              <a:lnSpc>
                <a:spcPct val="80000"/>
              </a:lnSpc>
            </a:pPr>
            <a:r>
              <a:rPr lang="en-US" altLang="en-US" sz="1000"/>
              <a:t>1) Our Stolen Future (n.d.) </a:t>
            </a:r>
            <a:r>
              <a:rPr lang="en-US" altLang="en-US" sz="1000" i="1"/>
              <a:t>Our Stolen Future: Home.</a:t>
            </a:r>
            <a:r>
              <a:rPr lang="en-US" altLang="en-US" sz="1000"/>
              <a:t>  Retrieved August, 2007 from http://www.ourstolenfuture.org </a:t>
            </a:r>
          </a:p>
          <a:p>
            <a:pPr marL="228600" indent="-228600">
              <a:lnSpc>
                <a:spcPct val="80000"/>
              </a:lnSpc>
            </a:pPr>
            <a:r>
              <a:rPr lang="en-US" altLang="en-US" sz="1000"/>
              <a:t>2) Colerangle, J.B., &amp; Roy, D. (1997) Profound effects of the weak environmental estrogen-like chemical bisphenol A on the growth of the mammary gland of Noble rats.</a:t>
            </a:r>
            <a:r>
              <a:rPr lang="en-US" altLang="en-US" sz="1000" b="1"/>
              <a:t> </a:t>
            </a:r>
            <a:r>
              <a:rPr lang="en-US" altLang="en-US" sz="1000" i="1"/>
              <a:t>Journal of Steroid Biochemistry &amp; Molecular Biology</a:t>
            </a:r>
            <a:r>
              <a:rPr lang="en-US" altLang="en-US" sz="1000"/>
              <a:t>. 60(1-2) 153-60</a:t>
            </a:r>
          </a:p>
          <a:p>
            <a:pPr marL="228600" indent="-228600">
              <a:lnSpc>
                <a:spcPct val="80000"/>
              </a:lnSpc>
            </a:pPr>
            <a:r>
              <a:rPr lang="en-US" altLang="en-US" sz="1000"/>
              <a:t>3) vomSaal, F.S., &amp; Hughes, C. (2005) An Extensive New Literature Concerning Low-Dose Effects of Bisphenol A Shows the Need for New Risk Assessment. </a:t>
            </a:r>
            <a:r>
              <a:rPr lang="en-US" altLang="en-US" sz="1000" i="1"/>
              <a:t>Environmental Health Perspectives</a:t>
            </a:r>
            <a:r>
              <a:rPr lang="en-US" altLang="en-US" sz="1000"/>
              <a:t>. 113(8), 926-933</a:t>
            </a:r>
            <a:endParaRPr lang="en-US" altLang="en-US" sz="1000" u="sng"/>
          </a:p>
          <a:p>
            <a:pPr marL="228600" indent="-228600">
              <a:lnSpc>
                <a:spcPct val="80000"/>
              </a:lnSpc>
            </a:pPr>
            <a:r>
              <a:rPr lang="en-US" altLang="en-US" sz="1000"/>
              <a:t>4) Brucker-Davis, F. (1998) Effects of environmental synthetic chemicals on thyroid function. </a:t>
            </a:r>
            <a:r>
              <a:rPr lang="en-US" altLang="en-US" sz="1000" i="1"/>
              <a:t>Thyroid</a:t>
            </a:r>
            <a:r>
              <a:rPr lang="en-US" altLang="en-US" sz="1000"/>
              <a:t>  8, 827-855.</a:t>
            </a:r>
          </a:p>
          <a:p>
            <a:pPr marL="228600" indent="-228600">
              <a:lnSpc>
                <a:spcPct val="80000"/>
              </a:lnSpc>
            </a:pPr>
            <a:r>
              <a:rPr lang="en-US" altLang="en-US" sz="1000"/>
              <a:t>5) Bulayeva N.N. &amp; Watson, C.S. (2004) Xenoestrogen-induced ERK-1 and ERK-2 activation via multiple membrane-initiated signaling pathways</a:t>
            </a:r>
            <a:r>
              <a:rPr lang="en-US" altLang="en-US" sz="1000" b="1"/>
              <a:t>. </a:t>
            </a:r>
            <a:r>
              <a:rPr lang="en-US" altLang="en-US" sz="1000"/>
              <a:t> </a:t>
            </a:r>
            <a:r>
              <a:rPr lang="en-US" altLang="en-US" sz="1000" i="1"/>
              <a:t>Environmental Health Perspectives</a:t>
            </a:r>
            <a:r>
              <a:rPr lang="en-US" altLang="en-US" sz="1000"/>
              <a:t> 112(15) 1481-1487 </a:t>
            </a:r>
          </a:p>
          <a:p>
            <a:pPr marL="228600" indent="-228600">
              <a:lnSpc>
                <a:spcPct val="80000"/>
              </a:lnSpc>
            </a:pPr>
            <a:r>
              <a:rPr lang="en-US" altLang="en-US" sz="1000"/>
              <a:t>6) Cheek, A.O., Kow, K., Chen, J., &amp; McLachlan, J.A. (1999) Potential Mechanisms of Thyroid Disruption in Humans: Interaction of Organochlorine Compounds with Thyroid Receptor, Transthyretin, and Thyroid-binding Globulin. </a:t>
            </a:r>
            <a:r>
              <a:rPr lang="en-US" altLang="en-US" sz="1000" i="1"/>
              <a:t>Environmental Health Perspectives</a:t>
            </a:r>
            <a:r>
              <a:rPr lang="en-US" altLang="en-US" sz="1000"/>
              <a:t> 107, 273-278</a:t>
            </a:r>
          </a:p>
          <a:p>
            <a:pPr marL="228600" indent="-228600">
              <a:lnSpc>
                <a:spcPct val="80000"/>
              </a:lnSpc>
            </a:pPr>
            <a:r>
              <a:rPr lang="en-US" altLang="en-US" sz="1000"/>
              <a:t>7)  Crain, D.A., Guillette, L.J., Jr., Pickford, D.B., Percival, H.F., &amp; Woodward, A.R. (1998) Sex Steroid and Thyroid Hormones Concentrations in Juvenile Alligators (Alligator Mississippiensis) From Contaminated and Reference Lakes in Florida, USA </a:t>
            </a:r>
            <a:r>
              <a:rPr lang="en-US" altLang="en-US" sz="1000" i="1"/>
              <a:t>Environmental Toxicology and Chemistry</a:t>
            </a:r>
            <a:r>
              <a:rPr lang="en-US" altLang="en-US" sz="1000"/>
              <a:t> 17(3), 446-452</a:t>
            </a:r>
            <a:endParaRPr lang="en-US" altLang="en-US" sz="1000" u="sng"/>
          </a:p>
          <a:p>
            <a:pPr marL="228600" indent="-228600">
              <a:lnSpc>
                <a:spcPct val="80000"/>
              </a:lnSpc>
            </a:pPr>
            <a:r>
              <a:rPr lang="en-US" altLang="en-US" sz="1000"/>
              <a:t>8) Ilonka, A., Meerts, T.M., van Zanden, J.J., Luijks, E.A.C., van Leeuwen-Bol, I., Marsh, G., Jakobsson, E., Bergman, A., &amp; Brouwer, A. (2000) Potent Competitive Interactions of Some Brominated Flame Retardants and Related Compounds with Human Transthyretin in Vitro. </a:t>
            </a:r>
            <a:r>
              <a:rPr lang="en-US" altLang="en-US" sz="1000" i="1"/>
              <a:t>Toxicological Sciences</a:t>
            </a:r>
            <a:r>
              <a:rPr lang="en-US" altLang="en-US" sz="1000"/>
              <a:t>. 56, 95-104 </a:t>
            </a:r>
          </a:p>
          <a:p>
            <a:pPr marL="228600" indent="-228600">
              <a:lnSpc>
                <a:spcPct val="80000"/>
              </a:lnSpc>
            </a:pPr>
            <a:r>
              <a:rPr lang="en-US" altLang="en-US" sz="1000"/>
              <a:t>9) Leatherland, J.F. (1998) Changes in Thyroid Hormone Economy Following Consumption of Environmentally Contaminated Great Lakes Fish Toxicology and Industrial Health 14(1/2): 41-58</a:t>
            </a:r>
          </a:p>
          <a:p>
            <a:pPr marL="228600" indent="-228600">
              <a:lnSpc>
                <a:spcPct val="80000"/>
              </a:lnSpc>
            </a:pPr>
            <a:r>
              <a:rPr lang="en-US" altLang="en-US" sz="1000"/>
              <a:t>10) McKinney J.D., &amp; Pedersen, L.G. (1987) Do residue levels of polychlorinated biphenyls (PCBs) in human blood produce mild hypothyroidism? </a:t>
            </a:r>
            <a:r>
              <a:rPr lang="en-US" altLang="en-US" sz="1000" i="1"/>
              <a:t>Journal of Theoretical Biology</a:t>
            </a:r>
            <a:r>
              <a:rPr lang="en-US" altLang="en-US" sz="1000"/>
              <a:t> 129(2), 231-241</a:t>
            </a:r>
          </a:p>
          <a:p>
            <a:pPr marL="228600" indent="-228600">
              <a:lnSpc>
                <a:spcPct val="80000"/>
              </a:lnSpc>
            </a:pPr>
            <a:r>
              <a:rPr lang="en-US" altLang="en-US" sz="1000"/>
              <a:t>11) Osius, N., Karmaus, W., Kruse, H., &amp; Witten, J. (1999) Exposure to Polychlorinated Biphenyls and Levels of Thyroid Hormones in Children. </a:t>
            </a:r>
            <a:r>
              <a:rPr lang="en-US" altLang="en-US" sz="1000" i="1"/>
              <a:t>Environmental Health Perspectives</a:t>
            </a:r>
            <a:r>
              <a:rPr lang="en-US" altLang="en-US" sz="1000"/>
              <a:t> 107(10), 843-849 </a:t>
            </a:r>
          </a:p>
          <a:p>
            <a:pPr marL="228600" indent="-228600">
              <a:lnSpc>
                <a:spcPct val="80000"/>
              </a:lnSpc>
            </a:pPr>
            <a:r>
              <a:rPr lang="en-US" altLang="en-US" sz="1000"/>
              <a:t>12) Porterfield, S.P., &amp; Hendrich, C.E. (1993) The Role of Thyroid Hormones in Prenatal and Neonatal Neurological Development-	Current Perspectives </a:t>
            </a:r>
            <a:r>
              <a:rPr lang="en-US" altLang="en-US" sz="1000" i="1"/>
              <a:t>Endocrine Reviews</a:t>
            </a:r>
            <a:r>
              <a:rPr lang="en-US" altLang="en-US" sz="1000"/>
              <a:t> 14(1), 94-106 </a:t>
            </a:r>
          </a:p>
          <a:p>
            <a:pPr marL="228600" indent="-228600">
              <a:lnSpc>
                <a:spcPct val="80000"/>
              </a:lnSpc>
            </a:pPr>
            <a:r>
              <a:rPr lang="en-US" altLang="en-US" sz="1000"/>
              <a:t>13) Porterfield, S.P., &amp; Stein, S.A. (1994) Thyroid Hormones and Neurological Development: Update 1994. </a:t>
            </a:r>
            <a:r>
              <a:rPr lang="en-US" altLang="en-US" sz="1000" i="1"/>
              <a:t>Endocrine Reviews</a:t>
            </a:r>
            <a:r>
              <a:rPr lang="en-US" altLang="en-US" sz="1000"/>
              <a:t> 3(1), 357-363 </a:t>
            </a:r>
          </a:p>
          <a:p>
            <a:pPr marL="228600" indent="-228600">
              <a:lnSpc>
                <a:spcPct val="80000"/>
              </a:lnSpc>
            </a:pPr>
            <a:endParaRPr lang="en-US" altLang="en-US" sz="1000"/>
          </a:p>
        </p:txBody>
      </p:sp>
    </p:spTree>
    <p:extLst>
      <p:ext uri="{BB962C8B-B14F-4D97-AF65-F5344CB8AC3E}">
        <p14:creationId xmlns:p14="http://schemas.microsoft.com/office/powerpoint/2010/main" val="2361641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3211449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2047297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BC142F-4DA8-4FC0-913E-6BAD855BE884}"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17495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B41CAF-1EB6-42BA-8714-82DE4867802F}"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918833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B41CAF-1EB6-42BA-8714-82DE4867802F}"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BC142F-4DA8-4FC0-913E-6BAD855BE884}"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48872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B41CAF-1EB6-42BA-8714-82DE4867802F}"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39333103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42420702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173656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2631267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B41CAF-1EB6-42BA-8714-82DE4867802F}" type="datetimeFigureOut">
              <a:rPr lang="en-US" smtClean="0"/>
              <a:t>5/31/2015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140951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DB41CAF-1EB6-42BA-8714-82DE4867802F}"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35033936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DB41CAF-1EB6-42BA-8714-82DE4867802F}" type="datetimeFigureOut">
              <a:rPr lang="en-US" smtClean="0"/>
              <a:t>5/31/2015</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4085712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DB41CAF-1EB6-42BA-8714-82DE4867802F}" type="datetimeFigureOut">
              <a:rPr lang="en-US" smtClean="0"/>
              <a:t>5/31/2015</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1667157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41CAF-1EB6-42BA-8714-82DE4867802F}" type="datetimeFigureOut">
              <a:rPr lang="en-US" smtClean="0"/>
              <a:t>5/31/2015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3919491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B41CAF-1EB6-42BA-8714-82DE4867802F}"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1308794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B41CAF-1EB6-42BA-8714-82DE4867802F}" type="datetimeFigureOut">
              <a:rPr lang="en-US" smtClean="0"/>
              <a:t>5/31/2015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5BC142F-4DA8-4FC0-913E-6BAD855BE884}" type="slidenum">
              <a:rPr lang="en-US" smtClean="0"/>
              <a:t>‹#›</a:t>
            </a:fld>
            <a:endParaRPr lang="en-US"/>
          </a:p>
        </p:txBody>
      </p:sp>
    </p:spTree>
    <p:extLst>
      <p:ext uri="{BB962C8B-B14F-4D97-AF65-F5344CB8AC3E}">
        <p14:creationId xmlns:p14="http://schemas.microsoft.com/office/powerpoint/2010/main" val="4113564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DB41CAF-1EB6-42BA-8714-82DE4867802F}" type="datetimeFigureOut">
              <a:rPr lang="en-US" smtClean="0"/>
              <a:t>5/31/2015</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5BC142F-4DA8-4FC0-913E-6BAD855BE884}" type="slidenum">
              <a:rPr lang="en-US" smtClean="0"/>
              <a:t>‹#›</a:t>
            </a:fld>
            <a:endParaRPr lang="en-US"/>
          </a:p>
        </p:txBody>
      </p:sp>
    </p:spTree>
    <p:extLst>
      <p:ext uri="{BB962C8B-B14F-4D97-AF65-F5344CB8AC3E}">
        <p14:creationId xmlns:p14="http://schemas.microsoft.com/office/powerpoint/2010/main" val="1784192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wg.org/" TargetMode="External"/><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hyperlink" Target="http://www.pbs.org/wnet/expose/2008/05/limiting-your-exposure-to-bpa.htm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marinecareers.net/marine-biology" TargetMode="External"/><Relationship Id="rId2" Type="http://schemas.openxmlformats.org/officeDocument/2006/relationships/hyperlink" Target="http://depts.washington.edu/marbio/links/prospective.html" TargetMode="External"/><Relationship Id="rId1" Type="http://schemas.openxmlformats.org/officeDocument/2006/relationships/slideLayout" Target="../slideLayouts/slideLayout2.xml"/><Relationship Id="rId4" Type="http://schemas.openxmlformats.org/officeDocument/2006/relationships/hyperlink" Target="http://www.indeed.com/salary/q-Marine-Biologist-l-Washington.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maxistentialism.com/prints/"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ted.com/talks/william_mcdonough_on_cradle_to_cradle_design?language=en"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1779" y="2514600"/>
            <a:ext cx="9302833" cy="2262781"/>
          </a:xfrm>
        </p:spPr>
        <p:txBody>
          <a:bodyPr>
            <a:normAutofit/>
          </a:bodyPr>
          <a:lstStyle/>
          <a:p>
            <a:r>
              <a:rPr lang="en-US" sz="4400" i="1" dirty="0" smtClean="0"/>
              <a:t>Bag It - Is your life too plastic?</a:t>
            </a:r>
            <a:r>
              <a:rPr lang="en-US" sz="4400" dirty="0" smtClean="0"/>
              <a:t/>
            </a:r>
            <a:br>
              <a:rPr lang="en-US" sz="4400" dirty="0" smtClean="0"/>
            </a:br>
            <a:r>
              <a:rPr lang="en-US" sz="2800" dirty="0" smtClean="0"/>
              <a:t>Suzan </a:t>
            </a:r>
            <a:r>
              <a:rPr lang="en-US" sz="2800" dirty="0" err="1" smtClean="0"/>
              <a:t>Beraza</a:t>
            </a:r>
            <a:endParaRPr lang="en-US" sz="4400" dirty="0"/>
          </a:p>
        </p:txBody>
      </p:sp>
      <p:sp>
        <p:nvSpPr>
          <p:cNvPr id="3" name="Subtitle 2"/>
          <p:cNvSpPr>
            <a:spLocks noGrp="1"/>
          </p:cNvSpPr>
          <p:nvPr>
            <p:ph type="subTitle" idx="1"/>
          </p:nvPr>
        </p:nvSpPr>
        <p:spPr>
          <a:xfrm>
            <a:off x="2201779" y="4777379"/>
            <a:ext cx="9302833" cy="1126283"/>
          </a:xfrm>
        </p:spPr>
        <p:txBody>
          <a:bodyPr>
            <a:normAutofit fontScale="85000" lnSpcReduction="10000"/>
          </a:bodyPr>
          <a:lstStyle/>
          <a:p>
            <a:r>
              <a:rPr lang="en-US" dirty="0"/>
              <a:t>Stephanie </a:t>
            </a:r>
            <a:r>
              <a:rPr lang="en-US" dirty="0" err="1"/>
              <a:t>Botwick</a:t>
            </a:r>
            <a:r>
              <a:rPr lang="en-US" dirty="0"/>
              <a:t>, Madonna Brinkmann, </a:t>
            </a:r>
            <a:r>
              <a:rPr lang="en-US" dirty="0" err="1"/>
              <a:t>Alisan</a:t>
            </a:r>
            <a:r>
              <a:rPr lang="en-US" dirty="0"/>
              <a:t> </a:t>
            </a:r>
            <a:r>
              <a:rPr lang="en-US" dirty="0" err="1"/>
              <a:t>Giesy</a:t>
            </a:r>
            <a:r>
              <a:rPr lang="en-US" dirty="0"/>
              <a:t>, Theresa McCartney, Kerri Olsen </a:t>
            </a:r>
            <a:r>
              <a:rPr lang="en-US" dirty="0" err="1"/>
              <a:t>Tyria</a:t>
            </a:r>
            <a:r>
              <a:rPr lang="en-US" dirty="0"/>
              <a:t> Riley </a:t>
            </a:r>
          </a:p>
          <a:p>
            <a:r>
              <a:rPr lang="en-US" dirty="0"/>
              <a:t>Washington Alliance For Better Schools (WABS) Fellows Program</a:t>
            </a:r>
          </a:p>
          <a:p>
            <a:r>
              <a:rPr lang="en-US" dirty="0"/>
              <a:t>2014-2015</a:t>
            </a:r>
          </a:p>
        </p:txBody>
      </p:sp>
      <p:pic>
        <p:nvPicPr>
          <p:cNvPr id="1026" name="Picture 2" descr="DV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851" y="390941"/>
            <a:ext cx="2464071" cy="3260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416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71" y="667656"/>
            <a:ext cx="9704841" cy="1237343"/>
          </a:xfrm>
        </p:spPr>
        <p:txBody>
          <a:bodyPr/>
          <a:lstStyle/>
          <a:p>
            <a:r>
              <a:rPr lang="en-US" i="1" dirty="0"/>
              <a:t>Bag it</a:t>
            </a:r>
            <a:r>
              <a:rPr lang="en-US" dirty="0"/>
              <a:t>:  </a:t>
            </a:r>
            <a:r>
              <a:rPr lang="en-US" dirty="0" smtClean="0"/>
              <a:t>North Pacific Subtropical Gyre</a:t>
            </a:r>
            <a:endParaRPr lang="en-US" dirty="0"/>
          </a:p>
        </p:txBody>
      </p:sp>
      <p:sp>
        <p:nvSpPr>
          <p:cNvPr id="3" name="Content Placeholder 2"/>
          <p:cNvSpPr>
            <a:spLocks noGrp="1"/>
          </p:cNvSpPr>
          <p:nvPr>
            <p:ph idx="1"/>
          </p:nvPr>
        </p:nvSpPr>
        <p:spPr>
          <a:xfrm>
            <a:off x="1799771" y="1567543"/>
            <a:ext cx="9704841" cy="4343679"/>
          </a:xfrm>
        </p:spPr>
        <p:txBody>
          <a:bodyPr>
            <a:normAutofit fontScale="92500" lnSpcReduction="10000"/>
          </a:bodyPr>
          <a:lstStyle/>
          <a:p>
            <a:pPr marL="0" indent="0">
              <a:buNone/>
            </a:pPr>
            <a:r>
              <a:rPr lang="en-US" sz="2400" dirty="0" smtClean="0"/>
              <a:t>Discussion Questions</a:t>
            </a:r>
          </a:p>
          <a:p>
            <a:pPr marL="457200" indent="-457200">
              <a:buFont typeface="+mj-lt"/>
              <a:buAutoNum type="arabicPeriod"/>
            </a:pPr>
            <a:r>
              <a:rPr lang="en-US" sz="2400" dirty="0" smtClean="0"/>
              <a:t>What is the North Pacific Subtropical Gyre?</a:t>
            </a:r>
          </a:p>
          <a:p>
            <a:pPr marL="457200" indent="-457200">
              <a:buFont typeface="+mj-lt"/>
              <a:buAutoNum type="arabicPeriod"/>
            </a:pPr>
            <a:r>
              <a:rPr lang="en-US" sz="2400" dirty="0" smtClean="0"/>
              <a:t>What is the difference between biodegradable and photodegradable?</a:t>
            </a:r>
          </a:p>
          <a:p>
            <a:pPr marL="457200" indent="-457200">
              <a:buFont typeface="+mj-lt"/>
              <a:buAutoNum type="arabicPeriod"/>
            </a:pPr>
            <a:r>
              <a:rPr lang="en-US" sz="2400" dirty="0" smtClean="0"/>
              <a:t>Where do most plastics found in the ocean come from?</a:t>
            </a:r>
          </a:p>
          <a:p>
            <a:pPr marL="457200" indent="-457200">
              <a:buFont typeface="+mj-lt"/>
              <a:buAutoNum type="arabicPeriod"/>
            </a:pPr>
            <a:r>
              <a:rPr lang="en-US" sz="2400" dirty="0" smtClean="0"/>
              <a:t>What happens to plastics caught in the North Pacific Subtropical Gyre?</a:t>
            </a:r>
          </a:p>
          <a:p>
            <a:pPr marL="457200" indent="-457200">
              <a:buFont typeface="+mj-lt"/>
              <a:buAutoNum type="arabicPeriod"/>
            </a:pPr>
            <a:r>
              <a:rPr lang="en-US" sz="2400" dirty="0" smtClean="0"/>
              <a:t>How do plastics increase the bioaccumulation of toxins in marine organisms?</a:t>
            </a:r>
          </a:p>
          <a:p>
            <a:pPr marL="457200" indent="-457200">
              <a:buFont typeface="+mj-lt"/>
              <a:buAutoNum type="arabicPeriod"/>
            </a:pPr>
            <a:r>
              <a:rPr lang="en-US" sz="2400" dirty="0" smtClean="0"/>
              <a:t>How do plastics facilitate the </a:t>
            </a:r>
            <a:r>
              <a:rPr lang="en-US" sz="2400" dirty="0" err="1" smtClean="0"/>
              <a:t>biomagnification</a:t>
            </a:r>
            <a:r>
              <a:rPr lang="en-US" sz="2400" dirty="0" smtClean="0"/>
              <a:t> of toxins in higher organisms?</a:t>
            </a:r>
            <a:endParaRPr lang="en-US" sz="2400" dirty="0"/>
          </a:p>
          <a:p>
            <a:pPr marL="0" indent="0">
              <a:buNone/>
            </a:pPr>
            <a:endParaRPr lang="en-US" sz="2400" dirty="0"/>
          </a:p>
        </p:txBody>
      </p:sp>
    </p:spTree>
    <p:extLst>
      <p:ext uri="{BB962C8B-B14F-4D97-AF65-F5344CB8AC3E}">
        <p14:creationId xmlns:p14="http://schemas.microsoft.com/office/powerpoint/2010/main" val="4068000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8643" y="624110"/>
            <a:ext cx="9735970" cy="747490"/>
          </a:xfrm>
        </p:spPr>
        <p:txBody>
          <a:bodyPr/>
          <a:lstStyle/>
          <a:p>
            <a:r>
              <a:rPr lang="en-US" dirty="0"/>
              <a:t>North Pacific Subtropical Gyre</a:t>
            </a:r>
          </a:p>
        </p:txBody>
      </p:sp>
      <p:sp>
        <p:nvSpPr>
          <p:cNvPr id="3" name="Content Placeholder 2"/>
          <p:cNvSpPr>
            <a:spLocks noGrp="1"/>
          </p:cNvSpPr>
          <p:nvPr>
            <p:ph idx="1"/>
          </p:nvPr>
        </p:nvSpPr>
        <p:spPr>
          <a:xfrm>
            <a:off x="1684422" y="1371600"/>
            <a:ext cx="4444498" cy="4539622"/>
          </a:xfrm>
        </p:spPr>
        <p:txBody>
          <a:bodyPr/>
          <a:lstStyle/>
          <a:p>
            <a:r>
              <a:rPr lang="en-US" dirty="0"/>
              <a:t>There are five major oceanic gyre in the world.</a:t>
            </a:r>
          </a:p>
          <a:p>
            <a:r>
              <a:rPr lang="en-US" dirty="0" smtClean="0"/>
              <a:t>A </a:t>
            </a:r>
            <a:r>
              <a:rPr lang="en-US" dirty="0"/>
              <a:t>gyre is </a:t>
            </a:r>
            <a:r>
              <a:rPr lang="en-US" dirty="0" smtClean="0"/>
              <a:t>a </a:t>
            </a:r>
            <a:r>
              <a:rPr lang="en-US" dirty="0"/>
              <a:t>ring-like system of ocean currents rotating </a:t>
            </a:r>
            <a:r>
              <a:rPr lang="en-US" dirty="0" smtClean="0"/>
              <a:t>clockwise in the northern hemisphere and counterclockwise in the southern hemisphere.</a:t>
            </a:r>
          </a:p>
          <a:p>
            <a:r>
              <a:rPr lang="en-US" dirty="0" smtClean="0"/>
              <a:t>Six </a:t>
            </a:r>
            <a:r>
              <a:rPr lang="en-US" dirty="0"/>
              <a:t>million pieces of trash enter the ocean each day</a:t>
            </a:r>
            <a:r>
              <a:rPr lang="en-US" dirty="0" smtClean="0"/>
              <a:t>.</a:t>
            </a:r>
          </a:p>
          <a:p>
            <a:r>
              <a:rPr lang="en-US" dirty="0" smtClean="0"/>
              <a:t>Oceanic trash gets trapped and accumulates in gyres.</a:t>
            </a:r>
          </a:p>
          <a:p>
            <a:r>
              <a:rPr lang="en-US" dirty="0" smtClean="0"/>
              <a:t>The North Pacific Subtropical Gyre is also known </a:t>
            </a:r>
            <a:r>
              <a:rPr lang="en-US" dirty="0"/>
              <a:t>as the Great Pacific Garbage </a:t>
            </a:r>
            <a:r>
              <a:rPr lang="en-US" dirty="0" smtClean="0"/>
              <a:t>Patch.</a:t>
            </a:r>
          </a:p>
          <a:p>
            <a:endParaRPr lang="en-US" dirty="0"/>
          </a:p>
        </p:txBody>
      </p:sp>
      <p:pic>
        <p:nvPicPr>
          <p:cNvPr id="2050" name="Picture 2" descr="http://upload.wikimedia.org/wikipedia/commons/thumb/1/1f/North_Pacific_Subtropical_Convergence_Zone.jpg/300px-North_Pacific_Subtropical_Convergence_Zon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275" y="1532283"/>
            <a:ext cx="4712925" cy="3629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2900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0675" y="624110"/>
            <a:ext cx="9723938" cy="807648"/>
          </a:xfrm>
        </p:spPr>
        <p:txBody>
          <a:bodyPr/>
          <a:lstStyle/>
          <a:p>
            <a:r>
              <a:rPr lang="en-US" dirty="0" smtClean="0"/>
              <a:t>Biodegradation</a:t>
            </a:r>
            <a:endParaRPr lang="en-US" dirty="0"/>
          </a:p>
        </p:txBody>
      </p:sp>
      <p:sp>
        <p:nvSpPr>
          <p:cNvPr id="3" name="Content Placeholder 2"/>
          <p:cNvSpPr>
            <a:spLocks noGrp="1"/>
          </p:cNvSpPr>
          <p:nvPr>
            <p:ph idx="1"/>
          </p:nvPr>
        </p:nvSpPr>
        <p:spPr>
          <a:xfrm>
            <a:off x="1780676" y="1431758"/>
            <a:ext cx="7450662" cy="4479464"/>
          </a:xfrm>
        </p:spPr>
        <p:txBody>
          <a:bodyPr>
            <a:normAutofit fontScale="85000" lnSpcReduction="10000"/>
          </a:bodyPr>
          <a:lstStyle/>
          <a:p>
            <a:pPr marL="0" indent="0">
              <a:buNone/>
            </a:pPr>
            <a:r>
              <a:rPr lang="en-US" sz="2800" dirty="0" smtClean="0">
                <a:solidFill>
                  <a:srgbClr val="C00000"/>
                </a:solidFill>
              </a:rPr>
              <a:t>Biodegradation</a:t>
            </a:r>
            <a:r>
              <a:rPr lang="en-US" sz="2800" dirty="0" smtClean="0"/>
              <a:t> is the process  of breaking down organic </a:t>
            </a:r>
            <a:r>
              <a:rPr lang="en-US" sz="2800" dirty="0"/>
              <a:t>substances </a:t>
            </a:r>
            <a:r>
              <a:rPr lang="en-US" sz="2800" dirty="0" smtClean="0"/>
              <a:t>through environmental </a:t>
            </a:r>
            <a:r>
              <a:rPr lang="en-US" sz="2800" dirty="0"/>
              <a:t>effects and by the living organisms. </a:t>
            </a:r>
          </a:p>
          <a:p>
            <a:r>
              <a:rPr lang="en-US" sz="2800" dirty="0" smtClean="0"/>
              <a:t>Bacteria, fungus, and plants take in chemicals and convert them to water, carbon dioxide, and other base elements.</a:t>
            </a:r>
          </a:p>
          <a:p>
            <a:r>
              <a:rPr lang="en-US" sz="2800" dirty="0" smtClean="0"/>
              <a:t>Organic </a:t>
            </a:r>
            <a:r>
              <a:rPr lang="en-US" sz="2800" dirty="0"/>
              <a:t>material </a:t>
            </a:r>
            <a:r>
              <a:rPr lang="en-US" sz="2800" dirty="0" smtClean="0"/>
              <a:t>from plants </a:t>
            </a:r>
            <a:r>
              <a:rPr lang="en-US" sz="2800" dirty="0"/>
              <a:t>and </a:t>
            </a:r>
            <a:r>
              <a:rPr lang="en-US" sz="2800" dirty="0" smtClean="0"/>
              <a:t>animals is easily degraded over a short period of time.</a:t>
            </a:r>
          </a:p>
          <a:p>
            <a:r>
              <a:rPr lang="en-US" sz="2800" dirty="0" smtClean="0"/>
              <a:t>The </a:t>
            </a:r>
            <a:r>
              <a:rPr lang="en-US" sz="2800" dirty="0"/>
              <a:t>biodegradability of plastics is dependent on the chemical </a:t>
            </a:r>
            <a:r>
              <a:rPr lang="en-US" sz="2800" dirty="0" smtClean="0"/>
              <a:t>structure.  Plastics are generally very difficult to change into basic nontoxic material.  </a:t>
            </a:r>
            <a:endParaRPr lang="en-US" sz="2800" dirty="0"/>
          </a:p>
        </p:txBody>
      </p:sp>
      <p:pic>
        <p:nvPicPr>
          <p:cNvPr id="3074" name="Picture 2" descr="http://www.fungionline.org.uk/images/1intro/wood_rot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31337" y="3716385"/>
            <a:ext cx="2587175" cy="25871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1031" descr="ecol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6519" y="5746360"/>
            <a:ext cx="2084782" cy="880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842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61147" y="624110"/>
            <a:ext cx="9543466" cy="1280890"/>
          </a:xfrm>
        </p:spPr>
        <p:txBody>
          <a:bodyPr/>
          <a:lstStyle/>
          <a:p>
            <a:r>
              <a:rPr lang="en-US" dirty="0" smtClean="0"/>
              <a:t>Bioaccumulation and </a:t>
            </a:r>
            <a:r>
              <a:rPr lang="en-US" dirty="0" err="1" smtClean="0"/>
              <a:t>Biomagnification</a:t>
            </a:r>
            <a:endParaRPr lang="en-US" dirty="0"/>
          </a:p>
        </p:txBody>
      </p:sp>
      <p:sp>
        <p:nvSpPr>
          <p:cNvPr id="3" name="Content Placeholder 2"/>
          <p:cNvSpPr>
            <a:spLocks noGrp="1"/>
          </p:cNvSpPr>
          <p:nvPr>
            <p:ph idx="1"/>
          </p:nvPr>
        </p:nvSpPr>
        <p:spPr>
          <a:xfrm>
            <a:off x="1961146" y="1564105"/>
            <a:ext cx="5531475" cy="4347117"/>
          </a:xfrm>
        </p:spPr>
        <p:txBody>
          <a:bodyPr>
            <a:normAutofit lnSpcReduction="10000"/>
          </a:bodyPr>
          <a:lstStyle/>
          <a:p>
            <a:pPr marL="0" indent="0">
              <a:buNone/>
            </a:pPr>
            <a:r>
              <a:rPr lang="en-US" sz="2400" dirty="0" smtClean="0">
                <a:solidFill>
                  <a:srgbClr val="C00000"/>
                </a:solidFill>
              </a:rPr>
              <a:t>Bioaccumulation</a:t>
            </a:r>
            <a:r>
              <a:rPr lang="en-US" sz="2400" dirty="0" smtClean="0"/>
              <a:t> is the increase </a:t>
            </a:r>
            <a:r>
              <a:rPr lang="en-US" sz="2400" dirty="0"/>
              <a:t>in concentration of a pollutant from the environment to the first organism in a food chain</a:t>
            </a:r>
          </a:p>
          <a:p>
            <a:pPr marL="0" indent="0">
              <a:buNone/>
            </a:pPr>
            <a:endParaRPr lang="en-US" sz="2400" dirty="0" smtClean="0"/>
          </a:p>
          <a:p>
            <a:pPr marL="0" indent="0">
              <a:buNone/>
            </a:pPr>
            <a:r>
              <a:rPr lang="en-US" sz="2400" dirty="0" err="1" smtClean="0">
                <a:solidFill>
                  <a:srgbClr val="C00000"/>
                </a:solidFill>
              </a:rPr>
              <a:t>Biomagnification</a:t>
            </a:r>
            <a:r>
              <a:rPr lang="en-US" sz="2400" dirty="0" smtClean="0">
                <a:solidFill>
                  <a:srgbClr val="C00000"/>
                </a:solidFill>
              </a:rPr>
              <a:t> </a:t>
            </a:r>
            <a:r>
              <a:rPr lang="en-US" sz="2400" dirty="0" smtClean="0"/>
              <a:t>is the increase </a:t>
            </a:r>
            <a:r>
              <a:rPr lang="en-US" sz="2400" dirty="0"/>
              <a:t>in concentration of a pollutant from one link in a </a:t>
            </a:r>
            <a:r>
              <a:rPr lang="en-US" sz="2400" dirty="0" smtClean="0"/>
              <a:t>food </a:t>
            </a:r>
            <a:r>
              <a:rPr lang="en-US" sz="2400" dirty="0"/>
              <a:t>chain to </a:t>
            </a:r>
            <a:r>
              <a:rPr lang="en-US" sz="2400" dirty="0" smtClean="0"/>
              <a:t>another</a:t>
            </a:r>
          </a:p>
          <a:p>
            <a:pPr marL="0" indent="0">
              <a:buNone/>
            </a:pPr>
            <a:endParaRPr lang="en-US" sz="2400" dirty="0"/>
          </a:p>
          <a:p>
            <a:pPr marL="0" indent="0">
              <a:buNone/>
            </a:pPr>
            <a:r>
              <a:rPr lang="en-US" sz="2400" dirty="0" smtClean="0"/>
              <a:t>What are the implications for human beings?</a:t>
            </a:r>
            <a:endParaRPr lang="en-US" sz="2400" dirty="0"/>
          </a:p>
        </p:txBody>
      </p:sp>
      <p:pic>
        <p:nvPicPr>
          <p:cNvPr id="5126" name="Picture 6" descr="https://sustainablenano.files.wordpress.com/2013/12/3-bioaccumulation-vs-biomagnificati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7771" y="1905000"/>
            <a:ext cx="4599213" cy="321777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387771" y="5154923"/>
            <a:ext cx="3643086" cy="338554"/>
          </a:xfrm>
          <a:prstGeom prst="rect">
            <a:avLst/>
          </a:prstGeom>
        </p:spPr>
        <p:txBody>
          <a:bodyPr wrap="square">
            <a:spAutoFit/>
          </a:bodyPr>
          <a:lstStyle/>
          <a:p>
            <a:r>
              <a:rPr lang="en-US" sz="800" dirty="0" smtClean="0"/>
              <a:t>http://sustainable-nano.com/2013/12/17/the-cautionary-tale-of-ddt-biomagnification-bioaccumulation-and-research-motivation/</a:t>
            </a:r>
            <a:endParaRPr lang="en-US" sz="800" dirty="0"/>
          </a:p>
        </p:txBody>
      </p:sp>
    </p:spTree>
    <p:extLst>
      <p:ext uri="{BB962C8B-B14F-4D97-AF65-F5344CB8AC3E}">
        <p14:creationId xmlns:p14="http://schemas.microsoft.com/office/powerpoint/2010/main" val="4266311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71" y="667656"/>
            <a:ext cx="9704841" cy="1237343"/>
          </a:xfrm>
        </p:spPr>
        <p:txBody>
          <a:bodyPr/>
          <a:lstStyle/>
          <a:p>
            <a:r>
              <a:rPr lang="en-US" i="1" dirty="0"/>
              <a:t>Bag it</a:t>
            </a:r>
            <a:r>
              <a:rPr lang="en-US" dirty="0"/>
              <a:t>:  </a:t>
            </a:r>
            <a:r>
              <a:rPr lang="en-US" dirty="0" smtClean="0"/>
              <a:t>Questions of Health </a:t>
            </a:r>
            <a:endParaRPr lang="en-US" dirty="0"/>
          </a:p>
        </p:txBody>
      </p:sp>
      <p:sp>
        <p:nvSpPr>
          <p:cNvPr id="3" name="Content Placeholder 2"/>
          <p:cNvSpPr>
            <a:spLocks noGrp="1"/>
          </p:cNvSpPr>
          <p:nvPr>
            <p:ph idx="1"/>
          </p:nvPr>
        </p:nvSpPr>
        <p:spPr>
          <a:xfrm>
            <a:off x="1799771" y="1567543"/>
            <a:ext cx="9704841" cy="4343679"/>
          </a:xfrm>
        </p:spPr>
        <p:txBody>
          <a:bodyPr>
            <a:normAutofit lnSpcReduction="10000"/>
          </a:bodyPr>
          <a:lstStyle/>
          <a:p>
            <a:pPr marL="0" indent="0">
              <a:buNone/>
            </a:pPr>
            <a:r>
              <a:rPr lang="en-US" sz="2400" dirty="0" smtClean="0"/>
              <a:t>Discussion Questions</a:t>
            </a:r>
          </a:p>
          <a:p>
            <a:pPr marL="457200" indent="-457200">
              <a:buFont typeface="+mj-lt"/>
              <a:buAutoNum type="arabicPeriod"/>
            </a:pPr>
            <a:r>
              <a:rPr lang="en-US" sz="2400" dirty="0" smtClean="0"/>
              <a:t>How do the US and Europe differ in their approach to new chemicals in products?</a:t>
            </a:r>
          </a:p>
          <a:p>
            <a:pPr marL="457200" indent="-457200">
              <a:buFont typeface="+mj-lt"/>
              <a:buAutoNum type="arabicPeriod"/>
            </a:pPr>
            <a:r>
              <a:rPr lang="en-US" sz="2400" dirty="0" smtClean="0"/>
              <a:t>Why </a:t>
            </a:r>
            <a:r>
              <a:rPr lang="en-US" sz="2400" dirty="0"/>
              <a:t>is there a growing concern over phthalates and BPA</a:t>
            </a:r>
            <a:r>
              <a:rPr lang="en-US" sz="2400" dirty="0" smtClean="0"/>
              <a:t>?  What heath conditions and diseases are associated with each?</a:t>
            </a:r>
          </a:p>
          <a:p>
            <a:pPr marL="457200" indent="-457200">
              <a:buFont typeface="+mj-lt"/>
              <a:buAutoNum type="arabicPeriod"/>
            </a:pPr>
            <a:r>
              <a:rPr lang="en-US" sz="2400" dirty="0" smtClean="0"/>
              <a:t>What are some common products that contain BPA?</a:t>
            </a:r>
            <a:endParaRPr lang="en-US" sz="2400" dirty="0"/>
          </a:p>
          <a:p>
            <a:pPr marL="457200" indent="-457200">
              <a:buFont typeface="+mj-lt"/>
              <a:buAutoNum type="arabicPeriod"/>
            </a:pPr>
            <a:r>
              <a:rPr lang="en-US" sz="2400" dirty="0" smtClean="0"/>
              <a:t>In </a:t>
            </a:r>
            <a:r>
              <a:rPr lang="en-US" sz="2400" dirty="0"/>
              <a:t>which plastics are phthalates commonly found</a:t>
            </a:r>
            <a:r>
              <a:rPr lang="en-US" sz="2400" dirty="0" smtClean="0"/>
              <a:t>?</a:t>
            </a:r>
          </a:p>
          <a:p>
            <a:pPr marL="457200" indent="-457200">
              <a:buFont typeface="+mj-lt"/>
              <a:buAutoNum type="arabicPeriod"/>
            </a:pPr>
            <a:r>
              <a:rPr lang="en-US" sz="2400" dirty="0" smtClean="0"/>
              <a:t>What </a:t>
            </a:r>
            <a:r>
              <a:rPr lang="en-US" sz="2400" dirty="0"/>
              <a:t>are some things you can do to reduce your contribution of plastic pollution</a:t>
            </a:r>
            <a:r>
              <a:rPr lang="en-US" sz="2400" dirty="0" smtClean="0"/>
              <a:t>?</a:t>
            </a:r>
            <a:endParaRPr lang="en-US" sz="2400" dirty="0"/>
          </a:p>
          <a:p>
            <a:pPr marL="0" indent="0">
              <a:buNone/>
            </a:pPr>
            <a:endParaRPr lang="en-US" sz="2400" dirty="0"/>
          </a:p>
          <a:p>
            <a:pPr marL="0" indent="0">
              <a:buNone/>
            </a:pPr>
            <a:endParaRPr lang="en-US" sz="2400" dirty="0"/>
          </a:p>
        </p:txBody>
      </p:sp>
    </p:spTree>
    <p:extLst>
      <p:ext uri="{BB962C8B-B14F-4D97-AF65-F5344CB8AC3E}">
        <p14:creationId xmlns:p14="http://schemas.microsoft.com/office/powerpoint/2010/main" val="2999688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209" y="624110"/>
            <a:ext cx="9730403" cy="822553"/>
          </a:xfrm>
        </p:spPr>
        <p:txBody>
          <a:bodyPr/>
          <a:lstStyle/>
          <a:p>
            <a:r>
              <a:rPr lang="en-US" dirty="0" err="1"/>
              <a:t>Bisphenol</a:t>
            </a:r>
            <a:r>
              <a:rPr lang="en-US" dirty="0"/>
              <a:t> A (BPA)</a:t>
            </a:r>
          </a:p>
        </p:txBody>
      </p:sp>
      <p:pic>
        <p:nvPicPr>
          <p:cNvPr id="8194" name="Picture 2" descr="http://anneshk.wpengine.netdna-cdn.com/wp-content/uploads/2012/11/bpa_chart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2401" y="3061463"/>
            <a:ext cx="4377320" cy="339732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402401" y="6458787"/>
            <a:ext cx="2071401" cy="215444"/>
          </a:xfrm>
          <a:prstGeom prst="rect">
            <a:avLst/>
          </a:prstGeom>
        </p:spPr>
        <p:txBody>
          <a:bodyPr wrap="none">
            <a:spAutoFit/>
          </a:bodyPr>
          <a:lstStyle/>
          <a:p>
            <a:r>
              <a:rPr lang="en-US" sz="800" b="0" i="1" dirty="0" smtClean="0">
                <a:solidFill>
                  <a:srgbClr val="1C1A1A"/>
                </a:solidFill>
                <a:effectLst/>
                <a:latin typeface="Century Gothic" panose="020B0502020202020204" pitchFamily="34" charset="0"/>
              </a:rPr>
              <a:t>Source: </a:t>
            </a:r>
            <a:r>
              <a:rPr lang="en-US" sz="800" b="0" i="1" u="sng" dirty="0" smtClean="0">
                <a:solidFill>
                  <a:srgbClr val="437B89"/>
                </a:solidFill>
                <a:effectLst/>
                <a:latin typeface="Century Gothic" panose="020B0502020202020204" pitchFamily="34" charset="0"/>
                <a:hlinkClick r:id="rId3"/>
              </a:rPr>
              <a:t>Environmental Working Group</a:t>
            </a:r>
            <a:endParaRPr lang="en-US" sz="800" dirty="0"/>
          </a:p>
        </p:txBody>
      </p:sp>
      <p:sp>
        <p:nvSpPr>
          <p:cNvPr id="5" name="Rectangle 4"/>
          <p:cNvSpPr/>
          <p:nvPr/>
        </p:nvSpPr>
        <p:spPr>
          <a:xfrm>
            <a:off x="7402401" y="2303868"/>
            <a:ext cx="3911457" cy="738664"/>
          </a:xfrm>
          <a:prstGeom prst="rect">
            <a:avLst/>
          </a:prstGeom>
        </p:spPr>
        <p:txBody>
          <a:bodyPr wrap="square">
            <a:spAutoFit/>
          </a:bodyPr>
          <a:lstStyle/>
          <a:p>
            <a:r>
              <a:rPr lang="en-US" sz="1400" dirty="0" smtClean="0"/>
              <a:t>BPA is at unsafe levels in one of every 10 servings of canned foods (11%) and one of every 3 cans of infant formula (33%)</a:t>
            </a:r>
            <a:endParaRPr lang="en-US" sz="1400" dirty="0"/>
          </a:p>
        </p:txBody>
      </p:sp>
      <p:pic>
        <p:nvPicPr>
          <p:cNvPr id="8198" name="Picture 6" descr="http://www.hallienorvet.com/BP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209" y="449392"/>
            <a:ext cx="5437438" cy="611711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www.pbs.org/wnet/expose/bpa_plastics_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8189" y="414328"/>
            <a:ext cx="4201531" cy="1743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68153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391" y="624110"/>
            <a:ext cx="9621221" cy="1280890"/>
          </a:xfrm>
        </p:spPr>
        <p:txBody>
          <a:bodyPr/>
          <a:lstStyle/>
          <a:p>
            <a:r>
              <a:rPr lang="en-US" dirty="0" smtClean="0"/>
              <a:t>Phthalates</a:t>
            </a:r>
            <a:endParaRPr lang="en-US" dirty="0"/>
          </a:p>
        </p:txBody>
      </p:sp>
      <p:sp>
        <p:nvSpPr>
          <p:cNvPr id="3" name="Content Placeholder 2"/>
          <p:cNvSpPr>
            <a:spLocks noGrp="1"/>
          </p:cNvSpPr>
          <p:nvPr>
            <p:ph idx="1"/>
          </p:nvPr>
        </p:nvSpPr>
        <p:spPr>
          <a:xfrm>
            <a:off x="1883391" y="1376043"/>
            <a:ext cx="8134066" cy="4674034"/>
          </a:xfrm>
        </p:spPr>
        <p:txBody>
          <a:bodyPr>
            <a:normAutofit/>
          </a:bodyPr>
          <a:lstStyle/>
          <a:p>
            <a:pPr marL="0" indent="0">
              <a:buNone/>
            </a:pPr>
            <a:r>
              <a:rPr lang="en-US" sz="2400" dirty="0">
                <a:solidFill>
                  <a:srgbClr val="C00000"/>
                </a:solidFill>
              </a:rPr>
              <a:t>Phthalates</a:t>
            </a:r>
            <a:r>
              <a:rPr lang="en-US" sz="2400" dirty="0"/>
              <a:t> are a group of chemicals used to soften and increase the flexibility of plastic and vinyl</a:t>
            </a:r>
            <a:r>
              <a:rPr lang="en-US" sz="2400" dirty="0" smtClean="0"/>
              <a:t>.</a:t>
            </a:r>
          </a:p>
          <a:p>
            <a:r>
              <a:rPr lang="en-US" sz="2400" dirty="0"/>
              <a:t>Phthalates are used in cosmetics and personal care products, including perfume, hair spray, soap, shampoo, nail polish, and skin moisturizers</a:t>
            </a:r>
            <a:r>
              <a:rPr lang="en-US" sz="2400" dirty="0" smtClean="0"/>
              <a:t>.</a:t>
            </a:r>
          </a:p>
          <a:p>
            <a:r>
              <a:rPr lang="en-US" sz="2400" dirty="0" smtClean="0"/>
              <a:t>Phthalates are </a:t>
            </a:r>
            <a:r>
              <a:rPr lang="en-US" sz="2400" dirty="0"/>
              <a:t>used in consumer products such as flexible plastic and vinyl </a:t>
            </a:r>
            <a:r>
              <a:rPr lang="en-US" sz="2400" dirty="0" smtClean="0"/>
              <a:t>toys including food </a:t>
            </a:r>
            <a:r>
              <a:rPr lang="en-US" sz="2400" dirty="0"/>
              <a:t>packaging, and plastic wrap</a:t>
            </a:r>
            <a:r>
              <a:rPr lang="en-US" sz="2400" dirty="0" smtClean="0"/>
              <a:t>.</a:t>
            </a:r>
          </a:p>
          <a:p>
            <a:r>
              <a:rPr lang="en-US" sz="2400" dirty="0"/>
              <a:t>Phthalates had been used to make  </a:t>
            </a:r>
            <a:r>
              <a:rPr lang="en-US" sz="2400" dirty="0" smtClean="0"/>
              <a:t>                                     pacifiers</a:t>
            </a:r>
            <a:r>
              <a:rPr lang="en-US" sz="2400" dirty="0"/>
              <a:t>, soft rattles, and </a:t>
            </a:r>
            <a:r>
              <a:rPr lang="en-US" sz="2400" dirty="0" err="1" smtClean="0"/>
              <a:t>teethers</a:t>
            </a:r>
            <a:r>
              <a:rPr lang="en-US" sz="2400" dirty="0"/>
              <a:t>.</a:t>
            </a:r>
          </a:p>
        </p:txBody>
      </p:sp>
      <p:pic>
        <p:nvPicPr>
          <p:cNvPr id="9218" name="Picture 2" descr="http://f.tqn.com/y/greenliving/1/W/k/3/-/-/rubber-duck.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74986" y="3121004"/>
            <a:ext cx="1407047" cy="1184113"/>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cookwithkathy.files.wordpress.com/2014/10/plastic.jpg?w=4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1236" y="4535218"/>
            <a:ext cx="3670797" cy="226679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895329" y="6432681"/>
            <a:ext cx="1505605" cy="369332"/>
          </a:xfrm>
          <a:prstGeom prst="rect">
            <a:avLst/>
          </a:prstGeom>
        </p:spPr>
        <p:txBody>
          <a:bodyPr wrap="none">
            <a:spAutoFit/>
          </a:bodyPr>
          <a:lstStyle/>
          <a:p>
            <a:r>
              <a:rPr lang="en-US" b="0" i="0" u="none" strike="noStrike" dirty="0" smtClean="0">
                <a:solidFill>
                  <a:srgbClr val="7D7D7D"/>
                </a:solidFill>
                <a:effectLst/>
                <a:latin typeface="arial" panose="020B0604020202020204" pitchFamily="34" charset="0"/>
                <a:hlinkClick r:id="rId4"/>
              </a:rPr>
              <a:t>www.pbs.org</a:t>
            </a:r>
            <a:endParaRPr lang="en-US" dirty="0"/>
          </a:p>
        </p:txBody>
      </p:sp>
    </p:spTree>
    <p:extLst>
      <p:ext uri="{BB962C8B-B14F-4D97-AF65-F5344CB8AC3E}">
        <p14:creationId xmlns:p14="http://schemas.microsoft.com/office/powerpoint/2010/main" val="41361195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6927" y="624110"/>
            <a:ext cx="9627686" cy="1280890"/>
          </a:xfrm>
        </p:spPr>
        <p:txBody>
          <a:bodyPr/>
          <a:lstStyle/>
          <a:p>
            <a:r>
              <a:rPr lang="en-US" dirty="0" smtClean="0"/>
              <a:t>Chemical Body Burden</a:t>
            </a:r>
            <a:endParaRPr lang="en-US" dirty="0"/>
          </a:p>
        </p:txBody>
      </p:sp>
      <p:sp>
        <p:nvSpPr>
          <p:cNvPr id="3" name="Content Placeholder 2"/>
          <p:cNvSpPr>
            <a:spLocks noGrp="1"/>
          </p:cNvSpPr>
          <p:nvPr>
            <p:ph idx="1"/>
          </p:nvPr>
        </p:nvSpPr>
        <p:spPr>
          <a:xfrm>
            <a:off x="1876927" y="1364776"/>
            <a:ext cx="9627686" cy="4546446"/>
          </a:xfrm>
        </p:spPr>
        <p:txBody>
          <a:bodyPr>
            <a:normAutofit/>
          </a:bodyPr>
          <a:lstStyle/>
          <a:p>
            <a:pPr marL="0" indent="0">
              <a:buNone/>
            </a:pPr>
            <a:r>
              <a:rPr lang="en-US" sz="2400" dirty="0">
                <a:solidFill>
                  <a:srgbClr val="C00000"/>
                </a:solidFill>
              </a:rPr>
              <a:t>C</a:t>
            </a:r>
            <a:r>
              <a:rPr lang="en-US" sz="2400" dirty="0" smtClean="0">
                <a:solidFill>
                  <a:srgbClr val="C00000"/>
                </a:solidFill>
              </a:rPr>
              <a:t>hemical body </a:t>
            </a:r>
            <a:r>
              <a:rPr lang="en-US" sz="2400" dirty="0">
                <a:solidFill>
                  <a:srgbClr val="C00000"/>
                </a:solidFill>
              </a:rPr>
              <a:t>burden </a:t>
            </a:r>
            <a:r>
              <a:rPr lang="en-US" sz="2400" dirty="0"/>
              <a:t>refers to the accumulated total of chemical toxins in the human body</a:t>
            </a:r>
            <a:r>
              <a:rPr lang="en-US" sz="2400" dirty="0" smtClean="0"/>
              <a:t>.</a:t>
            </a:r>
          </a:p>
          <a:p>
            <a:pPr marL="857250" lvl="1" indent="-457200"/>
            <a:r>
              <a:rPr lang="en-US" sz="2400" dirty="0" smtClean="0"/>
              <a:t>Toxic </a:t>
            </a:r>
            <a:r>
              <a:rPr lang="en-US" sz="2400" dirty="0"/>
              <a:t>chemicals can remain for years in our blood, fatty tissue, semen, bones, brain cells, various organs, and muscle tissue. </a:t>
            </a:r>
            <a:endParaRPr lang="en-US" sz="2400" dirty="0" smtClean="0"/>
          </a:p>
          <a:p>
            <a:pPr marL="857250" lvl="1" indent="-457200"/>
            <a:r>
              <a:rPr lang="en-US" sz="2400" dirty="0" smtClean="0"/>
              <a:t>Over time, these chemicals may interfere with normal tissue development or metabolic processes resulting in disease.</a:t>
            </a:r>
            <a:endParaRPr lang="en-US" sz="2400" dirty="0"/>
          </a:p>
        </p:txBody>
      </p:sp>
      <p:pic>
        <p:nvPicPr>
          <p:cNvPr id="6146" name="Picture 2" descr="http://www.ft.lk/wp-content/uploads/2015/03/rfh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35773" y="4401613"/>
            <a:ext cx="5212992" cy="2250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499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ChangeArrowheads="1"/>
          </p:cNvSpPr>
          <p:nvPr>
            <p:ph type="title"/>
          </p:nvPr>
        </p:nvSpPr>
        <p:spPr>
          <a:xfrm>
            <a:off x="1984913" y="528297"/>
            <a:ext cx="8911687" cy="1280890"/>
          </a:xfrm>
        </p:spPr>
        <p:txBody>
          <a:bodyPr/>
          <a:lstStyle/>
          <a:p>
            <a:r>
              <a:rPr lang="en-US" altLang="en-US" sz="4000" dirty="0" smtClean="0"/>
              <a:t>Endocrine </a:t>
            </a:r>
            <a:r>
              <a:rPr lang="en-US" altLang="en-US" sz="4000" dirty="0"/>
              <a:t>Disruptors</a:t>
            </a:r>
          </a:p>
        </p:txBody>
      </p:sp>
      <p:sp>
        <p:nvSpPr>
          <p:cNvPr id="388099" name="Rectangle 3"/>
          <p:cNvSpPr>
            <a:spLocks noGrp="1" noChangeArrowheads="1"/>
          </p:cNvSpPr>
          <p:nvPr>
            <p:ph type="body" idx="1"/>
          </p:nvPr>
        </p:nvSpPr>
        <p:spPr>
          <a:xfrm>
            <a:off x="1981200" y="1379313"/>
            <a:ext cx="6911228" cy="4728029"/>
          </a:xfrm>
        </p:spPr>
        <p:txBody>
          <a:bodyPr>
            <a:normAutofit lnSpcReduction="10000"/>
          </a:bodyPr>
          <a:lstStyle/>
          <a:p>
            <a:r>
              <a:rPr lang="en-US" altLang="en-US" sz="2400" dirty="0"/>
              <a:t>Mimic estrogen, androgens, progesterone</a:t>
            </a:r>
          </a:p>
          <a:p>
            <a:pPr lvl="1"/>
            <a:r>
              <a:rPr lang="en-US" altLang="en-US" sz="2400" dirty="0"/>
              <a:t>Block hormones by binding to receptors</a:t>
            </a:r>
          </a:p>
          <a:p>
            <a:r>
              <a:rPr lang="en-US" altLang="en-US" sz="2400" dirty="0"/>
              <a:t>Interfere with endocrine signaling paths</a:t>
            </a:r>
          </a:p>
          <a:p>
            <a:pPr lvl="1"/>
            <a:r>
              <a:rPr lang="en-US" altLang="en-US" sz="2400" dirty="0"/>
              <a:t>Interfere with thyroid</a:t>
            </a:r>
          </a:p>
          <a:p>
            <a:r>
              <a:rPr lang="en-US" altLang="en-US" sz="2400" dirty="0"/>
              <a:t>May adversely affect: </a:t>
            </a:r>
          </a:p>
          <a:p>
            <a:pPr lvl="1"/>
            <a:r>
              <a:rPr lang="en-US" altLang="en-US" sz="2200" dirty="0"/>
              <a:t>Development</a:t>
            </a:r>
          </a:p>
          <a:p>
            <a:pPr lvl="1"/>
            <a:r>
              <a:rPr lang="en-US" altLang="en-US" sz="2200" dirty="0"/>
              <a:t>Reproduction</a:t>
            </a:r>
          </a:p>
          <a:p>
            <a:pPr lvl="1"/>
            <a:r>
              <a:rPr lang="en-US" altLang="en-US" sz="2200" dirty="0"/>
              <a:t>Nervous function</a:t>
            </a:r>
          </a:p>
          <a:p>
            <a:pPr lvl="1"/>
            <a:r>
              <a:rPr lang="en-US" altLang="en-US" sz="2200" dirty="0"/>
              <a:t>Immune function</a:t>
            </a:r>
          </a:p>
          <a:p>
            <a:r>
              <a:rPr lang="en-US" altLang="en-US" sz="2400" dirty="0"/>
              <a:t>Greater risk for fetuses and young children</a:t>
            </a:r>
          </a:p>
        </p:txBody>
      </p:sp>
      <p:pic>
        <p:nvPicPr>
          <p:cNvPr id="5" name="Picture 2" descr="http://static.ewg.org/reports/2005/bodyburden2/images/part3graphic_v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2428" y="1105468"/>
            <a:ext cx="2667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837612" y="5677468"/>
            <a:ext cx="2776633" cy="723332"/>
          </a:xfrm>
          <a:prstGeom prst="rect">
            <a:avLst/>
          </a:prstGeom>
          <a:noFill/>
        </p:spPr>
        <p:txBody>
          <a:bodyPr wrap="square" rtlCol="0">
            <a:spAutoFit/>
          </a:bodyPr>
          <a:lstStyle/>
          <a:p>
            <a:r>
              <a:rPr lang="da-DK" sz="800"/>
              <a:t>Sources: Yeargin-Allsopp et al. 2003, CDC 1995, Robison et al. 1995, Schecter 1999, Ananth et al. 2001, Branum and Schoendorf 2002, Swan et al. 1998, Paulozzi et al. 1997, Dunson et al. 2004, Trasande and Landrigan 2004, Jahnke et al. 2005</a:t>
            </a:r>
            <a:endParaRPr lang="en-US" sz="800" dirty="0"/>
          </a:p>
        </p:txBody>
      </p:sp>
    </p:spTree>
    <p:extLst>
      <p:ext uri="{BB962C8B-B14F-4D97-AF65-F5344CB8AC3E}">
        <p14:creationId xmlns:p14="http://schemas.microsoft.com/office/powerpoint/2010/main" val="2151964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6857" y="580571"/>
            <a:ext cx="9617755" cy="1324429"/>
          </a:xfrm>
        </p:spPr>
        <p:txBody>
          <a:bodyPr/>
          <a:lstStyle/>
          <a:p>
            <a:r>
              <a:rPr lang="en-US" dirty="0" smtClean="0"/>
              <a:t>Career:  Marine Biologist</a:t>
            </a:r>
            <a:endParaRPr lang="en-US" dirty="0"/>
          </a:p>
        </p:txBody>
      </p:sp>
      <p:sp>
        <p:nvSpPr>
          <p:cNvPr id="4" name="Content Placeholder 2"/>
          <p:cNvSpPr>
            <a:spLocks noGrp="1"/>
          </p:cNvSpPr>
          <p:nvPr>
            <p:ph idx="1"/>
          </p:nvPr>
        </p:nvSpPr>
        <p:spPr>
          <a:xfrm>
            <a:off x="1640114" y="1349830"/>
            <a:ext cx="10145486" cy="5080000"/>
          </a:xfrm>
        </p:spPr>
        <p:txBody>
          <a:bodyPr>
            <a:normAutofit fontScale="62500" lnSpcReduction="20000"/>
          </a:bodyPr>
          <a:lstStyle/>
          <a:p>
            <a:pPr marL="0" indent="0">
              <a:buNone/>
            </a:pPr>
            <a:r>
              <a:rPr lang="en-US" sz="2800" b="1" i="1" dirty="0"/>
              <a:t>What do they do?</a:t>
            </a:r>
          </a:p>
          <a:p>
            <a:pPr lvl="1"/>
            <a:r>
              <a:rPr lang="en-US" sz="2600" dirty="0"/>
              <a:t>May specialize in environmental cleanups, marine conservation or the rehabilitation of injured marine animals.</a:t>
            </a:r>
          </a:p>
          <a:p>
            <a:pPr lvl="1">
              <a:lnSpc>
                <a:spcPct val="170000"/>
              </a:lnSpc>
            </a:pPr>
            <a:r>
              <a:rPr lang="en-US" sz="2600" dirty="0"/>
              <a:t>Conduct scientific experiments on-site and / or in a lab.</a:t>
            </a:r>
          </a:p>
          <a:p>
            <a:pPr lvl="1"/>
            <a:r>
              <a:rPr lang="en-US" sz="2600" dirty="0"/>
              <a:t>Study the behavior, genetics, origins and diseases of marine wildlife.</a:t>
            </a:r>
          </a:p>
          <a:p>
            <a:pPr lvl="1"/>
            <a:r>
              <a:rPr lang="en-US" sz="2600" dirty="0"/>
              <a:t>Observe and analyze data pertaining to </a:t>
            </a:r>
            <a:r>
              <a:rPr lang="en-US" sz="2600" dirty="0" smtClean="0"/>
              <a:t>marine</a:t>
            </a:r>
          </a:p>
          <a:p>
            <a:r>
              <a:rPr lang="en-US" sz="3000" b="1" i="1" dirty="0" smtClean="0">
                <a:solidFill>
                  <a:schemeClr val="accent1"/>
                </a:solidFill>
              </a:rPr>
              <a:t>What are some key skills necessary to become a marine biologist?</a:t>
            </a:r>
            <a:r>
              <a:rPr lang="en-US" sz="2800" b="1" i="1" dirty="0">
                <a:solidFill>
                  <a:schemeClr val="accent1"/>
                </a:solidFill>
              </a:rPr>
              <a:t> </a:t>
            </a:r>
            <a:endParaRPr lang="en-US" sz="2800" b="1" i="1" dirty="0" smtClean="0">
              <a:solidFill>
                <a:schemeClr val="accent1"/>
              </a:solidFill>
            </a:endParaRPr>
          </a:p>
          <a:p>
            <a:pPr lvl="1"/>
            <a:r>
              <a:rPr lang="en-US" sz="2600" dirty="0" smtClean="0"/>
              <a:t>Active </a:t>
            </a:r>
            <a:r>
              <a:rPr lang="en-US" sz="2600" dirty="0"/>
              <a:t>learning and listening, critical thinking, complex problem solving, mathematics, science, speaking, writing**</a:t>
            </a:r>
          </a:p>
          <a:p>
            <a:pPr lvl="1"/>
            <a:r>
              <a:rPr lang="en-US" sz="2600" dirty="0" smtClean="0"/>
              <a:t>Must have knowledge </a:t>
            </a:r>
            <a:r>
              <a:rPr lang="en-US" sz="2600" dirty="0"/>
              <a:t>and skills in biology, chemistry, physics, geology and ecology</a:t>
            </a:r>
          </a:p>
          <a:p>
            <a:pPr marL="0" indent="0">
              <a:buNone/>
            </a:pPr>
            <a:r>
              <a:rPr lang="en-US" sz="2800" b="1" dirty="0" smtClean="0"/>
              <a:t>What </a:t>
            </a:r>
            <a:r>
              <a:rPr lang="en-US" sz="2800" b="1" dirty="0"/>
              <a:t>kind of training is involved?</a:t>
            </a:r>
          </a:p>
          <a:p>
            <a:pPr lvl="1"/>
            <a:r>
              <a:rPr lang="en-US" sz="2600" dirty="0" smtClean="0"/>
              <a:t>Bachelor's </a:t>
            </a:r>
            <a:r>
              <a:rPr lang="en-US" sz="2600" dirty="0"/>
              <a:t>degree for entry-level job</a:t>
            </a:r>
          </a:p>
          <a:p>
            <a:pPr lvl="1"/>
            <a:r>
              <a:rPr lang="en-US" sz="2600" dirty="0" smtClean="0"/>
              <a:t>Masters or Ph.D</a:t>
            </a:r>
            <a:r>
              <a:rPr lang="en-US" sz="2600" dirty="0"/>
              <a:t>. </a:t>
            </a:r>
            <a:r>
              <a:rPr lang="en-US" sz="2600" dirty="0" smtClean="0"/>
              <a:t>is generally required for postsecondary teaching and most </a:t>
            </a:r>
            <a:r>
              <a:rPr lang="en-US" sz="2600" dirty="0"/>
              <a:t>research jobs</a:t>
            </a:r>
          </a:p>
          <a:p>
            <a:pPr marL="0" indent="0">
              <a:buNone/>
            </a:pPr>
            <a:r>
              <a:rPr lang="en-US" sz="2800" b="1" i="1" dirty="0" smtClean="0"/>
              <a:t>What </a:t>
            </a:r>
            <a:r>
              <a:rPr lang="en-US" sz="2800" b="1" i="1" dirty="0"/>
              <a:t>is a typical salary for a </a:t>
            </a:r>
            <a:r>
              <a:rPr lang="en-US" sz="2800" b="1" i="1" dirty="0" smtClean="0"/>
              <a:t>Marine Biologist?</a:t>
            </a:r>
            <a:endParaRPr lang="en-US" sz="2800" b="1" i="1" dirty="0"/>
          </a:p>
          <a:p>
            <a:pPr marL="457200" lvl="1" indent="0">
              <a:buNone/>
            </a:pPr>
            <a:r>
              <a:rPr lang="en-US" sz="2600" dirty="0"/>
              <a:t>Average salary: </a:t>
            </a:r>
            <a:r>
              <a:rPr lang="en-US" sz="2600" dirty="0" smtClean="0"/>
              <a:t>$64,000 </a:t>
            </a:r>
            <a:r>
              <a:rPr lang="en-US" sz="2600" dirty="0"/>
              <a:t>per </a:t>
            </a:r>
            <a:r>
              <a:rPr lang="en-US" sz="2600" dirty="0" smtClean="0"/>
              <a:t>year; Salary </a:t>
            </a:r>
            <a:r>
              <a:rPr lang="en-US" sz="2600" dirty="0"/>
              <a:t>range:  $28,944 - $</a:t>
            </a:r>
            <a:r>
              <a:rPr lang="en-US" sz="2600" dirty="0" smtClean="0"/>
              <a:t>100,480</a:t>
            </a:r>
            <a:endParaRPr lang="en-US" sz="2800" dirty="0"/>
          </a:p>
        </p:txBody>
      </p:sp>
      <p:sp>
        <p:nvSpPr>
          <p:cNvPr id="5" name="Rectangle 4"/>
          <p:cNvSpPr/>
          <p:nvPr/>
        </p:nvSpPr>
        <p:spPr>
          <a:xfrm>
            <a:off x="1886857" y="6219764"/>
            <a:ext cx="9753599" cy="830997"/>
          </a:xfrm>
          <a:prstGeom prst="rect">
            <a:avLst/>
          </a:prstGeom>
        </p:spPr>
        <p:txBody>
          <a:bodyPr wrap="square">
            <a:spAutoFit/>
          </a:bodyPr>
          <a:lstStyle/>
          <a:p>
            <a:r>
              <a:rPr lang="en-US" sz="1200" dirty="0">
                <a:hlinkClick r:id="rId2"/>
              </a:rPr>
              <a:t>http://</a:t>
            </a:r>
            <a:r>
              <a:rPr lang="en-US" sz="1200" dirty="0" smtClean="0">
                <a:hlinkClick r:id="rId2"/>
              </a:rPr>
              <a:t>depts.washington.edu/marbio/links/prospective.html</a:t>
            </a:r>
            <a:endParaRPr lang="en-US" sz="1200" dirty="0" smtClean="0"/>
          </a:p>
          <a:p>
            <a:r>
              <a:rPr lang="en-US" sz="1200" dirty="0">
                <a:hlinkClick r:id="rId3"/>
              </a:rPr>
              <a:t>http://</a:t>
            </a:r>
            <a:r>
              <a:rPr lang="en-US" sz="1200" dirty="0" smtClean="0">
                <a:hlinkClick r:id="rId3"/>
              </a:rPr>
              <a:t>www.marinecareers.net/marine-biology</a:t>
            </a:r>
            <a:endParaRPr lang="en-US" sz="1200" dirty="0" smtClean="0"/>
          </a:p>
          <a:p>
            <a:r>
              <a:rPr lang="en-US" sz="1200" dirty="0">
                <a:hlinkClick r:id="rId4"/>
              </a:rPr>
              <a:t>http://</a:t>
            </a:r>
            <a:r>
              <a:rPr lang="en-US" sz="1200" dirty="0" smtClean="0">
                <a:hlinkClick r:id="rId4"/>
              </a:rPr>
              <a:t>www.indeed.com/salary/q-Marine-Biologist-l-Washington.html</a:t>
            </a:r>
            <a:endParaRPr lang="en-US" sz="1200" dirty="0" smtClean="0"/>
          </a:p>
          <a:p>
            <a:endParaRPr lang="en-US" sz="1200" dirty="0"/>
          </a:p>
        </p:txBody>
      </p:sp>
    </p:spTree>
    <p:extLst>
      <p:ext uri="{BB962C8B-B14F-4D97-AF65-F5344CB8AC3E}">
        <p14:creationId xmlns:p14="http://schemas.microsoft.com/office/powerpoint/2010/main" val="3852628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5010" name="Picture 2" descr="plast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838200"/>
            <a:ext cx="6019800" cy="5143500"/>
          </a:xfrm>
          <a:prstGeom prst="rect">
            <a:avLst/>
          </a:prstGeom>
          <a:noFill/>
          <a:ln w="3810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Rectangle 1"/>
          <p:cNvSpPr/>
          <p:nvPr/>
        </p:nvSpPr>
        <p:spPr>
          <a:xfrm>
            <a:off x="3048000" y="5981700"/>
            <a:ext cx="5123543" cy="553998"/>
          </a:xfrm>
          <a:prstGeom prst="rect">
            <a:avLst/>
          </a:prstGeom>
        </p:spPr>
        <p:txBody>
          <a:bodyPr wrap="square">
            <a:spAutoFit/>
          </a:bodyPr>
          <a:lstStyle/>
          <a:p>
            <a:r>
              <a:rPr lang="en-US" altLang="en-US" sz="1000" u="sng" dirty="0" smtClean="0"/>
              <a:t>Source:</a:t>
            </a:r>
            <a:endParaRPr lang="en-US" altLang="en-US" sz="1000" dirty="0" smtClean="0"/>
          </a:p>
          <a:p>
            <a:r>
              <a:rPr lang="en-US" altLang="en-US" sz="1000" dirty="0" smtClean="0"/>
              <a:t>San Diego Plastics, Inc. (</a:t>
            </a:r>
            <a:r>
              <a:rPr lang="en-US" altLang="en-US" sz="1000" dirty="0" err="1" smtClean="0"/>
              <a:t>n.d.</a:t>
            </a:r>
            <a:r>
              <a:rPr lang="en-US" altLang="en-US" sz="1000" dirty="0" smtClean="0"/>
              <a:t>) </a:t>
            </a:r>
            <a:r>
              <a:rPr lang="en-US" altLang="en-US" sz="1000" i="1" dirty="0" smtClean="0"/>
              <a:t>Ecological Links</a:t>
            </a:r>
            <a:r>
              <a:rPr lang="en-US" altLang="en-US" sz="1000" dirty="0" smtClean="0"/>
              <a:t>. Retrieved August, 2007 from http://www.sdplastics.com/ecolink.html</a:t>
            </a:r>
            <a:endParaRPr lang="en-US" altLang="en-US" sz="1000" dirty="0"/>
          </a:p>
        </p:txBody>
      </p:sp>
    </p:spTree>
    <p:extLst>
      <p:ext uri="{BB962C8B-B14F-4D97-AF65-F5344CB8AC3E}">
        <p14:creationId xmlns:p14="http://schemas.microsoft.com/office/powerpoint/2010/main" val="3849898717"/>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7039" y="624110"/>
            <a:ext cx="9607573" cy="740666"/>
          </a:xfrm>
        </p:spPr>
        <p:txBody>
          <a:bodyPr/>
          <a:lstStyle/>
          <a:p>
            <a:r>
              <a:rPr lang="en-US" dirty="0" smtClean="0"/>
              <a:t>Reflection</a:t>
            </a:r>
            <a:endParaRPr lang="en-US" dirty="0"/>
          </a:p>
        </p:txBody>
      </p:sp>
      <p:sp>
        <p:nvSpPr>
          <p:cNvPr id="3" name="Content Placeholder 2"/>
          <p:cNvSpPr>
            <a:spLocks noGrp="1"/>
          </p:cNvSpPr>
          <p:nvPr>
            <p:ph idx="1"/>
          </p:nvPr>
        </p:nvSpPr>
        <p:spPr>
          <a:xfrm>
            <a:off x="1897040" y="1524000"/>
            <a:ext cx="9351532" cy="4387222"/>
          </a:xfrm>
        </p:spPr>
        <p:txBody>
          <a:bodyPr>
            <a:normAutofit/>
          </a:bodyPr>
          <a:lstStyle/>
          <a:p>
            <a:r>
              <a:rPr lang="en-US" sz="2800" dirty="0" smtClean="0"/>
              <a:t>Did anything you learned in </a:t>
            </a:r>
            <a:r>
              <a:rPr lang="en-US" sz="2800" i="1" dirty="0" smtClean="0"/>
              <a:t>Bag it </a:t>
            </a:r>
            <a:r>
              <a:rPr lang="en-US" sz="2800" dirty="0" smtClean="0"/>
              <a:t>surprise you?</a:t>
            </a:r>
          </a:p>
          <a:p>
            <a:r>
              <a:rPr lang="en-US" sz="2800" dirty="0" smtClean="0"/>
              <a:t>As you saw in </a:t>
            </a:r>
            <a:r>
              <a:rPr lang="en-US" sz="2800" i="1" dirty="0" smtClean="0"/>
              <a:t>Bag it, </a:t>
            </a:r>
            <a:r>
              <a:rPr lang="en-US" sz="2800" dirty="0" smtClean="0"/>
              <a:t>there are many ways to reduce your consumption of plastic.  </a:t>
            </a:r>
          </a:p>
          <a:p>
            <a:pPr lvl="1"/>
            <a:r>
              <a:rPr lang="en-US" sz="2600" dirty="0" smtClean="0"/>
              <a:t>Which of these ideas would have the greatest impact on the environment?</a:t>
            </a:r>
          </a:p>
          <a:p>
            <a:pPr lvl="1"/>
            <a:r>
              <a:rPr lang="en-US" sz="2600" dirty="0" smtClean="0"/>
              <a:t>Which of these ways do you think will be the easiest to adopt into your lifestyle?</a:t>
            </a:r>
          </a:p>
          <a:p>
            <a:pPr lvl="1"/>
            <a:r>
              <a:rPr lang="en-US" sz="2600" dirty="0" smtClean="0"/>
              <a:t>Which will be the most challenging?</a:t>
            </a:r>
          </a:p>
        </p:txBody>
      </p:sp>
    </p:spTree>
    <p:extLst>
      <p:ext uri="{BB962C8B-B14F-4D97-AF65-F5344CB8AC3E}">
        <p14:creationId xmlns:p14="http://schemas.microsoft.com/office/powerpoint/2010/main" val="3125045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326" y="624110"/>
            <a:ext cx="9600655" cy="1280890"/>
          </a:xfrm>
        </p:spPr>
        <p:txBody>
          <a:bodyPr/>
          <a:lstStyle/>
          <a:p>
            <a:r>
              <a:rPr lang="en-US" dirty="0" smtClean="0"/>
              <a:t>Next Generation Science Standards</a:t>
            </a:r>
            <a:endParaRPr lang="en-US" dirty="0"/>
          </a:p>
        </p:txBody>
      </p:sp>
      <p:sp>
        <p:nvSpPr>
          <p:cNvPr id="5" name="Content Placeholder 2"/>
          <p:cNvSpPr txBox="1">
            <a:spLocks/>
          </p:cNvSpPr>
          <p:nvPr/>
        </p:nvSpPr>
        <p:spPr>
          <a:xfrm>
            <a:off x="1841326" y="1533378"/>
            <a:ext cx="9342490" cy="472227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n-US" dirty="0" smtClean="0"/>
              <a:t>Next Generation Science Standards Grades 9-12 (Ages 14-18)</a:t>
            </a:r>
          </a:p>
          <a:p>
            <a:pPr marL="0" indent="0">
              <a:buFont typeface="Wingdings 3" charset="2"/>
              <a:buNone/>
            </a:pPr>
            <a:r>
              <a:rPr lang="en-US" dirty="0" smtClean="0"/>
              <a:t>	Students who demonstrate understanding can:</a:t>
            </a:r>
          </a:p>
          <a:p>
            <a:pPr lvl="1"/>
            <a:r>
              <a:rPr lang="en-US" b="1" dirty="0" smtClean="0"/>
              <a:t>HS-PS3-4.  </a:t>
            </a:r>
            <a:r>
              <a:rPr lang="en-US" dirty="0" smtClean="0"/>
              <a:t>Plan and conduct an investigation to provide evidence that the transfer of thermal energy when two components of different temperature are combined within a closed system results in a more uniform energy distribution among the components in the system (second law of thermodynamics). </a:t>
            </a:r>
          </a:p>
          <a:p>
            <a:pPr lvl="1"/>
            <a:r>
              <a:rPr lang="en-US" b="1" dirty="0"/>
              <a:t>HS-LS2-4. </a:t>
            </a:r>
            <a:r>
              <a:rPr lang="en-US" dirty="0"/>
              <a:t>Use mathematical representations to support claims for the cycling of matter and flow of energy among organisms in an ecosystem.</a:t>
            </a:r>
          </a:p>
          <a:p>
            <a:pPr lvl="1"/>
            <a:r>
              <a:rPr lang="en-US" b="1" dirty="0" smtClean="0"/>
              <a:t>HS-LS2-7. </a:t>
            </a:r>
            <a:r>
              <a:rPr lang="en-US" dirty="0" smtClean="0"/>
              <a:t>Design</a:t>
            </a:r>
            <a:r>
              <a:rPr lang="en-US" dirty="0"/>
              <a:t>, evaluate, and refine a solution for reducing the impacts of human activities on the environment and biodiversity.* </a:t>
            </a:r>
            <a:endParaRPr lang="en-US" dirty="0" smtClean="0"/>
          </a:p>
          <a:p>
            <a:pPr lvl="1"/>
            <a:r>
              <a:rPr lang="en-US" b="1" dirty="0" smtClean="0"/>
              <a:t>HS-ESS3-2.  </a:t>
            </a:r>
            <a:r>
              <a:rPr lang="en-US" dirty="0" smtClean="0"/>
              <a:t>Evaluate competing design solutions for developing, managing, and utilizing energy and mineral resources based on cost-benefit ratios.* </a:t>
            </a:r>
          </a:p>
          <a:p>
            <a:pPr lvl="1"/>
            <a:r>
              <a:rPr lang="en-US" b="1" dirty="0" smtClean="0"/>
              <a:t>HS-ESS3-4.  </a:t>
            </a:r>
            <a:r>
              <a:rPr lang="en-US" dirty="0" smtClean="0"/>
              <a:t>Evaluate or refine a technological solution that reduces impacts of human activities on natural systems.</a:t>
            </a:r>
          </a:p>
        </p:txBody>
      </p:sp>
    </p:spTree>
    <p:extLst>
      <p:ext uri="{BB962C8B-B14F-4D97-AF65-F5344CB8AC3E}">
        <p14:creationId xmlns:p14="http://schemas.microsoft.com/office/powerpoint/2010/main" val="2182762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2391" y="675014"/>
            <a:ext cx="9517316" cy="1280890"/>
          </a:xfrm>
        </p:spPr>
        <p:txBody>
          <a:bodyPr/>
          <a:lstStyle/>
          <a:p>
            <a:r>
              <a:rPr lang="en-US" dirty="0" smtClean="0"/>
              <a:t>Essential Questions</a:t>
            </a:r>
            <a:endParaRPr lang="en-US" dirty="0"/>
          </a:p>
        </p:txBody>
      </p:sp>
      <p:sp>
        <p:nvSpPr>
          <p:cNvPr id="3" name="Content Placeholder 2"/>
          <p:cNvSpPr>
            <a:spLocks noGrp="1"/>
          </p:cNvSpPr>
          <p:nvPr>
            <p:ph idx="1"/>
          </p:nvPr>
        </p:nvSpPr>
        <p:spPr>
          <a:xfrm>
            <a:off x="1692391" y="1667870"/>
            <a:ext cx="5561832" cy="4301878"/>
          </a:xfrm>
        </p:spPr>
        <p:txBody>
          <a:bodyPr>
            <a:normAutofit/>
          </a:bodyPr>
          <a:lstStyle/>
          <a:p>
            <a:r>
              <a:rPr lang="en-US" sz="2000" dirty="0" smtClean="0"/>
              <a:t>What are plastics and how are they produced?</a:t>
            </a:r>
          </a:p>
          <a:p>
            <a:r>
              <a:rPr lang="en-US" sz="2000" dirty="0" smtClean="0"/>
              <a:t>What are the impacts of plastics of living systems?</a:t>
            </a:r>
          </a:p>
          <a:p>
            <a:r>
              <a:rPr lang="en-US" sz="2000" dirty="0" smtClean="0"/>
              <a:t>What is the energy costs of plastics in our society?</a:t>
            </a:r>
          </a:p>
          <a:p>
            <a:r>
              <a:rPr lang="en-US" sz="2000" dirty="0" smtClean="0"/>
              <a:t>What happens to plastics once they are recycled?</a:t>
            </a:r>
          </a:p>
          <a:p>
            <a:r>
              <a:rPr lang="en-US" sz="2000" dirty="0" smtClean="0"/>
              <a:t>What are the consequences of widespread plastic use?</a:t>
            </a:r>
          </a:p>
          <a:p>
            <a:endParaRPr lang="en-US" sz="2000" dirty="0" smtClean="0"/>
          </a:p>
        </p:txBody>
      </p:sp>
      <p:pic>
        <p:nvPicPr>
          <p:cNvPr id="4098" name="Picture 2" descr="https://encrypted-tbn2.gstatic.com/images?q=tbn:ANd9GcRToN-ywO1a5grHk3oUP_tNG0kROKwfjhXFBWzcQW54xdYRGyU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7378" y="1667870"/>
            <a:ext cx="3652150" cy="30983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698445" y="4766212"/>
            <a:ext cx="6096000" cy="246221"/>
          </a:xfrm>
          <a:prstGeom prst="rect">
            <a:avLst/>
          </a:prstGeom>
        </p:spPr>
        <p:txBody>
          <a:bodyPr>
            <a:spAutoFit/>
          </a:bodyPr>
          <a:lstStyle/>
          <a:p>
            <a:r>
              <a:rPr lang="en-US" sz="1000" dirty="0" smtClean="0"/>
              <a:t>http://www.sofreshandsogreen.com/category/green/stuff/</a:t>
            </a:r>
            <a:endParaRPr lang="en-US" sz="1000" dirty="0"/>
          </a:p>
        </p:txBody>
      </p:sp>
    </p:spTree>
    <p:extLst>
      <p:ext uri="{BB962C8B-B14F-4D97-AF65-F5344CB8AC3E}">
        <p14:creationId xmlns:p14="http://schemas.microsoft.com/office/powerpoint/2010/main" val="888117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6336" y="624110"/>
            <a:ext cx="8911687" cy="1280890"/>
          </a:xfrm>
        </p:spPr>
        <p:txBody>
          <a:bodyPr/>
          <a:lstStyle/>
          <a:p>
            <a:r>
              <a:rPr lang="en-US" dirty="0" smtClean="0"/>
              <a:t>Learning Objectives</a:t>
            </a:r>
            <a:endParaRPr lang="en-US" dirty="0"/>
          </a:p>
        </p:txBody>
      </p:sp>
      <p:sp>
        <p:nvSpPr>
          <p:cNvPr id="3" name="Content Placeholder 2"/>
          <p:cNvSpPr>
            <a:spLocks noGrp="1"/>
          </p:cNvSpPr>
          <p:nvPr>
            <p:ph idx="1"/>
          </p:nvPr>
        </p:nvSpPr>
        <p:spPr>
          <a:xfrm>
            <a:off x="2087899" y="1505437"/>
            <a:ext cx="6272330" cy="4006222"/>
          </a:xfrm>
        </p:spPr>
        <p:txBody>
          <a:bodyPr>
            <a:normAutofit/>
          </a:bodyPr>
          <a:lstStyle/>
          <a:p>
            <a:pPr marL="0" indent="0">
              <a:buNone/>
            </a:pPr>
            <a:r>
              <a:rPr lang="en-US" sz="2000" dirty="0" smtClean="0"/>
              <a:t>Students will be able to:</a:t>
            </a:r>
          </a:p>
          <a:p>
            <a:r>
              <a:rPr lang="en-US" sz="2000" dirty="0" smtClean="0"/>
              <a:t>Identify the key issues related to plastic production and use.</a:t>
            </a:r>
          </a:p>
          <a:p>
            <a:r>
              <a:rPr lang="en-US" sz="2000" dirty="0" smtClean="0"/>
              <a:t>Discuss issues related to waste and recycling?</a:t>
            </a:r>
          </a:p>
          <a:p>
            <a:r>
              <a:rPr lang="en-US" sz="2000" dirty="0" smtClean="0"/>
              <a:t>Explain the how plastics are accumulating in the ocean.</a:t>
            </a:r>
          </a:p>
          <a:p>
            <a:r>
              <a:rPr lang="en-US" sz="2000" dirty="0" smtClean="0"/>
              <a:t>Explain how plastics are effecting the food chain and species diversity.</a:t>
            </a:r>
          </a:p>
          <a:p>
            <a:r>
              <a:rPr lang="en-US" sz="2000" dirty="0" smtClean="0"/>
              <a:t>Explain which plastics may have adverse effects on human health.</a:t>
            </a:r>
          </a:p>
          <a:p>
            <a:pPr marL="0" indent="0">
              <a:buNone/>
            </a:pPr>
            <a:endParaRPr lang="en-US" sz="2000" dirty="0"/>
          </a:p>
        </p:txBody>
      </p:sp>
      <p:pic>
        <p:nvPicPr>
          <p:cNvPr id="10246" name="Picture 6" descr="http://sustainablog.wpengine.com/wp-content/uploads/2011/07/spoon2-e13016271924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9886" y="904852"/>
            <a:ext cx="3166878" cy="488754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802856" y="5792402"/>
            <a:ext cx="1688796" cy="276999"/>
          </a:xfrm>
          <a:prstGeom prst="rect">
            <a:avLst/>
          </a:prstGeom>
        </p:spPr>
        <p:txBody>
          <a:bodyPr wrap="none">
            <a:spAutoFit/>
          </a:bodyPr>
          <a:lstStyle/>
          <a:p>
            <a:r>
              <a:rPr lang="en-US" sz="1200" b="1" i="0" u="sng" dirty="0" smtClean="0">
                <a:solidFill>
                  <a:srgbClr val="7EC6DE"/>
                </a:solidFill>
                <a:effectLst/>
                <a:latin typeface="Open Sans"/>
                <a:hlinkClick r:id="rId3"/>
              </a:rPr>
              <a:t>Max </a:t>
            </a:r>
            <a:r>
              <a:rPr lang="en-US" sz="1200" b="1" i="0" u="sng" dirty="0" err="1" smtClean="0">
                <a:solidFill>
                  <a:srgbClr val="7EC6DE"/>
                </a:solidFill>
                <a:effectLst/>
                <a:latin typeface="Open Sans"/>
                <a:hlinkClick r:id="rId3"/>
              </a:rPr>
              <a:t>Temkin’s</a:t>
            </a:r>
            <a:r>
              <a:rPr lang="en-US" sz="1200" b="1" i="0" u="sng" dirty="0" smtClean="0">
                <a:solidFill>
                  <a:srgbClr val="7EC6DE"/>
                </a:solidFill>
                <a:effectLst/>
                <a:latin typeface="Open Sans"/>
                <a:hlinkClick r:id="rId3"/>
              </a:rPr>
              <a:t> poster</a:t>
            </a:r>
            <a:endParaRPr lang="en-US" sz="1200" dirty="0"/>
          </a:p>
        </p:txBody>
      </p:sp>
    </p:spTree>
    <p:extLst>
      <p:ext uri="{BB962C8B-B14F-4D97-AF65-F5344CB8AC3E}">
        <p14:creationId xmlns:p14="http://schemas.microsoft.com/office/powerpoint/2010/main" val="2806476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799" y="667656"/>
            <a:ext cx="9704841" cy="1237343"/>
          </a:xfrm>
        </p:spPr>
        <p:txBody>
          <a:bodyPr/>
          <a:lstStyle/>
          <a:p>
            <a:r>
              <a:rPr lang="en-US" i="1" dirty="0" smtClean="0"/>
              <a:t>Bag it</a:t>
            </a:r>
            <a:r>
              <a:rPr lang="en-US" dirty="0" smtClean="0"/>
              <a:t>:  Where is away?</a:t>
            </a:r>
            <a:endParaRPr lang="en-US" dirty="0"/>
          </a:p>
        </p:txBody>
      </p:sp>
      <p:sp>
        <p:nvSpPr>
          <p:cNvPr id="3" name="Content Placeholder 2"/>
          <p:cNvSpPr>
            <a:spLocks noGrp="1"/>
          </p:cNvSpPr>
          <p:nvPr>
            <p:ph idx="1"/>
          </p:nvPr>
        </p:nvSpPr>
        <p:spPr>
          <a:xfrm>
            <a:off x="1799771" y="1567543"/>
            <a:ext cx="9704841" cy="4343679"/>
          </a:xfrm>
        </p:spPr>
        <p:txBody>
          <a:bodyPr>
            <a:normAutofit/>
          </a:bodyPr>
          <a:lstStyle/>
          <a:p>
            <a:pPr marL="0" indent="0">
              <a:buNone/>
            </a:pPr>
            <a:r>
              <a:rPr lang="en-US" sz="2400" dirty="0" smtClean="0"/>
              <a:t>Discussion Questions</a:t>
            </a:r>
          </a:p>
          <a:p>
            <a:pPr marL="457200" indent="-457200">
              <a:buFont typeface="+mj-lt"/>
              <a:buAutoNum type="arabicPeriod"/>
            </a:pPr>
            <a:r>
              <a:rPr lang="en-US" sz="2400" dirty="0"/>
              <a:t>What is plastic made from?</a:t>
            </a:r>
          </a:p>
          <a:p>
            <a:pPr marL="457200" indent="-457200">
              <a:buFont typeface="+mj-lt"/>
              <a:buAutoNum type="arabicPeriod"/>
            </a:pPr>
            <a:r>
              <a:rPr lang="en-US" sz="2400" dirty="0" smtClean="0"/>
              <a:t>What are the beneficial properties of plastics?</a:t>
            </a:r>
          </a:p>
          <a:p>
            <a:pPr marL="457200" indent="-457200">
              <a:buFont typeface="+mj-lt"/>
              <a:buAutoNum type="arabicPeriod"/>
            </a:pPr>
            <a:r>
              <a:rPr lang="en-US" sz="2400" dirty="0"/>
              <a:t>What is the number one consumer item in the world?</a:t>
            </a:r>
          </a:p>
          <a:p>
            <a:pPr marL="457200" indent="-457200">
              <a:buFont typeface="+mj-lt"/>
              <a:buAutoNum type="arabicPeriod"/>
            </a:pPr>
            <a:r>
              <a:rPr lang="en-US" sz="2400" dirty="0" smtClean="0"/>
              <a:t>What </a:t>
            </a:r>
            <a:r>
              <a:rPr lang="en-US" sz="2400" dirty="0"/>
              <a:t>did Ireland and San Francisco do solve their bag problem</a:t>
            </a:r>
            <a:r>
              <a:rPr lang="en-US" sz="2400" dirty="0" smtClean="0"/>
              <a:t>?</a:t>
            </a:r>
          </a:p>
          <a:p>
            <a:pPr marL="457200" indent="-457200">
              <a:buFont typeface="+mj-lt"/>
              <a:buAutoNum type="arabicPeriod"/>
            </a:pPr>
            <a:r>
              <a:rPr lang="en-US" sz="2400" dirty="0" smtClean="0"/>
              <a:t>Which is better?  Paper or plastic?</a:t>
            </a:r>
          </a:p>
          <a:p>
            <a:pPr marL="457200" indent="-457200">
              <a:buFont typeface="+mj-lt"/>
              <a:buAutoNum type="arabicPeriod"/>
            </a:pPr>
            <a:r>
              <a:rPr lang="en-US" sz="2400" dirty="0" smtClean="0"/>
              <a:t>What are some other alternatives to plastic bags?</a:t>
            </a:r>
          </a:p>
          <a:p>
            <a:pPr marL="457200" indent="-457200">
              <a:buFont typeface="+mj-lt"/>
              <a:buAutoNum type="arabicPeriod"/>
            </a:pPr>
            <a:endParaRPr lang="en-US" sz="2400" dirty="0"/>
          </a:p>
        </p:txBody>
      </p:sp>
    </p:spTree>
    <p:extLst>
      <p:ext uri="{BB962C8B-B14F-4D97-AF65-F5344CB8AC3E}">
        <p14:creationId xmlns:p14="http://schemas.microsoft.com/office/powerpoint/2010/main" val="4081449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71" y="667656"/>
            <a:ext cx="9704841" cy="1237343"/>
          </a:xfrm>
        </p:spPr>
        <p:txBody>
          <a:bodyPr/>
          <a:lstStyle/>
          <a:p>
            <a:r>
              <a:rPr lang="en-US" i="1" dirty="0"/>
              <a:t>Bag it</a:t>
            </a:r>
            <a:r>
              <a:rPr lang="en-US" dirty="0"/>
              <a:t>:  </a:t>
            </a:r>
            <a:r>
              <a:rPr lang="en-US" dirty="0" smtClean="0"/>
              <a:t>“Single-use disposable”</a:t>
            </a:r>
            <a:endParaRPr lang="en-US" dirty="0"/>
          </a:p>
        </p:txBody>
      </p:sp>
      <p:sp>
        <p:nvSpPr>
          <p:cNvPr id="3" name="Content Placeholder 2"/>
          <p:cNvSpPr>
            <a:spLocks noGrp="1"/>
          </p:cNvSpPr>
          <p:nvPr>
            <p:ph idx="1"/>
          </p:nvPr>
        </p:nvSpPr>
        <p:spPr>
          <a:xfrm>
            <a:off x="1799771" y="1567543"/>
            <a:ext cx="8103876" cy="4343679"/>
          </a:xfrm>
        </p:spPr>
        <p:txBody>
          <a:bodyPr>
            <a:normAutofit fontScale="92500" lnSpcReduction="10000"/>
          </a:bodyPr>
          <a:lstStyle/>
          <a:p>
            <a:pPr marL="0" indent="0">
              <a:buNone/>
            </a:pPr>
            <a:r>
              <a:rPr lang="en-US" sz="2400" dirty="0" smtClean="0"/>
              <a:t>Discussion Questions</a:t>
            </a:r>
          </a:p>
          <a:p>
            <a:pPr marL="457200" indent="-457200">
              <a:buFont typeface="+mj-lt"/>
              <a:buAutoNum type="arabicPeriod"/>
            </a:pPr>
            <a:r>
              <a:rPr lang="en-US" sz="2400" dirty="0"/>
              <a:t>Explain what is meant by a “single-use disposable” item.</a:t>
            </a:r>
          </a:p>
          <a:p>
            <a:pPr marL="457200" indent="-457200">
              <a:buFont typeface="+mj-lt"/>
              <a:buAutoNum type="arabicPeriod"/>
            </a:pPr>
            <a:r>
              <a:rPr lang="en-US" sz="2400" dirty="0"/>
              <a:t>Give five examples of single-use disposable items?</a:t>
            </a:r>
          </a:p>
          <a:p>
            <a:pPr marL="457200" indent="-457200">
              <a:buFont typeface="+mj-lt"/>
              <a:buAutoNum type="arabicPeriod"/>
            </a:pPr>
            <a:r>
              <a:rPr lang="en-US" sz="2400" dirty="0" smtClean="0"/>
              <a:t>What </a:t>
            </a:r>
            <a:r>
              <a:rPr lang="en-US" sz="2400" dirty="0"/>
              <a:t>are some alternatives to recycling plastic soda bottles as is done in Germany?</a:t>
            </a:r>
          </a:p>
          <a:p>
            <a:pPr marL="457200" indent="-457200">
              <a:buFont typeface="+mj-lt"/>
              <a:buAutoNum type="arabicPeriod"/>
            </a:pPr>
            <a:r>
              <a:rPr lang="en-US" sz="2400" dirty="0"/>
              <a:t>What is the impact of “single-use disposable” products on the US economy? </a:t>
            </a:r>
          </a:p>
          <a:p>
            <a:pPr marL="457200" indent="-457200">
              <a:buFont typeface="+mj-lt"/>
              <a:buAutoNum type="arabicPeriod"/>
            </a:pPr>
            <a:r>
              <a:rPr lang="en-US" sz="2400" dirty="0" smtClean="0"/>
              <a:t>What is the cost of bottled water?</a:t>
            </a:r>
          </a:p>
          <a:p>
            <a:pPr marL="457200" indent="-457200">
              <a:buFont typeface="+mj-lt"/>
              <a:buAutoNum type="arabicPeriod"/>
            </a:pPr>
            <a:r>
              <a:rPr lang="en-US" sz="2400" dirty="0" smtClean="0"/>
              <a:t>What </a:t>
            </a:r>
            <a:r>
              <a:rPr lang="en-US" sz="2400" dirty="0"/>
              <a:t>are some things you can do at the supermarket or at school to reduce your consumption of plastic?</a:t>
            </a:r>
          </a:p>
          <a:p>
            <a:pPr marL="0" indent="0">
              <a:buNone/>
            </a:pPr>
            <a:endParaRPr lang="en-US" sz="2400" dirty="0"/>
          </a:p>
        </p:txBody>
      </p:sp>
      <p:pic>
        <p:nvPicPr>
          <p:cNvPr id="12290" name="Picture 2" descr="http://lindseyjurca.com/wp-content/uploads/2012/07/oil-bottl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31445" y="3339762"/>
            <a:ext cx="1324440" cy="257146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590562" y="5911222"/>
            <a:ext cx="2451312" cy="215444"/>
          </a:xfrm>
          <a:prstGeom prst="rect">
            <a:avLst/>
          </a:prstGeom>
        </p:spPr>
        <p:txBody>
          <a:bodyPr wrap="none">
            <a:spAutoFit/>
          </a:bodyPr>
          <a:lstStyle/>
          <a:p>
            <a:r>
              <a:rPr lang="en-US" sz="800" dirty="0" smtClean="0"/>
              <a:t>http://lindseyjurca.com/a-war-worth-fighting/</a:t>
            </a:r>
            <a:endParaRPr lang="en-US" sz="800" dirty="0"/>
          </a:p>
        </p:txBody>
      </p:sp>
    </p:spTree>
    <p:extLst>
      <p:ext uri="{BB962C8B-B14F-4D97-AF65-F5344CB8AC3E}">
        <p14:creationId xmlns:p14="http://schemas.microsoft.com/office/powerpoint/2010/main" val="1209706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771" y="667656"/>
            <a:ext cx="9704841" cy="1237343"/>
          </a:xfrm>
        </p:spPr>
        <p:txBody>
          <a:bodyPr/>
          <a:lstStyle/>
          <a:p>
            <a:r>
              <a:rPr lang="en-US" i="1" dirty="0"/>
              <a:t>Bag it</a:t>
            </a:r>
            <a:r>
              <a:rPr lang="en-US" dirty="0"/>
              <a:t>:  </a:t>
            </a:r>
            <a:r>
              <a:rPr lang="en-US" dirty="0" smtClean="0"/>
              <a:t>Where does recycling go?”</a:t>
            </a:r>
            <a:endParaRPr lang="en-US" dirty="0"/>
          </a:p>
        </p:txBody>
      </p:sp>
      <p:sp>
        <p:nvSpPr>
          <p:cNvPr id="3" name="Content Placeholder 2"/>
          <p:cNvSpPr>
            <a:spLocks noGrp="1"/>
          </p:cNvSpPr>
          <p:nvPr>
            <p:ph idx="1"/>
          </p:nvPr>
        </p:nvSpPr>
        <p:spPr>
          <a:xfrm>
            <a:off x="1799771" y="1567543"/>
            <a:ext cx="9704841" cy="4343679"/>
          </a:xfrm>
        </p:spPr>
        <p:txBody>
          <a:bodyPr>
            <a:normAutofit/>
          </a:bodyPr>
          <a:lstStyle/>
          <a:p>
            <a:pPr marL="0" indent="0">
              <a:buNone/>
            </a:pPr>
            <a:r>
              <a:rPr lang="en-US" sz="2400" dirty="0" smtClean="0"/>
              <a:t>Discussion Questions</a:t>
            </a:r>
          </a:p>
          <a:p>
            <a:pPr marL="457200" indent="-457200">
              <a:buFont typeface="+mj-lt"/>
              <a:buAutoNum type="arabicPeriod"/>
            </a:pPr>
            <a:r>
              <a:rPr lang="en-US" sz="2400" dirty="0"/>
              <a:t>Which plastics are recycled?</a:t>
            </a:r>
          </a:p>
          <a:p>
            <a:pPr marL="457200" indent="-457200">
              <a:buFont typeface="+mj-lt"/>
              <a:buAutoNum type="arabicPeriod"/>
            </a:pPr>
            <a:r>
              <a:rPr lang="en-US" sz="2400" dirty="0" smtClean="0"/>
              <a:t>What decides which plastics are recycled?  </a:t>
            </a:r>
          </a:p>
          <a:p>
            <a:pPr marL="457200" indent="-457200">
              <a:buFont typeface="+mj-lt"/>
              <a:buAutoNum type="arabicPeriod"/>
            </a:pPr>
            <a:r>
              <a:rPr lang="en-US" sz="2400" dirty="0" smtClean="0"/>
              <a:t>What is the difference between recycled and down cycled?</a:t>
            </a:r>
          </a:p>
          <a:p>
            <a:pPr marL="457200" indent="-457200">
              <a:buFont typeface="+mj-lt"/>
              <a:buAutoNum type="arabicPeriod"/>
            </a:pPr>
            <a:r>
              <a:rPr lang="en-US" sz="2400" dirty="0" smtClean="0"/>
              <a:t>What is a cradle-to-cradle design process?</a:t>
            </a:r>
          </a:p>
          <a:p>
            <a:pPr marL="457200" indent="-457200">
              <a:buFont typeface="+mj-lt"/>
              <a:buAutoNum type="arabicPeriod"/>
            </a:pPr>
            <a:r>
              <a:rPr lang="en-US" sz="2400" dirty="0" smtClean="0"/>
              <a:t>What are the key issues of social equity that surround plastics and recycling?</a:t>
            </a:r>
            <a:endParaRPr lang="en-US" sz="2400" dirty="0"/>
          </a:p>
          <a:p>
            <a:pPr marL="0" indent="0">
              <a:buNone/>
            </a:pPr>
            <a:endParaRPr lang="en-US" sz="2400" dirty="0"/>
          </a:p>
        </p:txBody>
      </p:sp>
    </p:spTree>
    <p:extLst>
      <p:ext uri="{BB962C8B-B14F-4D97-AF65-F5344CB8AC3E}">
        <p14:creationId xmlns:p14="http://schemas.microsoft.com/office/powerpoint/2010/main" val="3047370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51543"/>
            <a:ext cx="9675813" cy="1353457"/>
          </a:xfrm>
        </p:spPr>
        <p:txBody>
          <a:bodyPr/>
          <a:lstStyle/>
          <a:p>
            <a:r>
              <a:rPr lang="en-US" dirty="0" smtClean="0"/>
              <a:t>Recycling</a:t>
            </a:r>
            <a:endParaRPr lang="en-US" dirty="0"/>
          </a:p>
        </p:txBody>
      </p:sp>
      <p:sp>
        <p:nvSpPr>
          <p:cNvPr id="3" name="Content Placeholder 2"/>
          <p:cNvSpPr>
            <a:spLocks noGrp="1"/>
          </p:cNvSpPr>
          <p:nvPr>
            <p:ph idx="1"/>
          </p:nvPr>
        </p:nvSpPr>
        <p:spPr>
          <a:xfrm>
            <a:off x="4760686" y="1538514"/>
            <a:ext cx="6743926" cy="4372707"/>
          </a:xfrm>
        </p:spPr>
        <p:txBody>
          <a:bodyPr>
            <a:normAutofit lnSpcReduction="10000"/>
          </a:bodyPr>
          <a:lstStyle/>
          <a:p>
            <a:pPr marL="0" indent="0">
              <a:buNone/>
            </a:pPr>
            <a:r>
              <a:rPr lang="en-US" sz="2400" u="sng" dirty="0" smtClean="0">
                <a:solidFill>
                  <a:srgbClr val="C00000"/>
                </a:solidFill>
              </a:rPr>
              <a:t>Upcycling</a:t>
            </a:r>
            <a:r>
              <a:rPr lang="en-US" sz="2400" dirty="0" smtClean="0"/>
              <a:t> </a:t>
            </a:r>
            <a:r>
              <a:rPr lang="en-US" sz="2400" dirty="0"/>
              <a:t>takes something of lesser value and turns it into something that has a higher value. </a:t>
            </a:r>
            <a:r>
              <a:rPr lang="en-US" sz="2400" dirty="0" smtClean="0"/>
              <a:t> Some examples…</a:t>
            </a:r>
          </a:p>
          <a:p>
            <a:r>
              <a:rPr lang="en-US" sz="2400" dirty="0" smtClean="0">
                <a:solidFill>
                  <a:schemeClr val="tx1"/>
                </a:solidFill>
              </a:rPr>
              <a:t>Creating trays from outdated signs</a:t>
            </a:r>
          </a:p>
          <a:p>
            <a:r>
              <a:rPr lang="en-US" sz="2400" dirty="0" smtClean="0">
                <a:solidFill>
                  <a:schemeClr val="tx1"/>
                </a:solidFill>
              </a:rPr>
              <a:t>Creating new skirts from old jeans</a:t>
            </a:r>
            <a:endParaRPr lang="en-US" sz="2400" dirty="0">
              <a:solidFill>
                <a:srgbClr val="C00000"/>
              </a:solidFill>
            </a:endParaRPr>
          </a:p>
          <a:p>
            <a:pPr marL="0" indent="0">
              <a:buNone/>
            </a:pPr>
            <a:r>
              <a:rPr lang="en-US" sz="2400" u="sng" dirty="0" err="1" smtClean="0">
                <a:solidFill>
                  <a:srgbClr val="C00000"/>
                </a:solidFill>
              </a:rPr>
              <a:t>Downcycling</a:t>
            </a:r>
            <a:r>
              <a:rPr lang="en-US" sz="2400" dirty="0" smtClean="0">
                <a:solidFill>
                  <a:srgbClr val="C00000"/>
                </a:solidFill>
              </a:rPr>
              <a:t> </a:t>
            </a:r>
            <a:r>
              <a:rPr lang="en-US" sz="2400" dirty="0"/>
              <a:t>turns something into a product of lesser value. </a:t>
            </a:r>
            <a:endParaRPr lang="en-US" sz="2400" dirty="0" smtClean="0"/>
          </a:p>
          <a:p>
            <a:r>
              <a:rPr lang="en-US" sz="2400" dirty="0" smtClean="0"/>
              <a:t>Creating lumber</a:t>
            </a:r>
            <a:r>
              <a:rPr lang="en-US" sz="2400" dirty="0"/>
              <a:t> </a:t>
            </a:r>
            <a:r>
              <a:rPr lang="en-US" sz="2400" dirty="0" smtClean="0"/>
              <a:t>and toys                       </a:t>
            </a:r>
            <a:r>
              <a:rPr lang="en-US" sz="2400" dirty="0"/>
              <a:t>from plastic </a:t>
            </a:r>
            <a:r>
              <a:rPr lang="en-US" sz="2400" dirty="0" smtClean="0"/>
              <a:t>bottles</a:t>
            </a:r>
            <a:endParaRPr lang="en-US" sz="2400" dirty="0"/>
          </a:p>
          <a:p>
            <a:r>
              <a:rPr lang="en-US" sz="2400" dirty="0" smtClean="0"/>
              <a:t>Creating </a:t>
            </a:r>
            <a:r>
              <a:rPr lang="en-US" sz="2400" dirty="0"/>
              <a:t>rags from clothing</a:t>
            </a:r>
          </a:p>
          <a:p>
            <a:pPr marL="0" indent="0">
              <a:buNone/>
            </a:pPr>
            <a:endParaRPr lang="en-US" sz="2400" dirty="0"/>
          </a:p>
        </p:txBody>
      </p:sp>
      <p:pic>
        <p:nvPicPr>
          <p:cNvPr id="13314" name="Picture 2" descr="https://rincarnation.files.wordpress.com/2012/05/136656169912856909_hyrpsfon_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799" y="1538514"/>
            <a:ext cx="2674879" cy="399982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www.technologystudent.com/prddes1/downcyc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4021" y="4109811"/>
            <a:ext cx="2472477" cy="210160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424021" y="6211416"/>
            <a:ext cx="2554514" cy="400110"/>
          </a:xfrm>
          <a:prstGeom prst="rect">
            <a:avLst/>
          </a:prstGeom>
        </p:spPr>
        <p:txBody>
          <a:bodyPr wrap="square">
            <a:spAutoFit/>
          </a:bodyPr>
          <a:lstStyle/>
          <a:p>
            <a:r>
              <a:rPr lang="en-US" sz="1000" dirty="0" smtClean="0"/>
              <a:t>http://www.technologystudent.com/prddes1/downcyc1.html</a:t>
            </a:r>
            <a:endParaRPr lang="en-US" sz="1000" dirty="0"/>
          </a:p>
        </p:txBody>
      </p:sp>
      <p:sp>
        <p:nvSpPr>
          <p:cNvPr id="5" name="Rectangle 4"/>
          <p:cNvSpPr/>
          <p:nvPr/>
        </p:nvSpPr>
        <p:spPr>
          <a:xfrm>
            <a:off x="1693178" y="5541889"/>
            <a:ext cx="3474028" cy="246221"/>
          </a:xfrm>
          <a:prstGeom prst="rect">
            <a:avLst/>
          </a:prstGeom>
        </p:spPr>
        <p:txBody>
          <a:bodyPr wrap="none">
            <a:spAutoFit/>
          </a:bodyPr>
          <a:lstStyle/>
          <a:p>
            <a:r>
              <a:rPr lang="en-US" sz="1000" dirty="0" smtClean="0"/>
              <a:t>https://www.pinterest.com/pin/367887863281690810/</a:t>
            </a:r>
            <a:endParaRPr lang="en-US" sz="1000" dirty="0"/>
          </a:p>
        </p:txBody>
      </p:sp>
    </p:spTree>
    <p:extLst>
      <p:ext uri="{BB962C8B-B14F-4D97-AF65-F5344CB8AC3E}">
        <p14:creationId xmlns:p14="http://schemas.microsoft.com/office/powerpoint/2010/main" val="36165245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upload.wikimedia.org/wikipedia/commons/thumb/7/7a/Biological_and_technical_nutrients_%28C2C%29.jpg/1024px-Biological_and_technical_nutrients_%28C2C%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4228" y="1441147"/>
            <a:ext cx="7164719" cy="51706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944915" y="595086"/>
            <a:ext cx="9559698" cy="1309914"/>
          </a:xfrm>
        </p:spPr>
        <p:txBody>
          <a:bodyPr/>
          <a:lstStyle/>
          <a:p>
            <a:r>
              <a:rPr lang="en-US" dirty="0" smtClean="0"/>
              <a:t>Cradle to Cradle</a:t>
            </a:r>
            <a:endParaRPr lang="en-US" dirty="0"/>
          </a:p>
        </p:txBody>
      </p:sp>
      <p:sp>
        <p:nvSpPr>
          <p:cNvPr id="4" name="Rectangle 3"/>
          <p:cNvSpPr/>
          <p:nvPr/>
        </p:nvSpPr>
        <p:spPr>
          <a:xfrm>
            <a:off x="4804228" y="6611779"/>
            <a:ext cx="3478837" cy="246221"/>
          </a:xfrm>
          <a:prstGeom prst="rect">
            <a:avLst/>
          </a:prstGeom>
        </p:spPr>
        <p:txBody>
          <a:bodyPr wrap="none">
            <a:spAutoFit/>
          </a:bodyPr>
          <a:lstStyle/>
          <a:p>
            <a:r>
              <a:rPr lang="en-US" sz="1000" dirty="0" smtClean="0"/>
              <a:t>http://en.wikipedia.org/wiki/Cradle-to-cradle_design</a:t>
            </a:r>
            <a:endParaRPr lang="en-US" sz="1000" dirty="0"/>
          </a:p>
        </p:txBody>
      </p:sp>
      <p:sp>
        <p:nvSpPr>
          <p:cNvPr id="5" name="TextBox 4"/>
          <p:cNvSpPr txBox="1"/>
          <p:nvPr/>
        </p:nvSpPr>
        <p:spPr>
          <a:xfrm>
            <a:off x="1799771" y="1611086"/>
            <a:ext cx="3004457" cy="2739211"/>
          </a:xfrm>
          <a:prstGeom prst="rect">
            <a:avLst/>
          </a:prstGeom>
          <a:noFill/>
        </p:spPr>
        <p:txBody>
          <a:bodyPr wrap="square" rtlCol="0">
            <a:spAutoFit/>
          </a:bodyPr>
          <a:lstStyle/>
          <a:p>
            <a:r>
              <a:rPr lang="en-US" sz="2800" b="1" dirty="0" smtClean="0">
                <a:solidFill>
                  <a:srgbClr val="C00000"/>
                </a:solidFill>
              </a:rPr>
              <a:t>TED Talk</a:t>
            </a:r>
          </a:p>
          <a:p>
            <a:r>
              <a:rPr lang="en-US" b="1" dirty="0" smtClean="0"/>
              <a:t>Cradle to Cradle Design</a:t>
            </a:r>
          </a:p>
          <a:p>
            <a:r>
              <a:rPr lang="en-US" dirty="0" smtClean="0"/>
              <a:t>William McDonough</a:t>
            </a:r>
            <a:endParaRPr lang="en-US" dirty="0" smtClean="0">
              <a:hlinkClick r:id="rId3"/>
            </a:endParaRPr>
          </a:p>
          <a:p>
            <a:endParaRPr lang="en-US" dirty="0">
              <a:hlinkClick r:id="rId3"/>
            </a:endParaRPr>
          </a:p>
          <a:p>
            <a:r>
              <a:rPr lang="en-US" dirty="0" smtClean="0">
                <a:hlinkClick r:id="rId3"/>
              </a:rPr>
              <a:t>http://www.ted.com/talks/william_mcdonough_on_cradle_to_cradle_design?language=en</a:t>
            </a:r>
            <a:endParaRPr lang="en-US" dirty="0" smtClean="0"/>
          </a:p>
          <a:p>
            <a:endParaRPr lang="en-US" dirty="0"/>
          </a:p>
        </p:txBody>
      </p:sp>
    </p:spTree>
    <p:extLst>
      <p:ext uri="{BB962C8B-B14F-4D97-AF65-F5344CB8AC3E}">
        <p14:creationId xmlns:p14="http://schemas.microsoft.com/office/powerpoint/2010/main" val="386695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722</TotalTime>
  <Words>1508</Words>
  <Application>Microsoft Office PowerPoint</Application>
  <PresentationFormat>Widescreen</PresentationFormat>
  <Paragraphs>180</Paragraphs>
  <Slides>21</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Arial</vt:lpstr>
      <vt:lpstr>Calibri</vt:lpstr>
      <vt:lpstr>Century Gothic</vt:lpstr>
      <vt:lpstr>Open Sans</vt:lpstr>
      <vt:lpstr>Wingdings 3</vt:lpstr>
      <vt:lpstr>Wisp</vt:lpstr>
      <vt:lpstr>Bag It - Is your life too plastic? Suzan Beraza</vt:lpstr>
      <vt:lpstr>PowerPoint Presentation</vt:lpstr>
      <vt:lpstr>Essential Questions</vt:lpstr>
      <vt:lpstr>Learning Objectives</vt:lpstr>
      <vt:lpstr>Bag it:  Where is away?</vt:lpstr>
      <vt:lpstr>Bag it:  “Single-use disposable”</vt:lpstr>
      <vt:lpstr>Bag it:  Where does recycling go?”</vt:lpstr>
      <vt:lpstr>Recycling</vt:lpstr>
      <vt:lpstr>Cradle to Cradle</vt:lpstr>
      <vt:lpstr>Bag it:  North Pacific Subtropical Gyre</vt:lpstr>
      <vt:lpstr>North Pacific Subtropical Gyre</vt:lpstr>
      <vt:lpstr>Biodegradation</vt:lpstr>
      <vt:lpstr>Bioaccumulation and Biomagnification</vt:lpstr>
      <vt:lpstr>Bag it:  Questions of Health </vt:lpstr>
      <vt:lpstr>Bisphenol A (BPA)</vt:lpstr>
      <vt:lpstr>Phthalates</vt:lpstr>
      <vt:lpstr>Chemical Body Burden</vt:lpstr>
      <vt:lpstr>Endocrine Disruptors</vt:lpstr>
      <vt:lpstr>Career:  Marine Biologist</vt:lpstr>
      <vt:lpstr>Reflection</vt:lpstr>
      <vt:lpstr>Next Generation Science Standards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Bag It - Is your life too plastic? Suzan Beraza</dc:title>
  <dc:creator>Madonna Brinkmann</dc:creator>
  <cp:lastModifiedBy>Madonna Brinkmann</cp:lastModifiedBy>
  <cp:revision>25</cp:revision>
  <dcterms:created xsi:type="dcterms:W3CDTF">2015-04-11T15:15:42Z</dcterms:created>
  <dcterms:modified xsi:type="dcterms:W3CDTF">2015-05-31T19:56:06Z</dcterms:modified>
</cp:coreProperties>
</file>