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6" r:id="rId1"/>
  </p:sldMasterIdLst>
  <p:notesMasterIdLst>
    <p:notesMasterId r:id="rId19"/>
  </p:notesMasterIdLst>
  <p:sldIdLst>
    <p:sldId id="256" r:id="rId2"/>
    <p:sldId id="283" r:id="rId3"/>
    <p:sldId id="282" r:id="rId4"/>
    <p:sldId id="259" r:id="rId5"/>
    <p:sldId id="257" r:id="rId6"/>
    <p:sldId id="272" r:id="rId7"/>
    <p:sldId id="285" r:id="rId8"/>
    <p:sldId id="276" r:id="rId9"/>
    <p:sldId id="269" r:id="rId10"/>
    <p:sldId id="304" r:id="rId11"/>
    <p:sldId id="295" r:id="rId12"/>
    <p:sldId id="281" r:id="rId13"/>
    <p:sldId id="289" r:id="rId14"/>
    <p:sldId id="307" r:id="rId15"/>
    <p:sldId id="258" r:id="rId16"/>
    <p:sldId id="305" r:id="rId17"/>
    <p:sldId id="270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09" autoAdjust="0"/>
    <p:restoredTop sz="94660"/>
  </p:normalViewPr>
  <p:slideViewPr>
    <p:cSldViewPr snapToGrid="0">
      <p:cViewPr varScale="1">
        <p:scale>
          <a:sx n="80" d="100"/>
          <a:sy n="80" d="100"/>
        </p:scale>
        <p:origin x="16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664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FEAF2A-F520-4D09-B3F3-C0A2EEED5213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548BDA-F857-4CF5-890A-7B33D22D5A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828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548BDA-F857-4CF5-890A-7B33D22D5A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364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548BDA-F857-4CF5-890A-7B33D22D5A3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2737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548BDA-F857-4CF5-890A-7B33D22D5A3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958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0187F58D-5C92-494D-BCD5-E00A4061BC7B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5763" y="687388"/>
            <a:ext cx="6088062" cy="34258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4343400"/>
            <a:ext cx="5026025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3" tIns="46816" rIns="92073" bIns="46816" numCol="1" anchor="t" anchorCtr="0" compatLnSpc="1">
            <a:prstTxWarp prst="textNoShape">
              <a:avLst/>
            </a:prstTxWarp>
          </a:bodyPr>
          <a:lstStyle/>
          <a:p>
            <a:pPr defTabSz="933450">
              <a:spcBef>
                <a:spcPct val="0"/>
              </a:spcBef>
            </a:pPr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516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225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86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70884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1671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97708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3331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8778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752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821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407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254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382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01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55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904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45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5/31/2015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65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rinecareers.net/marine-biology" TargetMode="External"/><Relationship Id="rId2" Type="http://schemas.openxmlformats.org/officeDocument/2006/relationships/hyperlink" Target="http://depts.washington.edu/marbio/links/prospectiv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ndeed.com/salary/q-Marine-Biologist-l-Washington.html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eachengineering.org/view_activity.php?url=collection/cub_/activities/cub_life/cub_life_lesson01_activity1.xml" TargetMode="External"/><Relationship Id="rId3" Type="http://schemas.openxmlformats.org/officeDocument/2006/relationships/hyperlink" Target="http://www.ei.lehigh.edu/learners/cc/carboncalc.html" TargetMode="External"/><Relationship Id="rId7" Type="http://schemas.openxmlformats.org/officeDocument/2006/relationships/hyperlink" Target="http://www.practicalaction.org/education/sustainable_design_technology" TargetMode="External"/><Relationship Id="rId2" Type="http://schemas.openxmlformats.org/officeDocument/2006/relationships/hyperlink" Target="http://www.cmu.edu/gelfand/k12-teachers/succeed/climate-environment-lesson-plans/lct-personal-carbon-footprint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ustainabilityworkshop.autodesk.com/products/whole-systems-and-lifecycle-thinking" TargetMode="External"/><Relationship Id="rId5" Type="http://schemas.openxmlformats.org/officeDocument/2006/relationships/hyperlink" Target="http://www.pbslearningmedia.org/resource/lpsc10.sci.life.lp_product/product-life-cycle/" TargetMode="External"/><Relationship Id="rId4" Type="http://schemas.openxmlformats.org/officeDocument/2006/relationships/hyperlink" Target="http://www.earthday.org/footprint-calculator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ck4ecodesign.org/index_en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storyofstuff.org/movies/story-of-stuff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achengineering.org/view_activity.php?url=collection/cub_/activities/cub_life/cub_life_lesson01_activity1.xml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8491" y="3837123"/>
            <a:ext cx="8915399" cy="2262781"/>
          </a:xfrm>
        </p:spPr>
        <p:txBody>
          <a:bodyPr/>
          <a:lstStyle/>
          <a:p>
            <a:r>
              <a:rPr lang="en-US" dirty="0" smtClean="0"/>
              <a:t>Life Cycle Analysis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3698" y="5296809"/>
            <a:ext cx="9203858" cy="112628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Stephanie </a:t>
            </a:r>
            <a:r>
              <a:rPr lang="en-US" dirty="0" err="1" smtClean="0"/>
              <a:t>Botswick</a:t>
            </a:r>
            <a:r>
              <a:rPr lang="en-US" dirty="0" smtClean="0"/>
              <a:t>, Madonna Brinkmann, </a:t>
            </a:r>
            <a:r>
              <a:rPr lang="en-US" dirty="0" err="1" smtClean="0"/>
              <a:t>Alisan</a:t>
            </a:r>
            <a:r>
              <a:rPr lang="en-US" dirty="0" smtClean="0"/>
              <a:t> </a:t>
            </a:r>
            <a:r>
              <a:rPr lang="en-US" dirty="0" err="1" smtClean="0"/>
              <a:t>Giesy</a:t>
            </a:r>
            <a:r>
              <a:rPr lang="en-US" dirty="0" smtClean="0"/>
              <a:t>, Theresa McCartney, Kerri Olsen </a:t>
            </a:r>
            <a:r>
              <a:rPr lang="en-US" dirty="0" err="1" smtClean="0"/>
              <a:t>Tyria</a:t>
            </a:r>
            <a:r>
              <a:rPr lang="en-US" dirty="0" smtClean="0"/>
              <a:t> Riley </a:t>
            </a:r>
            <a:endParaRPr lang="en-US" dirty="0"/>
          </a:p>
          <a:p>
            <a:r>
              <a:rPr lang="en-US" dirty="0"/>
              <a:t>Washington Alliance For Better Schools (WABS) Fellows Program</a:t>
            </a:r>
          </a:p>
          <a:p>
            <a:r>
              <a:rPr lang="en-US" dirty="0"/>
              <a:t>2014-2015</a:t>
            </a:r>
          </a:p>
          <a:p>
            <a:endParaRPr lang="en-US" dirty="0"/>
          </a:p>
        </p:txBody>
      </p:sp>
      <p:pic>
        <p:nvPicPr>
          <p:cNvPr id="1026" name="Picture 2" descr="http://greenbuildingelements.com/wp-content/uploads/2014/04/LifeCycleAnalysis-by-sustainable-graphic-design-blogspot-com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0188" y="177081"/>
            <a:ext cx="5136269" cy="3852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440188" y="4221442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/>
              <a:t>http://greenbuildingelements.com/2014/04/16/life-cycle-assessment/</a:t>
            </a:r>
          </a:p>
        </p:txBody>
      </p:sp>
    </p:spTree>
    <p:extLst>
      <p:ext uri="{BB962C8B-B14F-4D97-AF65-F5344CB8AC3E}">
        <p14:creationId xmlns:p14="http://schemas.microsoft.com/office/powerpoint/2010/main" val="192371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4427" y="624110"/>
            <a:ext cx="9640186" cy="1280890"/>
          </a:xfrm>
        </p:spPr>
        <p:txBody>
          <a:bodyPr/>
          <a:lstStyle/>
          <a:p>
            <a:r>
              <a:rPr lang="en-US" dirty="0" smtClean="0"/>
              <a:t>Life Cycle Assessment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2931" y="1353787"/>
            <a:ext cx="9832378" cy="44743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Useful questions to help with the LCA:</a:t>
            </a:r>
          </a:p>
          <a:p>
            <a:r>
              <a:rPr lang="en-US" sz="2000" dirty="0"/>
              <a:t>Materials: Which materials were used to make the product e.g. plastics, metals?  What impact do those materials have on the environment during extraction?</a:t>
            </a:r>
          </a:p>
          <a:p>
            <a:r>
              <a:rPr lang="en-US" sz="2000" dirty="0"/>
              <a:t>Production: How and where was the product made? Was it made overseas? What energy was involved in its manufacture?</a:t>
            </a:r>
          </a:p>
          <a:p>
            <a:r>
              <a:rPr lang="en-US" sz="2000" dirty="0"/>
              <a:t>Distribution: How was the product distributed throughout its lifecycle, from sourcing through to final disposal?</a:t>
            </a:r>
          </a:p>
          <a:p>
            <a:r>
              <a:rPr lang="en-US" sz="2000" dirty="0"/>
              <a:t>Sales: How was it sold and marketed </a:t>
            </a:r>
            <a:r>
              <a:rPr lang="en-US" sz="2000" dirty="0" err="1"/>
              <a:t>e.g</a:t>
            </a:r>
            <a:r>
              <a:rPr lang="en-US" sz="2000" dirty="0"/>
              <a:t> via the internet, flyers, shops?</a:t>
            </a:r>
          </a:p>
          <a:p>
            <a:r>
              <a:rPr lang="en-US" sz="2000" dirty="0"/>
              <a:t>Use: How is it used? Does it need more energy/batteries throughout its use?</a:t>
            </a:r>
          </a:p>
          <a:p>
            <a:r>
              <a:rPr lang="en-US" sz="2000" dirty="0"/>
              <a:t>Disposal: How can it be disposed of or recycled e.g. through charity shops, landfill sites?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8337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6231" y="610858"/>
            <a:ext cx="8911687" cy="1280890"/>
          </a:xfrm>
        </p:spPr>
        <p:txBody>
          <a:bodyPr/>
          <a:lstStyle/>
          <a:p>
            <a:r>
              <a:rPr lang="en-US" dirty="0"/>
              <a:t>Life Cycle Assessment Worksheet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09146" y="1550504"/>
            <a:ext cx="8978771" cy="3980623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/>
              <a:t>How did the overall environmental impact of your product compare with another product in your class</a:t>
            </a:r>
            <a:r>
              <a:rPr lang="en-US" sz="2800" dirty="0" smtClean="0"/>
              <a:t>?</a:t>
            </a:r>
          </a:p>
          <a:p>
            <a:pPr lvl="0"/>
            <a:r>
              <a:rPr lang="en-US" sz="2800" dirty="0"/>
              <a:t>What could you change in your product to improve its impact on the environment? Describe your improvements here</a:t>
            </a:r>
            <a:r>
              <a:rPr lang="en-US" sz="2800" dirty="0" smtClean="0"/>
              <a:t>.</a:t>
            </a:r>
          </a:p>
          <a:p>
            <a:r>
              <a:rPr lang="en-US" sz="2800" dirty="0"/>
              <a:t>What would you need to do to reduce the environmental impact of your product even more?</a:t>
            </a:r>
          </a:p>
          <a:p>
            <a:pPr lvl="0"/>
            <a:r>
              <a:rPr lang="en-US" sz="2800" dirty="0"/>
              <a:t>Re-calculate your score if you were to use the improvements you just described. Did your score change? By how much?</a:t>
            </a:r>
          </a:p>
          <a:p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46406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5679" y="624110"/>
            <a:ext cx="9568934" cy="1280890"/>
          </a:xfrm>
        </p:spPr>
        <p:txBody>
          <a:bodyPr/>
          <a:lstStyle/>
          <a:p>
            <a:r>
              <a:rPr lang="en-US" dirty="0" smtClean="0"/>
              <a:t>Reducing Impacts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8790" y="1650670"/>
            <a:ext cx="9723313" cy="3797414"/>
          </a:xfrm>
        </p:spPr>
        <p:txBody>
          <a:bodyPr>
            <a:normAutofit lnSpcReduction="10000"/>
          </a:bodyPr>
          <a:lstStyle/>
          <a:p>
            <a:pPr marL="457200" lvl="1" indent="0">
              <a:buNone/>
            </a:pPr>
            <a:r>
              <a:rPr lang="en-US" sz="2400" b="1" dirty="0"/>
              <a:t>Some examples</a:t>
            </a:r>
          </a:p>
          <a:p>
            <a:pPr lvl="1"/>
            <a:r>
              <a:rPr lang="en-US" sz="2400" dirty="0"/>
              <a:t>Could you choose different materials, or use less of any of the materials?</a:t>
            </a:r>
          </a:p>
          <a:p>
            <a:pPr lvl="1"/>
            <a:r>
              <a:rPr lang="en-US" sz="2400" dirty="0"/>
              <a:t>Could you ensure the miners and farmers get a fair wage?</a:t>
            </a:r>
          </a:p>
          <a:p>
            <a:pPr lvl="1"/>
            <a:r>
              <a:rPr lang="en-US" sz="2400" dirty="0"/>
              <a:t>How could you reduce the energy used to transport the product?</a:t>
            </a:r>
          </a:p>
          <a:p>
            <a:pPr lvl="1"/>
            <a:r>
              <a:rPr lang="en-US" sz="2400" dirty="0"/>
              <a:t>How could you ensure good working conditions for factory workers?</a:t>
            </a:r>
          </a:p>
          <a:p>
            <a:pPr lvl="1"/>
            <a:r>
              <a:rPr lang="en-US" sz="2400" dirty="0"/>
              <a:t>How could the product be disposed of differently?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2365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7983" y="624110"/>
            <a:ext cx="9566630" cy="1280890"/>
          </a:xfrm>
        </p:spPr>
        <p:txBody>
          <a:bodyPr/>
          <a:lstStyle/>
          <a:p>
            <a:r>
              <a:rPr lang="en-US" dirty="0" smtClean="0"/>
              <a:t>Identifying a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7983" y="1665027"/>
            <a:ext cx="9566629" cy="4246195"/>
          </a:xfrm>
        </p:spPr>
        <p:txBody>
          <a:bodyPr>
            <a:normAutofit lnSpcReduction="10000"/>
          </a:bodyPr>
          <a:lstStyle/>
          <a:p>
            <a:pPr lvl="1"/>
            <a:r>
              <a:rPr lang="en-US" sz="2600" dirty="0" smtClean="0"/>
              <a:t>Background information gathering.</a:t>
            </a:r>
          </a:p>
          <a:p>
            <a:pPr lvl="2"/>
            <a:r>
              <a:rPr lang="en-US" sz="2400" dirty="0" smtClean="0"/>
              <a:t>Read and take notes on articles in the outbox.</a:t>
            </a:r>
          </a:p>
          <a:p>
            <a:pPr lvl="1"/>
            <a:r>
              <a:rPr lang="en-US" sz="2600" dirty="0"/>
              <a:t>Make </a:t>
            </a:r>
            <a:r>
              <a:rPr lang="en-US" sz="2600" dirty="0" smtClean="0"/>
              <a:t>a list of your best ideas in a pros and cons table (you need at least 10 possibilities.</a:t>
            </a:r>
            <a:endParaRPr lang="en-US" sz="2600" dirty="0"/>
          </a:p>
          <a:p>
            <a:pPr lvl="1"/>
            <a:r>
              <a:rPr lang="en-US" sz="2600" dirty="0"/>
              <a:t>List products and possible changes that you could make to these products.</a:t>
            </a:r>
          </a:p>
          <a:p>
            <a:pPr lvl="1"/>
            <a:r>
              <a:rPr lang="en-US" sz="2600" dirty="0"/>
              <a:t>You are in a competition to secure your topic.  You will use a decision tree to justify why you should get research topic.  IT IS ABOUT SUSTAINABILTY.  DO SOME RESEARCH.</a:t>
            </a:r>
          </a:p>
          <a:p>
            <a:pPr marL="457200" lvl="1" indent="0">
              <a:buNone/>
            </a:pPr>
            <a:endParaRPr lang="en-US" sz="26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3376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8044" y="661736"/>
            <a:ext cx="8394414" cy="937397"/>
          </a:xfrm>
        </p:spPr>
        <p:txBody>
          <a:bodyPr>
            <a:normAutofit/>
          </a:bodyPr>
          <a:lstStyle/>
          <a:p>
            <a:r>
              <a:rPr lang="en-US" dirty="0" smtClean="0"/>
              <a:t>Career:  </a:t>
            </a:r>
            <a:r>
              <a:rPr lang="en-US" dirty="0" smtClean="0"/>
              <a:t>Material Scientist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13021" y="1270001"/>
            <a:ext cx="8506209" cy="40996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i="1" dirty="0"/>
              <a:t>What do they do?</a:t>
            </a:r>
          </a:p>
          <a:p>
            <a:pPr lvl="1"/>
            <a:r>
              <a:rPr lang="en-US" dirty="0"/>
              <a:t>Research the distribution, circulation, and physical properties of underground and surface waters; and study the form and intensity of precipitation, its rate of infiltration into the soil, movement through the earth, and its return to the ocean and atmosphere.</a:t>
            </a:r>
          </a:p>
          <a:p>
            <a:r>
              <a:rPr lang="en-US" sz="1600" b="1" i="1" dirty="0">
                <a:solidFill>
                  <a:schemeClr val="accent1"/>
                </a:solidFill>
              </a:rPr>
              <a:t>What </a:t>
            </a:r>
            <a:r>
              <a:rPr lang="en-US" sz="1600" b="1" i="1" dirty="0">
                <a:solidFill>
                  <a:schemeClr val="accent1"/>
                </a:solidFill>
              </a:rPr>
              <a:t>are some key skills necessary to become </a:t>
            </a:r>
            <a:r>
              <a:rPr lang="en-US" sz="1600" b="1" i="1" dirty="0">
                <a:solidFill>
                  <a:schemeClr val="accent1"/>
                </a:solidFill>
              </a:rPr>
              <a:t>a hydrologist? </a:t>
            </a:r>
            <a:endParaRPr lang="en-US" sz="1600" b="1" i="1" dirty="0">
              <a:solidFill>
                <a:schemeClr val="accent1"/>
              </a:solidFill>
            </a:endParaRPr>
          </a:p>
          <a:p>
            <a:pPr lvl="1"/>
            <a:r>
              <a:rPr lang="en-US" dirty="0"/>
              <a:t>Analytical, CAD, and map creation software, </a:t>
            </a:r>
            <a:r>
              <a:rPr lang="en-US" dirty="0" smtClean="0"/>
              <a:t>science</a:t>
            </a:r>
            <a:r>
              <a:rPr lang="en-US" dirty="0"/>
              <a:t>, </a:t>
            </a:r>
            <a:r>
              <a:rPr lang="en-US" dirty="0" smtClean="0"/>
              <a:t>complex problem solving</a:t>
            </a:r>
            <a:r>
              <a:rPr lang="en-US" dirty="0"/>
              <a:t>, </a:t>
            </a:r>
            <a:r>
              <a:rPr lang="en-US" dirty="0" smtClean="0"/>
              <a:t>critical thinking</a:t>
            </a:r>
            <a:r>
              <a:rPr lang="en-US" dirty="0"/>
              <a:t>, </a:t>
            </a:r>
            <a:r>
              <a:rPr lang="en-US" dirty="0" smtClean="0"/>
              <a:t>learning strategies</a:t>
            </a:r>
            <a:r>
              <a:rPr lang="en-US" dirty="0"/>
              <a:t>, </a:t>
            </a:r>
            <a:r>
              <a:rPr lang="en-US" dirty="0" smtClean="0"/>
              <a:t>speaking</a:t>
            </a:r>
            <a:r>
              <a:rPr lang="en-US" dirty="0"/>
              <a:t>, </a:t>
            </a:r>
            <a:r>
              <a:rPr lang="en-US" dirty="0" smtClean="0"/>
              <a:t>written </a:t>
            </a:r>
            <a:r>
              <a:rPr lang="en-US" dirty="0"/>
              <a:t>and </a:t>
            </a:r>
            <a:r>
              <a:rPr lang="en-US" dirty="0" smtClean="0"/>
              <a:t>oral </a:t>
            </a:r>
            <a:r>
              <a:rPr lang="en-US" dirty="0"/>
              <a:t>c</a:t>
            </a:r>
            <a:r>
              <a:rPr lang="en-US" dirty="0" smtClean="0"/>
              <a:t>omprehension</a:t>
            </a:r>
            <a:endParaRPr lang="en-US" dirty="0"/>
          </a:p>
          <a:p>
            <a:pPr lvl="1"/>
            <a:r>
              <a:rPr lang="en-US" dirty="0" smtClean="0"/>
              <a:t>Must </a:t>
            </a:r>
            <a:r>
              <a:rPr lang="en-US" dirty="0"/>
              <a:t>have knowledge and skills in biology, chemistry, physics, geology and ecology</a:t>
            </a:r>
          </a:p>
          <a:p>
            <a:pPr marL="0" indent="0">
              <a:buNone/>
            </a:pPr>
            <a:r>
              <a:rPr lang="en-US" sz="1600" b="1" dirty="0"/>
              <a:t>What kind of training is involved?</a:t>
            </a:r>
          </a:p>
          <a:p>
            <a:pPr lvl="1"/>
            <a:r>
              <a:rPr lang="en-US" dirty="0"/>
              <a:t>Bachelor's degree for entry-level job</a:t>
            </a:r>
          </a:p>
          <a:p>
            <a:pPr lvl="1"/>
            <a:r>
              <a:rPr lang="en-US" dirty="0"/>
              <a:t>Masters or Ph.D. is generally required for advanced design and management.</a:t>
            </a:r>
          </a:p>
          <a:p>
            <a:pPr marL="0" indent="0">
              <a:buNone/>
            </a:pPr>
            <a:r>
              <a:rPr lang="en-US" sz="1600" b="1" i="1" dirty="0"/>
              <a:t>What is a typical salary for </a:t>
            </a:r>
            <a:r>
              <a:rPr lang="en-US" sz="1600" b="1" i="1" dirty="0"/>
              <a:t>a hydrologist?</a:t>
            </a:r>
            <a:endParaRPr lang="en-US" sz="1600" b="1" i="1" dirty="0"/>
          </a:p>
          <a:p>
            <a:pPr marL="342900" lvl="1" indent="0">
              <a:buNone/>
            </a:pPr>
            <a:r>
              <a:rPr lang="en-US" dirty="0"/>
              <a:t>Average salary: $36.40 hourly, $75,710 annually</a:t>
            </a:r>
          </a:p>
        </p:txBody>
      </p:sp>
      <p:sp>
        <p:nvSpPr>
          <p:cNvPr id="5" name="Rectangle 4"/>
          <p:cNvSpPr/>
          <p:nvPr/>
        </p:nvSpPr>
        <p:spPr>
          <a:xfrm>
            <a:off x="1758044" y="6374335"/>
            <a:ext cx="73151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hlinkClick r:id="rId2"/>
              </a:rPr>
              <a:t>http://depts.washington.edu/marbio/links/prospective.html</a:t>
            </a:r>
            <a:endParaRPr lang="en-US" sz="900" dirty="0"/>
          </a:p>
          <a:p>
            <a:r>
              <a:rPr lang="en-US" sz="900" dirty="0">
                <a:hlinkClick r:id="rId3"/>
              </a:rPr>
              <a:t>http://www.marinecareers.net/marine-biology</a:t>
            </a:r>
            <a:endParaRPr lang="en-US" sz="900" dirty="0"/>
          </a:p>
          <a:p>
            <a:r>
              <a:rPr lang="en-US" sz="900" dirty="0">
                <a:hlinkClick r:id="rId4"/>
              </a:rPr>
              <a:t>http://www.indeed.com/salary/q-Marine-Biologist-l-Washington.html</a:t>
            </a:r>
            <a:endParaRPr lang="en-US" sz="900" dirty="0"/>
          </a:p>
          <a:p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701719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1565" y="624110"/>
            <a:ext cx="9743047" cy="1280890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0541" y="1559859"/>
            <a:ext cx="9864071" cy="43513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Life-Cycle Thinking and Personal Carbon </a:t>
            </a:r>
            <a:r>
              <a:rPr lang="en-US" dirty="0" smtClean="0"/>
              <a:t>Footprint, Leonard </a:t>
            </a:r>
            <a:r>
              <a:rPr lang="en-US" dirty="0" err="1" smtClean="0"/>
              <a:t>Gelfand</a:t>
            </a:r>
            <a:r>
              <a:rPr lang="en-US" dirty="0" smtClean="0"/>
              <a:t> Center; </a:t>
            </a:r>
            <a:r>
              <a:rPr lang="en-US" dirty="0" err="1" smtClean="0"/>
              <a:t>Carnegee</a:t>
            </a:r>
            <a:r>
              <a:rPr lang="en-US" dirty="0" smtClean="0"/>
              <a:t> Mellon University, </a:t>
            </a:r>
            <a:r>
              <a:rPr lang="en-US" cap="none" dirty="0" smtClean="0">
                <a:hlinkClick r:id="rId2"/>
              </a:rPr>
              <a:t>http</a:t>
            </a:r>
            <a:r>
              <a:rPr lang="en-US" cap="none" dirty="0">
                <a:hlinkClick r:id="rId2"/>
              </a:rPr>
              <a:t>://</a:t>
            </a:r>
            <a:r>
              <a:rPr lang="en-US" cap="none" dirty="0" smtClean="0">
                <a:hlinkClick r:id="rId2"/>
              </a:rPr>
              <a:t>www.cmu.edu/gelfand/k12-teachers/succeed/climate-environment-lesson-plans/lct-personal-carbon-footprint.html</a:t>
            </a:r>
            <a:endParaRPr lang="en-US" cap="none" dirty="0" smtClean="0"/>
          </a:p>
          <a:p>
            <a:r>
              <a:rPr lang="en-US" dirty="0" smtClean="0"/>
              <a:t>Carbon </a:t>
            </a:r>
            <a:r>
              <a:rPr lang="en-US" dirty="0"/>
              <a:t>Emissions Calculator. "Carbon Emissions Calculator." </a:t>
            </a:r>
            <a:r>
              <a:rPr lang="en-US" i="1" dirty="0"/>
              <a:t>Lehigh University</a:t>
            </a:r>
            <a:r>
              <a:rPr lang="en-US" dirty="0"/>
              <a:t>. Lehigh University. Web. 28 Jun 2013. &lt;Carbon Emissions Calculator: </a:t>
            </a:r>
            <a:r>
              <a:rPr lang="en-US" u="sng" dirty="0">
                <a:hlinkClick r:id="rId3"/>
              </a:rPr>
              <a:t>http://www.ei.lehigh.edu/learners/cc/carboncalc.html</a:t>
            </a:r>
            <a:r>
              <a:rPr lang="en-US" dirty="0"/>
              <a:t>&gt;.</a:t>
            </a:r>
            <a:endParaRPr lang="en-US" dirty="0" smtClean="0"/>
          </a:p>
          <a:p>
            <a:r>
              <a:rPr lang="en-US" dirty="0"/>
              <a:t>E</a:t>
            </a:r>
            <a:r>
              <a:rPr lang="en-US" dirty="0" smtClean="0"/>
              <a:t>arth Day Network </a:t>
            </a:r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www.earthday.org/footprint-calculator</a:t>
            </a:r>
            <a:endParaRPr lang="en-US" dirty="0" smtClean="0"/>
          </a:p>
          <a:p>
            <a:r>
              <a:rPr lang="en-US" dirty="0" smtClean="0"/>
              <a:t>Product Life Cycle; PBS; </a:t>
            </a:r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://www.pbslearningmedia.org/resource/lpsc10.sci.life.lp_product/product-life-cycle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r>
              <a:rPr lang="en-US" dirty="0" smtClean="0"/>
              <a:t>Whole </a:t>
            </a:r>
            <a:r>
              <a:rPr lang="en-US" dirty="0"/>
              <a:t>Systems and Lifecycle </a:t>
            </a:r>
            <a:r>
              <a:rPr lang="en-US" dirty="0" smtClean="0"/>
              <a:t>Thinking; Autodesk:  Sustainability Workshop; </a:t>
            </a:r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</a:t>
            </a:r>
            <a:r>
              <a:rPr lang="en-US" dirty="0" smtClean="0">
                <a:hlinkClick r:id="rId6"/>
              </a:rPr>
              <a:t>sustainabilityworkshop.autodesk.com/products/whole-systems-and-lifecycle-thinking</a:t>
            </a:r>
            <a:endParaRPr lang="en-US" dirty="0" smtClean="0"/>
          </a:p>
          <a:p>
            <a:r>
              <a:rPr lang="en-GB" dirty="0" smtClean="0"/>
              <a:t>Practical Action; </a:t>
            </a:r>
            <a:r>
              <a:rPr lang="en-GB" dirty="0" smtClean="0">
                <a:hlinkClick r:id="rId7"/>
              </a:rPr>
              <a:t>www.practicalaction.org/education/sustainable_design_technology</a:t>
            </a:r>
            <a:endParaRPr lang="en-GB" dirty="0" smtClean="0"/>
          </a:p>
          <a:p>
            <a:r>
              <a:rPr lang="en-GB" dirty="0" smtClean="0"/>
              <a:t>   </a:t>
            </a:r>
            <a:r>
              <a:rPr lang="en-US" dirty="0"/>
              <a:t>Hands-on Activity: Product Development and the Environment</a:t>
            </a:r>
          </a:p>
          <a:p>
            <a:r>
              <a:rPr lang="en-US" dirty="0" smtClean="0"/>
              <a:t>Teach Engineering:  Product Development and the Environment; Contributed </a:t>
            </a:r>
            <a:r>
              <a:rPr lang="en-US" dirty="0"/>
              <a:t>by: Integrated Teaching and Learning Program, College of Engineering, University of Colorado Boulder; </a:t>
            </a:r>
            <a:r>
              <a:rPr lang="en-US" dirty="0">
                <a:hlinkClick r:id="rId8"/>
              </a:rPr>
              <a:t>https://www.teachengineering.org/view_activity.php?url=collection/cub_/</a:t>
            </a:r>
            <a:r>
              <a:rPr lang="en-US" dirty="0" smtClean="0">
                <a:hlinkClick r:id="rId8"/>
              </a:rPr>
              <a:t>activities/cub_life/cub_life_lesson01_activity1.xml</a:t>
            </a:r>
            <a:endParaRPr lang="en-US" dirty="0" smtClean="0"/>
          </a:p>
          <a:p>
            <a:endParaRPr lang="en-US" dirty="0"/>
          </a:p>
          <a:p>
            <a:r>
              <a:rPr lang="en-GB" dirty="0" smtClean="0"/>
              <a:t> </a:t>
            </a:r>
            <a:endParaRPr lang="en-GB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4238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1326" y="624110"/>
            <a:ext cx="9600655" cy="1280890"/>
          </a:xfrm>
        </p:spPr>
        <p:txBody>
          <a:bodyPr/>
          <a:lstStyle/>
          <a:p>
            <a:r>
              <a:rPr lang="en-US" dirty="0" smtClean="0"/>
              <a:t>Next Generation Science Standards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841326" y="1533378"/>
            <a:ext cx="9342490" cy="4332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dirty="0" smtClean="0"/>
              <a:t>Next Generation Science Standards Grades 9-12 (Ages 14-18)</a:t>
            </a:r>
          </a:p>
          <a:p>
            <a:pPr marL="0" indent="0">
              <a:buFont typeface="Wingdings 3" charset="2"/>
              <a:buNone/>
            </a:pPr>
            <a:r>
              <a:rPr lang="en-US" dirty="0" smtClean="0"/>
              <a:t>	Students who demonstrate understanding can:</a:t>
            </a:r>
          </a:p>
          <a:p>
            <a:pPr lvl="1"/>
            <a:r>
              <a:rPr lang="en-US" b="1" dirty="0" smtClean="0"/>
              <a:t>HS-PS3-4.  </a:t>
            </a:r>
            <a:r>
              <a:rPr lang="en-US" dirty="0" smtClean="0"/>
              <a:t>Plan and conduct an investigation to provide evidence that the transfer of thermal energy when two components of different temperature are combined within a closed system results in a more uniform energy distribution among the components in the system (second law of thermodynamics). </a:t>
            </a:r>
          </a:p>
          <a:p>
            <a:pPr lvl="1"/>
            <a:r>
              <a:rPr lang="en-US" b="1" dirty="0" smtClean="0"/>
              <a:t>HS-ESS3-2.  </a:t>
            </a:r>
            <a:r>
              <a:rPr lang="en-US" dirty="0" smtClean="0"/>
              <a:t>Evaluate competing design solutions for developing, managing, and utilizing energy and mineral resources based on cost-benefit ratios.* </a:t>
            </a:r>
          </a:p>
          <a:p>
            <a:pPr lvl="1"/>
            <a:r>
              <a:rPr lang="en-US" b="1" dirty="0" smtClean="0"/>
              <a:t>HS-ESS3-4.  </a:t>
            </a:r>
            <a:r>
              <a:rPr lang="en-US" dirty="0" smtClean="0"/>
              <a:t>Evaluate or refine a technological solution that reduces impacts of human activities on natural systems.</a:t>
            </a:r>
          </a:p>
          <a:p>
            <a:pPr lvl="1"/>
            <a:r>
              <a:rPr lang="en-US" b="1" dirty="0" smtClean="0"/>
              <a:t>HS-ETS1-3.  </a:t>
            </a:r>
            <a:r>
              <a:rPr lang="en-US" dirty="0" smtClean="0"/>
              <a:t>Evaluate a solution to a complex real-world problem based on prioritized criteria and trade-offs that account for a range of constraints, including cost, safety, reliability, and aesthetics as well as possible social, cultural, and environmental impacts.</a:t>
            </a:r>
          </a:p>
        </p:txBody>
      </p:sp>
    </p:spTree>
    <p:extLst>
      <p:ext uri="{BB962C8B-B14F-4D97-AF65-F5344CB8AC3E}">
        <p14:creationId xmlns:p14="http://schemas.microsoft.com/office/powerpoint/2010/main" val="30652860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6892" y="624110"/>
            <a:ext cx="8911687" cy="1280890"/>
          </a:xfrm>
        </p:spPr>
        <p:txBody>
          <a:bodyPr/>
          <a:lstStyle/>
          <a:p>
            <a:r>
              <a:rPr lang="en-US" dirty="0" smtClean="0"/>
              <a:t>Life Cycle Analysis of Packaging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5721" y="1264555"/>
            <a:ext cx="8039003" cy="45396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15721" y="5911850"/>
            <a:ext cx="37625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  <a:hlinkClick r:id="rId3"/>
              </a:rPr>
              <a:t>ECO-DESIGN of Packaging</a:t>
            </a:r>
          </a:p>
          <a:p>
            <a:r>
              <a:rPr lang="en-US" sz="1200" dirty="0" smtClean="0">
                <a:solidFill>
                  <a:srgbClr val="C00000"/>
                </a:solidFill>
                <a:hlinkClick r:id="rId3"/>
              </a:rPr>
              <a:t>http://www.pack4ecodesign.org/index_en.html</a:t>
            </a:r>
            <a:endParaRPr lang="en-US" sz="1200" dirty="0" smtClean="0">
              <a:solidFill>
                <a:srgbClr val="C00000"/>
              </a:solidFill>
            </a:endParaRPr>
          </a:p>
          <a:p>
            <a:endParaRPr lang="en-US" sz="1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29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8805" y="624110"/>
            <a:ext cx="9485807" cy="1280890"/>
          </a:xfrm>
        </p:spPr>
        <p:txBody>
          <a:bodyPr/>
          <a:lstStyle/>
          <a:p>
            <a:r>
              <a:rPr lang="en-US" dirty="0" smtClean="0"/>
              <a:t>The Story of Stuff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3808" y="1757548"/>
            <a:ext cx="6020789" cy="4153674"/>
          </a:xfrm>
        </p:spPr>
        <p:txBody>
          <a:bodyPr>
            <a:normAutofit fontScale="92500" lnSpcReduction="10000"/>
          </a:bodyPr>
          <a:lstStyle/>
          <a:p>
            <a:pPr>
              <a:buFont typeface="+mj-lt"/>
              <a:buAutoNum type="arabicPeriod"/>
            </a:pPr>
            <a:r>
              <a:rPr lang="en-US" sz="2800" dirty="0" smtClean="0"/>
              <a:t>What is the materials economy?</a:t>
            </a:r>
          </a:p>
          <a:p>
            <a:pPr>
              <a:buFont typeface="+mj-lt"/>
              <a:buAutoNum type="arabicPeriod"/>
            </a:pPr>
            <a:r>
              <a:rPr lang="en-US" sz="2800" dirty="0" smtClean="0"/>
              <a:t>What are some of the limitations to the materials economy?</a:t>
            </a:r>
          </a:p>
          <a:p>
            <a:pPr>
              <a:buFont typeface="+mj-lt"/>
              <a:buAutoNum type="arabicPeriod"/>
            </a:pPr>
            <a:r>
              <a:rPr lang="en-US" sz="2800" dirty="0" smtClean="0"/>
              <a:t>Where do the materials used in products come from?</a:t>
            </a:r>
          </a:p>
          <a:p>
            <a:pPr>
              <a:buFont typeface="+mj-lt"/>
              <a:buAutoNum type="arabicPeriod"/>
            </a:pPr>
            <a:r>
              <a:rPr lang="en-US" sz="2800" dirty="0" smtClean="0"/>
              <a:t>What percent of the materials used to make products are useful?</a:t>
            </a:r>
            <a:endParaRPr lang="en-US" dirty="0" smtClean="0">
              <a:hlinkClick r:id="rId2"/>
            </a:endParaRPr>
          </a:p>
          <a:p>
            <a:pPr marL="0" indent="0">
              <a:buNone/>
            </a:pPr>
            <a:endParaRPr lang="en-US" dirty="0">
              <a:hlinkClick r:id="rId2"/>
            </a:endParaRP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://storyofstuff.org/movies/story-of-stuff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134597" y="4258305"/>
            <a:ext cx="385948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http://www.scienceinthebox.com/life-cycle-assessment</a:t>
            </a: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2104861"/>
            <a:ext cx="3459468" cy="195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85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5672" y="606525"/>
            <a:ext cx="9533308" cy="1280890"/>
          </a:xfrm>
        </p:spPr>
        <p:txBody>
          <a:bodyPr/>
          <a:lstStyle/>
          <a:p>
            <a:r>
              <a:rPr lang="en-US" dirty="0" smtClean="0"/>
              <a:t>Essential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5672" y="1640191"/>
            <a:ext cx="6750664" cy="4331804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What considerations are made in evaluating the life cycle of a product?</a:t>
            </a:r>
          </a:p>
          <a:p>
            <a:r>
              <a:rPr lang="en-US" sz="2800" dirty="0" smtClean="0"/>
              <a:t>How do we analyze the energy and materials cost of a product or process?</a:t>
            </a:r>
          </a:p>
          <a:p>
            <a:r>
              <a:rPr lang="en-US" sz="2800" dirty="0" smtClean="0"/>
              <a:t>How do citizens balance the good of society, the environment, and the ecology in making choices of goods and services? </a:t>
            </a:r>
            <a:endParaRPr lang="en-US" sz="2800" dirty="0"/>
          </a:p>
        </p:txBody>
      </p:sp>
      <p:pic>
        <p:nvPicPr>
          <p:cNvPr id="4" name="Picture 2" descr="http://www.scienceinthebox.com/en-UK/Assets/images/sustainability/others/SU_2.2_Acc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850579" y="1767519"/>
            <a:ext cx="4811057" cy="3068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33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125" y="480675"/>
            <a:ext cx="8911687" cy="1280890"/>
          </a:xfrm>
        </p:spPr>
        <p:txBody>
          <a:bodyPr/>
          <a:lstStyle/>
          <a:p>
            <a:r>
              <a:rPr lang="en-US" dirty="0" smtClean="0"/>
              <a:t>Key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2282" y="1761565"/>
            <a:ext cx="10052330" cy="4149657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en-US" sz="2800" dirty="0"/>
              <a:t>Carbon footprint: the amount of greenhouse gases caused by an individual, product, or event.</a:t>
            </a:r>
          </a:p>
          <a:p>
            <a:pPr fontAlgn="base"/>
            <a:r>
              <a:rPr lang="en-US" sz="2800" dirty="0"/>
              <a:t>Life cycle analysis (LCA): a method used to determine the environmental impact of a particular product.</a:t>
            </a:r>
          </a:p>
          <a:p>
            <a:pPr fontAlgn="base"/>
            <a:r>
              <a:rPr lang="en-US" sz="2800" dirty="0" smtClean="0"/>
              <a:t>Inflows:  energy and materials used to extract the material, processing, manufacture, create a product, transport the material, remove the waste.</a:t>
            </a:r>
          </a:p>
          <a:p>
            <a:pPr fontAlgn="base"/>
            <a:r>
              <a:rPr lang="en-US" sz="2800" dirty="0" smtClean="0"/>
              <a:t>Outflows</a:t>
            </a:r>
            <a:r>
              <a:rPr lang="en-US" sz="2800" dirty="0"/>
              <a:t>: </a:t>
            </a:r>
            <a:r>
              <a:rPr lang="en-US" sz="2800" dirty="0" smtClean="0"/>
              <a:t>energy and materials that are disposed of during the extraction of material, processing, manufacture, product use, transportation; anything </a:t>
            </a:r>
            <a:r>
              <a:rPr lang="en-US" sz="2800" dirty="0"/>
              <a:t>that flows out from a particular process.</a:t>
            </a:r>
          </a:p>
          <a:p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342448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4329" y="624110"/>
            <a:ext cx="9810283" cy="1280890"/>
          </a:xfrm>
        </p:spPr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2964" y="1721224"/>
            <a:ext cx="9744635" cy="4069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cap="none" dirty="0"/>
              <a:t>Students will be able to:</a:t>
            </a:r>
          </a:p>
          <a:p>
            <a:r>
              <a:rPr lang="en-US" sz="2800" dirty="0"/>
              <a:t>Describe the steps in a product life cycle assessment.</a:t>
            </a:r>
          </a:p>
          <a:p>
            <a:r>
              <a:rPr lang="en-US" sz="2800" dirty="0"/>
              <a:t>Suggest ways to reduce the environmental impacts of engineered products.</a:t>
            </a:r>
          </a:p>
          <a:p>
            <a:r>
              <a:rPr lang="en-US" sz="2800" dirty="0"/>
              <a:t>Explain how a life cycle assessment is a useful tool for engineers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Identify </a:t>
            </a:r>
            <a:r>
              <a:rPr lang="en-US" sz="2800" cap="none" dirty="0"/>
              <a:t>the seven main life-cycle stages of a product</a:t>
            </a:r>
            <a:r>
              <a:rPr lang="en-US" sz="2800" cap="none" dirty="0" smtClean="0"/>
              <a:t>.</a:t>
            </a:r>
            <a:endParaRPr lang="en-US" sz="2800" cap="none" dirty="0"/>
          </a:p>
        </p:txBody>
      </p:sp>
    </p:spTree>
    <p:extLst>
      <p:ext uri="{BB962C8B-B14F-4D97-AF65-F5344CB8AC3E}">
        <p14:creationId xmlns:p14="http://schemas.microsoft.com/office/powerpoint/2010/main" val="68175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0675" y="624110"/>
            <a:ext cx="9663937" cy="1280890"/>
          </a:xfrm>
        </p:spPr>
        <p:txBody>
          <a:bodyPr/>
          <a:lstStyle/>
          <a:p>
            <a:r>
              <a:rPr lang="en-US" dirty="0" smtClean="0"/>
              <a:t>Life Cycle Analysis…What </a:t>
            </a:r>
            <a:r>
              <a:rPr lang="en-US" dirty="0"/>
              <a:t>is it?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0674" y="1496291"/>
            <a:ext cx="9663937" cy="4296178"/>
          </a:xfrm>
        </p:spPr>
        <p:txBody>
          <a:bodyPr>
            <a:noAutofit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en-US" sz="2600" dirty="0">
                <a:solidFill>
                  <a:srgbClr val="000000"/>
                </a:solidFill>
                <a:cs typeface="Lucida Sans Unicode" pitchFamily="34" charset="0"/>
              </a:rPr>
              <a:t>Lifecycle analysis (LCA) is used to work out the </a:t>
            </a:r>
            <a:r>
              <a:rPr lang="en-US" sz="2600" b="1" dirty="0">
                <a:solidFill>
                  <a:srgbClr val="000000"/>
                </a:solidFill>
                <a:cs typeface="Lucida Sans Unicode" pitchFamily="34" charset="0"/>
              </a:rPr>
              <a:t>environmental impact </a:t>
            </a:r>
            <a:r>
              <a:rPr lang="en-US" sz="2600" dirty="0">
                <a:solidFill>
                  <a:srgbClr val="000000"/>
                </a:solidFill>
                <a:cs typeface="Lucida Sans Unicode" pitchFamily="34" charset="0"/>
              </a:rPr>
              <a:t>of a product throughout its whole life from extraction of materials through to final disposal</a:t>
            </a:r>
            <a:r>
              <a:rPr lang="en-US" sz="2600" dirty="0" smtClean="0">
                <a:solidFill>
                  <a:srgbClr val="000000"/>
                </a:solidFill>
                <a:cs typeface="Lucida Sans Unicode" pitchFamily="34" charset="0"/>
              </a:rPr>
              <a:t>.</a:t>
            </a:r>
          </a:p>
          <a:p>
            <a:pPr marL="0" indent="0">
              <a:lnSpc>
                <a:spcPct val="130000"/>
              </a:lnSpc>
              <a:buNone/>
            </a:pPr>
            <a:endParaRPr lang="en-US" sz="2600" dirty="0">
              <a:solidFill>
                <a:srgbClr val="000000"/>
              </a:solidFill>
              <a:cs typeface="Lucida Sans Unicode" pitchFamily="34" charset="0"/>
            </a:endParaRPr>
          </a:p>
          <a:p>
            <a:pPr marL="0" indent="0">
              <a:lnSpc>
                <a:spcPct val="130000"/>
              </a:lnSpc>
              <a:buNone/>
            </a:pPr>
            <a:endParaRPr lang="en-US" sz="2600" dirty="0" smtClean="0">
              <a:solidFill>
                <a:srgbClr val="000000"/>
              </a:solidFill>
              <a:cs typeface="Lucida Sans Unicode" pitchFamily="34" charset="0"/>
            </a:endParaRPr>
          </a:p>
          <a:p>
            <a:pPr marL="0" indent="0">
              <a:lnSpc>
                <a:spcPct val="130000"/>
              </a:lnSpc>
              <a:buNone/>
            </a:pPr>
            <a:endParaRPr lang="en-US" sz="2600" dirty="0">
              <a:solidFill>
                <a:srgbClr val="000000"/>
              </a:solidFill>
              <a:cs typeface="Lucida Sans Unicode" pitchFamily="34" charset="0"/>
            </a:endParaRPr>
          </a:p>
          <a:p>
            <a:pPr marL="0" indent="0">
              <a:lnSpc>
                <a:spcPct val="130000"/>
              </a:lnSpc>
              <a:buNone/>
            </a:pPr>
            <a:r>
              <a:rPr lang="en-GB" sz="2600" dirty="0" smtClean="0">
                <a:solidFill>
                  <a:srgbClr val="000000"/>
                </a:solidFill>
                <a:cs typeface="Lucida Sans Unicode" pitchFamily="34" charset="0"/>
              </a:rPr>
              <a:t>Look </a:t>
            </a:r>
            <a:r>
              <a:rPr lang="en-GB" sz="2600" dirty="0">
                <a:solidFill>
                  <a:srgbClr val="000000"/>
                </a:solidFill>
                <a:cs typeface="Lucida Sans Unicode" pitchFamily="34" charset="0"/>
              </a:rPr>
              <a:t>at the two products above – what might be the first stage in each product’s  lifecycle</a:t>
            </a:r>
            <a:r>
              <a:rPr lang="en-GB" sz="2800" dirty="0">
                <a:solidFill>
                  <a:srgbClr val="000000"/>
                </a:solidFill>
                <a:cs typeface="Lucida Sans Unicode" pitchFamily="34" charset="0"/>
              </a:rPr>
              <a:t>?</a:t>
            </a:r>
          </a:p>
          <a:p>
            <a:endParaRPr lang="en-US" sz="2400" dirty="0"/>
          </a:p>
        </p:txBody>
      </p:sp>
      <p:pic>
        <p:nvPicPr>
          <p:cNvPr id="1026" name="Picture 2" descr="https://www.sodapoptops.com/media/catalog/product/m/a/major-soda-can-brands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897" y="3599163"/>
            <a:ext cx="3445578" cy="114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factorsofproduction1.weebly.com/uploads/2/5/0/0/25004347/5908694_ori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930" y="3172434"/>
            <a:ext cx="3456374" cy="189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817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7772400" cy="762000"/>
          </a:xfrm>
        </p:spPr>
        <p:txBody>
          <a:bodyPr vert="horz" lIns="92075" tIns="46038" rIns="92075" bIns="46038" rtlCol="0" anchor="t">
            <a:normAutofit fontScale="90000"/>
          </a:bodyPr>
          <a:lstStyle/>
          <a:p>
            <a:r>
              <a:rPr lang="en-US" altLang="en-US" sz="4000"/>
              <a:t/>
            </a:r>
            <a:br>
              <a:rPr lang="en-US" altLang="en-US" sz="4000"/>
            </a:br>
            <a:r>
              <a:rPr lang="en-US" altLang="en-US" sz="4000"/>
              <a:t/>
            </a:r>
            <a:br>
              <a:rPr lang="en-US" altLang="en-US" sz="4000"/>
            </a:br>
            <a:r>
              <a:rPr lang="en-US" altLang="en-US" sz="4000">
                <a:solidFill>
                  <a:srgbClr val="632523"/>
                </a:solidFill>
              </a:rPr>
              <a:t>Product Life Cycle</a:t>
            </a:r>
          </a:p>
        </p:txBody>
      </p:sp>
      <p:sp>
        <p:nvSpPr>
          <p:cNvPr id="26627" name="Rectangle 7"/>
          <p:cNvSpPr>
            <a:spLocks noChangeArrowheads="1"/>
          </p:cNvSpPr>
          <p:nvPr/>
        </p:nvSpPr>
        <p:spPr bwMode="auto">
          <a:xfrm>
            <a:off x="1993901" y="2441576"/>
            <a:ext cx="303213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R</a:t>
            </a:r>
          </a:p>
        </p:txBody>
      </p:sp>
      <p:sp>
        <p:nvSpPr>
          <p:cNvPr id="26628" name="Rectangle 8"/>
          <p:cNvSpPr>
            <a:spLocks noChangeArrowheads="1"/>
          </p:cNvSpPr>
          <p:nvPr/>
        </p:nvSpPr>
        <p:spPr bwMode="auto">
          <a:xfrm>
            <a:off x="2108201" y="244157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a</a:t>
            </a:r>
          </a:p>
        </p:txBody>
      </p:sp>
      <p:sp>
        <p:nvSpPr>
          <p:cNvPr id="26629" name="Rectangle 9"/>
          <p:cNvSpPr>
            <a:spLocks noChangeArrowheads="1"/>
          </p:cNvSpPr>
          <p:nvPr/>
        </p:nvSpPr>
        <p:spPr bwMode="auto">
          <a:xfrm>
            <a:off x="2220913" y="2441575"/>
            <a:ext cx="306174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w</a:t>
            </a:r>
          </a:p>
        </p:txBody>
      </p:sp>
      <p:sp>
        <p:nvSpPr>
          <p:cNvPr id="26630" name="Rectangle 10"/>
          <p:cNvSpPr>
            <a:spLocks noChangeArrowheads="1"/>
          </p:cNvSpPr>
          <p:nvPr/>
        </p:nvSpPr>
        <p:spPr bwMode="auto">
          <a:xfrm>
            <a:off x="2335213" y="2441575"/>
            <a:ext cx="232436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 </a:t>
            </a:r>
          </a:p>
        </p:txBody>
      </p:sp>
      <p:sp>
        <p:nvSpPr>
          <p:cNvPr id="26631" name="Rectangle 11"/>
          <p:cNvSpPr>
            <a:spLocks noChangeArrowheads="1"/>
          </p:cNvSpPr>
          <p:nvPr/>
        </p:nvSpPr>
        <p:spPr bwMode="auto">
          <a:xfrm>
            <a:off x="2392363" y="2441575"/>
            <a:ext cx="325410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M</a:t>
            </a:r>
          </a:p>
        </p:txBody>
      </p:sp>
      <p:sp>
        <p:nvSpPr>
          <p:cNvPr id="26632" name="Rectangle 12"/>
          <p:cNvSpPr>
            <a:spLocks noChangeArrowheads="1"/>
          </p:cNvSpPr>
          <p:nvPr/>
        </p:nvSpPr>
        <p:spPr bwMode="auto">
          <a:xfrm>
            <a:off x="2525714" y="244157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a</a:t>
            </a:r>
          </a:p>
        </p:txBody>
      </p:sp>
      <p:sp>
        <p:nvSpPr>
          <p:cNvPr id="26633" name="Rectangle 13"/>
          <p:cNvSpPr>
            <a:spLocks noChangeArrowheads="1"/>
          </p:cNvSpPr>
          <p:nvPr/>
        </p:nvSpPr>
        <p:spPr bwMode="auto">
          <a:xfrm>
            <a:off x="2620963" y="2441575"/>
            <a:ext cx="232436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t</a:t>
            </a:r>
          </a:p>
        </p:txBody>
      </p:sp>
      <p:sp>
        <p:nvSpPr>
          <p:cNvPr id="26634" name="Rectangle 14"/>
          <p:cNvSpPr>
            <a:spLocks noChangeArrowheads="1"/>
          </p:cNvSpPr>
          <p:nvPr/>
        </p:nvSpPr>
        <p:spPr bwMode="auto">
          <a:xfrm>
            <a:off x="2678114" y="244157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e</a:t>
            </a:r>
          </a:p>
        </p:txBody>
      </p:sp>
      <p:sp>
        <p:nvSpPr>
          <p:cNvPr id="26635" name="Rectangle 15"/>
          <p:cNvSpPr>
            <a:spLocks noChangeArrowheads="1"/>
          </p:cNvSpPr>
          <p:nvPr/>
        </p:nvSpPr>
        <p:spPr bwMode="auto">
          <a:xfrm>
            <a:off x="2773363" y="2441575"/>
            <a:ext cx="242054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r</a:t>
            </a:r>
          </a:p>
        </p:txBody>
      </p:sp>
      <p:sp>
        <p:nvSpPr>
          <p:cNvPr id="26636" name="Rectangle 16"/>
          <p:cNvSpPr>
            <a:spLocks noChangeArrowheads="1"/>
          </p:cNvSpPr>
          <p:nvPr/>
        </p:nvSpPr>
        <p:spPr bwMode="auto">
          <a:xfrm>
            <a:off x="2828926" y="2441576"/>
            <a:ext cx="220663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i</a:t>
            </a:r>
          </a:p>
        </p:txBody>
      </p:sp>
      <p:sp>
        <p:nvSpPr>
          <p:cNvPr id="26637" name="Rectangle 17"/>
          <p:cNvSpPr>
            <a:spLocks noChangeArrowheads="1"/>
          </p:cNvSpPr>
          <p:nvPr/>
        </p:nvSpPr>
        <p:spPr bwMode="auto">
          <a:xfrm>
            <a:off x="2867026" y="244157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a</a:t>
            </a:r>
          </a:p>
        </p:txBody>
      </p:sp>
      <p:sp>
        <p:nvSpPr>
          <p:cNvPr id="26638" name="Rectangle 18"/>
          <p:cNvSpPr>
            <a:spLocks noChangeArrowheads="1"/>
          </p:cNvSpPr>
          <p:nvPr/>
        </p:nvSpPr>
        <p:spPr bwMode="auto">
          <a:xfrm>
            <a:off x="2962276" y="2441576"/>
            <a:ext cx="220663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l</a:t>
            </a:r>
          </a:p>
        </p:txBody>
      </p:sp>
      <p:sp>
        <p:nvSpPr>
          <p:cNvPr id="26639" name="Rectangle 19"/>
          <p:cNvSpPr>
            <a:spLocks noChangeArrowheads="1"/>
          </p:cNvSpPr>
          <p:nvPr/>
        </p:nvSpPr>
        <p:spPr bwMode="auto">
          <a:xfrm>
            <a:off x="2089150" y="2611438"/>
            <a:ext cx="293688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A</a:t>
            </a:r>
          </a:p>
        </p:txBody>
      </p:sp>
      <p:sp>
        <p:nvSpPr>
          <p:cNvPr id="26640" name="Rectangle 20"/>
          <p:cNvSpPr>
            <a:spLocks noChangeArrowheads="1"/>
          </p:cNvSpPr>
          <p:nvPr/>
        </p:nvSpPr>
        <p:spPr bwMode="auto">
          <a:xfrm>
            <a:off x="2203450" y="2611438"/>
            <a:ext cx="266700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c</a:t>
            </a:r>
          </a:p>
        </p:txBody>
      </p:sp>
      <p:sp>
        <p:nvSpPr>
          <p:cNvPr id="26641" name="Rectangle 21"/>
          <p:cNvSpPr>
            <a:spLocks noChangeArrowheads="1"/>
          </p:cNvSpPr>
          <p:nvPr/>
        </p:nvSpPr>
        <p:spPr bwMode="auto">
          <a:xfrm>
            <a:off x="2297114" y="2611438"/>
            <a:ext cx="2762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q</a:t>
            </a:r>
          </a:p>
        </p:txBody>
      </p:sp>
      <p:sp>
        <p:nvSpPr>
          <p:cNvPr id="26642" name="Rectangle 22"/>
          <p:cNvSpPr>
            <a:spLocks noChangeArrowheads="1"/>
          </p:cNvSpPr>
          <p:nvPr/>
        </p:nvSpPr>
        <p:spPr bwMode="auto">
          <a:xfrm>
            <a:off x="2392364" y="2611438"/>
            <a:ext cx="2762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u</a:t>
            </a:r>
          </a:p>
        </p:txBody>
      </p:sp>
      <p:sp>
        <p:nvSpPr>
          <p:cNvPr id="26643" name="Rectangle 23"/>
          <p:cNvSpPr>
            <a:spLocks noChangeArrowheads="1"/>
          </p:cNvSpPr>
          <p:nvPr/>
        </p:nvSpPr>
        <p:spPr bwMode="auto">
          <a:xfrm>
            <a:off x="2487613" y="2611438"/>
            <a:ext cx="222818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i</a:t>
            </a:r>
          </a:p>
        </p:txBody>
      </p:sp>
      <p:sp>
        <p:nvSpPr>
          <p:cNvPr id="26644" name="Rectangle 24"/>
          <p:cNvSpPr>
            <a:spLocks noChangeArrowheads="1"/>
          </p:cNvSpPr>
          <p:nvPr/>
        </p:nvSpPr>
        <p:spPr bwMode="auto">
          <a:xfrm>
            <a:off x="2525713" y="2611438"/>
            <a:ext cx="266700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s</a:t>
            </a:r>
          </a:p>
        </p:txBody>
      </p:sp>
      <p:sp>
        <p:nvSpPr>
          <p:cNvPr id="26645" name="Rectangle 25"/>
          <p:cNvSpPr>
            <a:spLocks noChangeArrowheads="1"/>
          </p:cNvSpPr>
          <p:nvPr/>
        </p:nvSpPr>
        <p:spPr bwMode="auto">
          <a:xfrm>
            <a:off x="2601913" y="2611438"/>
            <a:ext cx="222818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i</a:t>
            </a:r>
          </a:p>
        </p:txBody>
      </p:sp>
      <p:sp>
        <p:nvSpPr>
          <p:cNvPr id="26646" name="Rectangle 26"/>
          <p:cNvSpPr>
            <a:spLocks noChangeArrowheads="1"/>
          </p:cNvSpPr>
          <p:nvPr/>
        </p:nvSpPr>
        <p:spPr bwMode="auto">
          <a:xfrm>
            <a:off x="2640013" y="2611438"/>
            <a:ext cx="232436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t</a:t>
            </a:r>
          </a:p>
        </p:txBody>
      </p:sp>
      <p:sp>
        <p:nvSpPr>
          <p:cNvPr id="26647" name="Rectangle 27"/>
          <p:cNvSpPr>
            <a:spLocks noChangeArrowheads="1"/>
          </p:cNvSpPr>
          <p:nvPr/>
        </p:nvSpPr>
        <p:spPr bwMode="auto">
          <a:xfrm>
            <a:off x="2697163" y="2611438"/>
            <a:ext cx="222818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i</a:t>
            </a:r>
          </a:p>
        </p:txBody>
      </p:sp>
      <p:sp>
        <p:nvSpPr>
          <p:cNvPr id="26648" name="Rectangle 28"/>
          <p:cNvSpPr>
            <a:spLocks noChangeArrowheads="1"/>
          </p:cNvSpPr>
          <p:nvPr/>
        </p:nvSpPr>
        <p:spPr bwMode="auto">
          <a:xfrm>
            <a:off x="2735264" y="2611438"/>
            <a:ext cx="2762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o</a:t>
            </a:r>
          </a:p>
        </p:txBody>
      </p:sp>
      <p:sp>
        <p:nvSpPr>
          <p:cNvPr id="26649" name="Rectangle 29"/>
          <p:cNvSpPr>
            <a:spLocks noChangeArrowheads="1"/>
          </p:cNvSpPr>
          <p:nvPr/>
        </p:nvSpPr>
        <p:spPr bwMode="auto">
          <a:xfrm>
            <a:off x="2828926" y="2611438"/>
            <a:ext cx="2762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n</a:t>
            </a:r>
          </a:p>
        </p:txBody>
      </p:sp>
      <p:sp>
        <p:nvSpPr>
          <p:cNvPr id="26650" name="Rectangle 30"/>
          <p:cNvSpPr>
            <a:spLocks noChangeArrowheads="1"/>
          </p:cNvSpPr>
          <p:nvPr/>
        </p:nvSpPr>
        <p:spPr bwMode="auto">
          <a:xfrm>
            <a:off x="3589338" y="2403475"/>
            <a:ext cx="325410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M</a:t>
            </a:r>
          </a:p>
        </p:txBody>
      </p:sp>
      <p:sp>
        <p:nvSpPr>
          <p:cNvPr id="26651" name="Rectangle 31"/>
          <p:cNvSpPr>
            <a:spLocks noChangeArrowheads="1"/>
          </p:cNvSpPr>
          <p:nvPr/>
        </p:nvSpPr>
        <p:spPr bwMode="auto">
          <a:xfrm>
            <a:off x="3722689" y="240347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a</a:t>
            </a:r>
          </a:p>
        </p:txBody>
      </p:sp>
      <p:sp>
        <p:nvSpPr>
          <p:cNvPr id="26652" name="Rectangle 32"/>
          <p:cNvSpPr>
            <a:spLocks noChangeArrowheads="1"/>
          </p:cNvSpPr>
          <p:nvPr/>
        </p:nvSpPr>
        <p:spPr bwMode="auto">
          <a:xfrm>
            <a:off x="3836988" y="2403475"/>
            <a:ext cx="232436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t</a:t>
            </a:r>
          </a:p>
        </p:txBody>
      </p:sp>
      <p:sp>
        <p:nvSpPr>
          <p:cNvPr id="26653" name="Rectangle 33"/>
          <p:cNvSpPr>
            <a:spLocks noChangeArrowheads="1"/>
          </p:cNvSpPr>
          <p:nvPr/>
        </p:nvSpPr>
        <p:spPr bwMode="auto">
          <a:xfrm>
            <a:off x="3875089" y="240347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e</a:t>
            </a:r>
          </a:p>
        </p:txBody>
      </p:sp>
      <p:sp>
        <p:nvSpPr>
          <p:cNvPr id="26654" name="Rectangle 34"/>
          <p:cNvSpPr>
            <a:spLocks noChangeArrowheads="1"/>
          </p:cNvSpPr>
          <p:nvPr/>
        </p:nvSpPr>
        <p:spPr bwMode="auto">
          <a:xfrm>
            <a:off x="3968751" y="2403476"/>
            <a:ext cx="239713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r</a:t>
            </a:r>
          </a:p>
        </p:txBody>
      </p:sp>
      <p:sp>
        <p:nvSpPr>
          <p:cNvPr id="26655" name="Rectangle 35"/>
          <p:cNvSpPr>
            <a:spLocks noChangeArrowheads="1"/>
          </p:cNvSpPr>
          <p:nvPr/>
        </p:nvSpPr>
        <p:spPr bwMode="auto">
          <a:xfrm>
            <a:off x="4025901" y="2403476"/>
            <a:ext cx="220663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i</a:t>
            </a:r>
          </a:p>
        </p:txBody>
      </p:sp>
      <p:sp>
        <p:nvSpPr>
          <p:cNvPr id="26656" name="Rectangle 36"/>
          <p:cNvSpPr>
            <a:spLocks noChangeArrowheads="1"/>
          </p:cNvSpPr>
          <p:nvPr/>
        </p:nvSpPr>
        <p:spPr bwMode="auto">
          <a:xfrm>
            <a:off x="4064001" y="240347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a</a:t>
            </a:r>
          </a:p>
        </p:txBody>
      </p:sp>
      <p:sp>
        <p:nvSpPr>
          <p:cNvPr id="26657" name="Rectangle 37"/>
          <p:cNvSpPr>
            <a:spLocks noChangeArrowheads="1"/>
          </p:cNvSpPr>
          <p:nvPr/>
        </p:nvSpPr>
        <p:spPr bwMode="auto">
          <a:xfrm>
            <a:off x="4159251" y="2403476"/>
            <a:ext cx="220663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l</a:t>
            </a:r>
          </a:p>
        </p:txBody>
      </p:sp>
      <p:sp>
        <p:nvSpPr>
          <p:cNvPr id="26658" name="Rectangle 38"/>
          <p:cNvSpPr>
            <a:spLocks noChangeArrowheads="1"/>
          </p:cNvSpPr>
          <p:nvPr/>
        </p:nvSpPr>
        <p:spPr bwMode="auto">
          <a:xfrm>
            <a:off x="3475038" y="2574925"/>
            <a:ext cx="296556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P</a:t>
            </a:r>
          </a:p>
        </p:txBody>
      </p:sp>
      <p:sp>
        <p:nvSpPr>
          <p:cNvPr id="26659" name="Rectangle 39"/>
          <p:cNvSpPr>
            <a:spLocks noChangeArrowheads="1"/>
          </p:cNvSpPr>
          <p:nvPr/>
        </p:nvSpPr>
        <p:spPr bwMode="auto">
          <a:xfrm>
            <a:off x="3589338" y="2574925"/>
            <a:ext cx="242054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r</a:t>
            </a:r>
          </a:p>
        </p:txBody>
      </p:sp>
      <p:sp>
        <p:nvSpPr>
          <p:cNvPr id="26660" name="Rectangle 40"/>
          <p:cNvSpPr>
            <a:spLocks noChangeArrowheads="1"/>
          </p:cNvSpPr>
          <p:nvPr/>
        </p:nvSpPr>
        <p:spPr bwMode="auto">
          <a:xfrm>
            <a:off x="3646489" y="257492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o</a:t>
            </a:r>
          </a:p>
        </p:txBody>
      </p:sp>
      <p:sp>
        <p:nvSpPr>
          <p:cNvPr id="26661" name="Rectangle 41"/>
          <p:cNvSpPr>
            <a:spLocks noChangeArrowheads="1"/>
          </p:cNvSpPr>
          <p:nvPr/>
        </p:nvSpPr>
        <p:spPr bwMode="auto">
          <a:xfrm>
            <a:off x="3741738" y="2574926"/>
            <a:ext cx="26670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c</a:t>
            </a:r>
          </a:p>
        </p:txBody>
      </p:sp>
      <p:sp>
        <p:nvSpPr>
          <p:cNvPr id="26662" name="Rectangle 42"/>
          <p:cNvSpPr>
            <a:spLocks noChangeArrowheads="1"/>
          </p:cNvSpPr>
          <p:nvPr/>
        </p:nvSpPr>
        <p:spPr bwMode="auto">
          <a:xfrm>
            <a:off x="3836989" y="257492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e</a:t>
            </a:r>
          </a:p>
        </p:txBody>
      </p:sp>
      <p:sp>
        <p:nvSpPr>
          <p:cNvPr id="26663" name="Rectangle 43"/>
          <p:cNvSpPr>
            <a:spLocks noChangeArrowheads="1"/>
          </p:cNvSpPr>
          <p:nvPr/>
        </p:nvSpPr>
        <p:spPr bwMode="auto">
          <a:xfrm>
            <a:off x="3930650" y="2574926"/>
            <a:ext cx="26670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s</a:t>
            </a:r>
          </a:p>
        </p:txBody>
      </p:sp>
      <p:sp>
        <p:nvSpPr>
          <p:cNvPr id="26664" name="Rectangle 44"/>
          <p:cNvSpPr>
            <a:spLocks noChangeArrowheads="1"/>
          </p:cNvSpPr>
          <p:nvPr/>
        </p:nvSpPr>
        <p:spPr bwMode="auto">
          <a:xfrm>
            <a:off x="4006850" y="2574926"/>
            <a:ext cx="26670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s</a:t>
            </a:r>
          </a:p>
        </p:txBody>
      </p:sp>
      <p:sp>
        <p:nvSpPr>
          <p:cNvPr id="26665" name="Rectangle 45"/>
          <p:cNvSpPr>
            <a:spLocks noChangeArrowheads="1"/>
          </p:cNvSpPr>
          <p:nvPr/>
        </p:nvSpPr>
        <p:spPr bwMode="auto">
          <a:xfrm>
            <a:off x="4102101" y="2574926"/>
            <a:ext cx="220663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i</a:t>
            </a:r>
          </a:p>
        </p:txBody>
      </p:sp>
      <p:sp>
        <p:nvSpPr>
          <p:cNvPr id="26666" name="Rectangle 46"/>
          <p:cNvSpPr>
            <a:spLocks noChangeArrowheads="1"/>
          </p:cNvSpPr>
          <p:nvPr/>
        </p:nvSpPr>
        <p:spPr bwMode="auto">
          <a:xfrm>
            <a:off x="4140201" y="257492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n</a:t>
            </a:r>
          </a:p>
        </p:txBody>
      </p:sp>
      <p:sp>
        <p:nvSpPr>
          <p:cNvPr id="26667" name="Rectangle 47"/>
          <p:cNvSpPr>
            <a:spLocks noChangeArrowheads="1"/>
          </p:cNvSpPr>
          <p:nvPr/>
        </p:nvSpPr>
        <p:spPr bwMode="auto">
          <a:xfrm>
            <a:off x="4235451" y="257492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g</a:t>
            </a:r>
          </a:p>
        </p:txBody>
      </p:sp>
      <p:sp>
        <p:nvSpPr>
          <p:cNvPr id="26668" name="Rectangle 48"/>
          <p:cNvSpPr>
            <a:spLocks noChangeArrowheads="1"/>
          </p:cNvSpPr>
          <p:nvPr/>
        </p:nvSpPr>
        <p:spPr bwMode="auto">
          <a:xfrm>
            <a:off x="4767263" y="2403475"/>
            <a:ext cx="325410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M</a:t>
            </a:r>
          </a:p>
        </p:txBody>
      </p:sp>
      <p:sp>
        <p:nvSpPr>
          <p:cNvPr id="26669" name="Rectangle 49"/>
          <p:cNvSpPr>
            <a:spLocks noChangeArrowheads="1"/>
          </p:cNvSpPr>
          <p:nvPr/>
        </p:nvSpPr>
        <p:spPr bwMode="auto">
          <a:xfrm>
            <a:off x="4900614" y="240347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a</a:t>
            </a:r>
          </a:p>
        </p:txBody>
      </p:sp>
      <p:sp>
        <p:nvSpPr>
          <p:cNvPr id="26670" name="Rectangle 50"/>
          <p:cNvSpPr>
            <a:spLocks noChangeArrowheads="1"/>
          </p:cNvSpPr>
          <p:nvPr/>
        </p:nvSpPr>
        <p:spPr bwMode="auto">
          <a:xfrm>
            <a:off x="5014914" y="240347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n</a:t>
            </a:r>
          </a:p>
        </p:txBody>
      </p:sp>
      <p:sp>
        <p:nvSpPr>
          <p:cNvPr id="26671" name="Rectangle 51"/>
          <p:cNvSpPr>
            <a:spLocks noChangeArrowheads="1"/>
          </p:cNvSpPr>
          <p:nvPr/>
        </p:nvSpPr>
        <p:spPr bwMode="auto">
          <a:xfrm>
            <a:off x="5108576" y="240347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u</a:t>
            </a:r>
          </a:p>
        </p:txBody>
      </p:sp>
      <p:sp>
        <p:nvSpPr>
          <p:cNvPr id="26672" name="Rectangle 52"/>
          <p:cNvSpPr>
            <a:spLocks noChangeArrowheads="1"/>
          </p:cNvSpPr>
          <p:nvPr/>
        </p:nvSpPr>
        <p:spPr bwMode="auto">
          <a:xfrm>
            <a:off x="5203825" y="2403476"/>
            <a:ext cx="230188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f</a:t>
            </a:r>
          </a:p>
        </p:txBody>
      </p:sp>
      <p:sp>
        <p:nvSpPr>
          <p:cNvPr id="26673" name="Rectangle 53"/>
          <p:cNvSpPr>
            <a:spLocks noChangeArrowheads="1"/>
          </p:cNvSpPr>
          <p:nvPr/>
        </p:nvSpPr>
        <p:spPr bwMode="auto">
          <a:xfrm>
            <a:off x="5241926" y="240347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a</a:t>
            </a:r>
          </a:p>
        </p:txBody>
      </p:sp>
      <p:sp>
        <p:nvSpPr>
          <p:cNvPr id="26674" name="Rectangle 54"/>
          <p:cNvSpPr>
            <a:spLocks noChangeArrowheads="1"/>
          </p:cNvSpPr>
          <p:nvPr/>
        </p:nvSpPr>
        <p:spPr bwMode="auto">
          <a:xfrm>
            <a:off x="5337175" y="2403476"/>
            <a:ext cx="26670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c</a:t>
            </a:r>
          </a:p>
        </p:txBody>
      </p:sp>
      <p:sp>
        <p:nvSpPr>
          <p:cNvPr id="26675" name="Rectangle 55"/>
          <p:cNvSpPr>
            <a:spLocks noChangeArrowheads="1"/>
          </p:cNvSpPr>
          <p:nvPr/>
        </p:nvSpPr>
        <p:spPr bwMode="auto">
          <a:xfrm>
            <a:off x="5432425" y="2403476"/>
            <a:ext cx="230188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t</a:t>
            </a:r>
          </a:p>
        </p:txBody>
      </p:sp>
      <p:sp>
        <p:nvSpPr>
          <p:cNvPr id="26676" name="Rectangle 56"/>
          <p:cNvSpPr>
            <a:spLocks noChangeArrowheads="1"/>
          </p:cNvSpPr>
          <p:nvPr/>
        </p:nvSpPr>
        <p:spPr bwMode="auto">
          <a:xfrm>
            <a:off x="5470526" y="240347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u</a:t>
            </a:r>
          </a:p>
        </p:txBody>
      </p:sp>
      <p:sp>
        <p:nvSpPr>
          <p:cNvPr id="26677" name="Rectangle 57"/>
          <p:cNvSpPr>
            <a:spLocks noChangeArrowheads="1"/>
          </p:cNvSpPr>
          <p:nvPr/>
        </p:nvSpPr>
        <p:spPr bwMode="auto">
          <a:xfrm>
            <a:off x="5565776" y="2403476"/>
            <a:ext cx="239713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r</a:t>
            </a:r>
          </a:p>
        </p:txBody>
      </p:sp>
      <p:sp>
        <p:nvSpPr>
          <p:cNvPr id="26678" name="Rectangle 58"/>
          <p:cNvSpPr>
            <a:spLocks noChangeArrowheads="1"/>
          </p:cNvSpPr>
          <p:nvPr/>
        </p:nvSpPr>
        <p:spPr bwMode="auto">
          <a:xfrm>
            <a:off x="5622926" y="240347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e</a:t>
            </a:r>
          </a:p>
        </p:txBody>
      </p:sp>
      <p:sp>
        <p:nvSpPr>
          <p:cNvPr id="26679" name="Rectangle 59"/>
          <p:cNvSpPr>
            <a:spLocks noChangeArrowheads="1"/>
          </p:cNvSpPr>
          <p:nvPr/>
        </p:nvSpPr>
        <p:spPr bwMode="auto">
          <a:xfrm>
            <a:off x="4786313" y="2574925"/>
            <a:ext cx="296556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&amp;</a:t>
            </a:r>
          </a:p>
        </p:txBody>
      </p:sp>
      <p:sp>
        <p:nvSpPr>
          <p:cNvPr id="26680" name="Rectangle 60"/>
          <p:cNvSpPr>
            <a:spLocks noChangeArrowheads="1"/>
          </p:cNvSpPr>
          <p:nvPr/>
        </p:nvSpPr>
        <p:spPr bwMode="auto">
          <a:xfrm>
            <a:off x="4900613" y="2574925"/>
            <a:ext cx="232436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 </a:t>
            </a:r>
          </a:p>
        </p:txBody>
      </p:sp>
      <p:sp>
        <p:nvSpPr>
          <p:cNvPr id="26681" name="Rectangle 61"/>
          <p:cNvSpPr>
            <a:spLocks noChangeArrowheads="1"/>
          </p:cNvSpPr>
          <p:nvPr/>
        </p:nvSpPr>
        <p:spPr bwMode="auto">
          <a:xfrm>
            <a:off x="4938713" y="2574925"/>
            <a:ext cx="296556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A</a:t>
            </a:r>
          </a:p>
        </p:txBody>
      </p:sp>
      <p:sp>
        <p:nvSpPr>
          <p:cNvPr id="26682" name="Rectangle 62"/>
          <p:cNvSpPr>
            <a:spLocks noChangeArrowheads="1"/>
          </p:cNvSpPr>
          <p:nvPr/>
        </p:nvSpPr>
        <p:spPr bwMode="auto">
          <a:xfrm>
            <a:off x="5053013" y="2574926"/>
            <a:ext cx="26670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s</a:t>
            </a:r>
          </a:p>
        </p:txBody>
      </p:sp>
      <p:sp>
        <p:nvSpPr>
          <p:cNvPr id="26683" name="Rectangle 63"/>
          <p:cNvSpPr>
            <a:spLocks noChangeArrowheads="1"/>
          </p:cNvSpPr>
          <p:nvPr/>
        </p:nvSpPr>
        <p:spPr bwMode="auto">
          <a:xfrm>
            <a:off x="5146675" y="2574926"/>
            <a:ext cx="26670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s</a:t>
            </a:r>
          </a:p>
        </p:txBody>
      </p:sp>
      <p:sp>
        <p:nvSpPr>
          <p:cNvPr id="26684" name="Rectangle 64"/>
          <p:cNvSpPr>
            <a:spLocks noChangeArrowheads="1"/>
          </p:cNvSpPr>
          <p:nvPr/>
        </p:nvSpPr>
        <p:spPr bwMode="auto">
          <a:xfrm>
            <a:off x="5222876" y="257492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e</a:t>
            </a:r>
          </a:p>
        </p:txBody>
      </p:sp>
      <p:sp>
        <p:nvSpPr>
          <p:cNvPr id="26685" name="Rectangle 65"/>
          <p:cNvSpPr>
            <a:spLocks noChangeArrowheads="1"/>
          </p:cNvSpPr>
          <p:nvPr/>
        </p:nvSpPr>
        <p:spPr bwMode="auto">
          <a:xfrm>
            <a:off x="5318126" y="2574926"/>
            <a:ext cx="322263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m</a:t>
            </a:r>
          </a:p>
        </p:txBody>
      </p:sp>
      <p:sp>
        <p:nvSpPr>
          <p:cNvPr id="26686" name="Rectangle 66"/>
          <p:cNvSpPr>
            <a:spLocks noChangeArrowheads="1"/>
          </p:cNvSpPr>
          <p:nvPr/>
        </p:nvSpPr>
        <p:spPr bwMode="auto">
          <a:xfrm>
            <a:off x="5470526" y="257492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b</a:t>
            </a:r>
          </a:p>
        </p:txBody>
      </p:sp>
      <p:sp>
        <p:nvSpPr>
          <p:cNvPr id="26687" name="Rectangle 67"/>
          <p:cNvSpPr>
            <a:spLocks noChangeArrowheads="1"/>
          </p:cNvSpPr>
          <p:nvPr/>
        </p:nvSpPr>
        <p:spPr bwMode="auto">
          <a:xfrm>
            <a:off x="5565776" y="2574926"/>
            <a:ext cx="220663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l</a:t>
            </a:r>
          </a:p>
        </p:txBody>
      </p:sp>
      <p:sp>
        <p:nvSpPr>
          <p:cNvPr id="26688" name="Rectangle 68"/>
          <p:cNvSpPr>
            <a:spLocks noChangeArrowheads="1"/>
          </p:cNvSpPr>
          <p:nvPr/>
        </p:nvSpPr>
        <p:spPr bwMode="auto">
          <a:xfrm>
            <a:off x="5603875" y="2574926"/>
            <a:ext cx="26670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y</a:t>
            </a:r>
          </a:p>
        </p:txBody>
      </p:sp>
      <p:sp>
        <p:nvSpPr>
          <p:cNvPr id="26689" name="Rectangle 69"/>
          <p:cNvSpPr>
            <a:spLocks noChangeArrowheads="1"/>
          </p:cNvSpPr>
          <p:nvPr/>
        </p:nvSpPr>
        <p:spPr bwMode="auto">
          <a:xfrm>
            <a:off x="6381751" y="2403476"/>
            <a:ext cx="303213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U</a:t>
            </a:r>
          </a:p>
        </p:txBody>
      </p:sp>
      <p:sp>
        <p:nvSpPr>
          <p:cNvPr id="26690" name="Rectangle 70"/>
          <p:cNvSpPr>
            <a:spLocks noChangeArrowheads="1"/>
          </p:cNvSpPr>
          <p:nvPr/>
        </p:nvSpPr>
        <p:spPr bwMode="auto">
          <a:xfrm>
            <a:off x="6496050" y="2403476"/>
            <a:ext cx="26670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s</a:t>
            </a:r>
          </a:p>
        </p:txBody>
      </p:sp>
      <p:sp>
        <p:nvSpPr>
          <p:cNvPr id="26691" name="Rectangle 71"/>
          <p:cNvSpPr>
            <a:spLocks noChangeArrowheads="1"/>
          </p:cNvSpPr>
          <p:nvPr/>
        </p:nvSpPr>
        <p:spPr bwMode="auto">
          <a:xfrm>
            <a:off x="6591301" y="240347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e</a:t>
            </a:r>
          </a:p>
        </p:txBody>
      </p:sp>
      <p:sp>
        <p:nvSpPr>
          <p:cNvPr id="26692" name="Rectangle 72"/>
          <p:cNvSpPr>
            <a:spLocks noChangeArrowheads="1"/>
          </p:cNvSpPr>
          <p:nvPr/>
        </p:nvSpPr>
        <p:spPr bwMode="auto">
          <a:xfrm>
            <a:off x="6686550" y="2403476"/>
            <a:ext cx="230188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 </a:t>
            </a:r>
          </a:p>
        </p:txBody>
      </p:sp>
      <p:sp>
        <p:nvSpPr>
          <p:cNvPr id="26693" name="Rectangle 73"/>
          <p:cNvSpPr>
            <a:spLocks noChangeArrowheads="1"/>
          </p:cNvSpPr>
          <p:nvPr/>
        </p:nvSpPr>
        <p:spPr bwMode="auto">
          <a:xfrm>
            <a:off x="6743700" y="2403476"/>
            <a:ext cx="293688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&amp;</a:t>
            </a:r>
          </a:p>
        </p:txBody>
      </p:sp>
      <p:sp>
        <p:nvSpPr>
          <p:cNvPr id="26694" name="Rectangle 74"/>
          <p:cNvSpPr>
            <a:spLocks noChangeArrowheads="1"/>
          </p:cNvSpPr>
          <p:nvPr/>
        </p:nvSpPr>
        <p:spPr bwMode="auto">
          <a:xfrm>
            <a:off x="6324600" y="2574926"/>
            <a:ext cx="293688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S</a:t>
            </a:r>
          </a:p>
        </p:txBody>
      </p:sp>
      <p:sp>
        <p:nvSpPr>
          <p:cNvPr id="26695" name="Rectangle 75"/>
          <p:cNvSpPr>
            <a:spLocks noChangeArrowheads="1"/>
          </p:cNvSpPr>
          <p:nvPr/>
        </p:nvSpPr>
        <p:spPr bwMode="auto">
          <a:xfrm>
            <a:off x="6438901" y="257492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e</a:t>
            </a:r>
          </a:p>
        </p:txBody>
      </p:sp>
      <p:sp>
        <p:nvSpPr>
          <p:cNvPr id="26696" name="Rectangle 76"/>
          <p:cNvSpPr>
            <a:spLocks noChangeArrowheads="1"/>
          </p:cNvSpPr>
          <p:nvPr/>
        </p:nvSpPr>
        <p:spPr bwMode="auto">
          <a:xfrm>
            <a:off x="6534151" y="2574926"/>
            <a:ext cx="239713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r</a:t>
            </a:r>
          </a:p>
        </p:txBody>
      </p:sp>
      <p:sp>
        <p:nvSpPr>
          <p:cNvPr id="26697" name="Rectangle 77"/>
          <p:cNvSpPr>
            <a:spLocks noChangeArrowheads="1"/>
          </p:cNvSpPr>
          <p:nvPr/>
        </p:nvSpPr>
        <p:spPr bwMode="auto">
          <a:xfrm>
            <a:off x="6591300" y="2574926"/>
            <a:ext cx="26670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v</a:t>
            </a:r>
          </a:p>
        </p:txBody>
      </p:sp>
      <p:sp>
        <p:nvSpPr>
          <p:cNvPr id="26698" name="Rectangle 78"/>
          <p:cNvSpPr>
            <a:spLocks noChangeArrowheads="1"/>
          </p:cNvSpPr>
          <p:nvPr/>
        </p:nvSpPr>
        <p:spPr bwMode="auto">
          <a:xfrm>
            <a:off x="6686551" y="2574926"/>
            <a:ext cx="220663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i</a:t>
            </a:r>
          </a:p>
        </p:txBody>
      </p:sp>
      <p:sp>
        <p:nvSpPr>
          <p:cNvPr id="26699" name="Rectangle 79"/>
          <p:cNvSpPr>
            <a:spLocks noChangeArrowheads="1"/>
          </p:cNvSpPr>
          <p:nvPr/>
        </p:nvSpPr>
        <p:spPr bwMode="auto">
          <a:xfrm>
            <a:off x="6724650" y="2574926"/>
            <a:ext cx="26670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c</a:t>
            </a:r>
          </a:p>
        </p:txBody>
      </p:sp>
      <p:sp>
        <p:nvSpPr>
          <p:cNvPr id="26700" name="Rectangle 80"/>
          <p:cNvSpPr>
            <a:spLocks noChangeArrowheads="1"/>
          </p:cNvSpPr>
          <p:nvPr/>
        </p:nvSpPr>
        <p:spPr bwMode="auto">
          <a:xfrm>
            <a:off x="6799264" y="257492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e</a:t>
            </a:r>
          </a:p>
        </p:txBody>
      </p:sp>
      <p:sp>
        <p:nvSpPr>
          <p:cNvPr id="26701" name="Rectangle 81"/>
          <p:cNvSpPr>
            <a:spLocks noChangeArrowheads="1"/>
          </p:cNvSpPr>
          <p:nvPr/>
        </p:nvSpPr>
        <p:spPr bwMode="auto">
          <a:xfrm>
            <a:off x="7540626" y="2403476"/>
            <a:ext cx="303213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R</a:t>
            </a:r>
          </a:p>
        </p:txBody>
      </p:sp>
      <p:sp>
        <p:nvSpPr>
          <p:cNvPr id="26702" name="Rectangle 82"/>
          <p:cNvSpPr>
            <a:spLocks noChangeArrowheads="1"/>
          </p:cNvSpPr>
          <p:nvPr/>
        </p:nvSpPr>
        <p:spPr bwMode="auto">
          <a:xfrm>
            <a:off x="7654926" y="240347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e</a:t>
            </a:r>
          </a:p>
        </p:txBody>
      </p:sp>
      <p:sp>
        <p:nvSpPr>
          <p:cNvPr id="26703" name="Rectangle 83"/>
          <p:cNvSpPr>
            <a:spLocks noChangeArrowheads="1"/>
          </p:cNvSpPr>
          <p:nvPr/>
        </p:nvSpPr>
        <p:spPr bwMode="auto">
          <a:xfrm>
            <a:off x="7769225" y="2403476"/>
            <a:ext cx="230188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t</a:t>
            </a:r>
          </a:p>
        </p:txBody>
      </p:sp>
      <p:sp>
        <p:nvSpPr>
          <p:cNvPr id="26704" name="Rectangle 84"/>
          <p:cNvSpPr>
            <a:spLocks noChangeArrowheads="1"/>
          </p:cNvSpPr>
          <p:nvPr/>
        </p:nvSpPr>
        <p:spPr bwMode="auto">
          <a:xfrm>
            <a:off x="7807326" y="2403476"/>
            <a:ext cx="220663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i</a:t>
            </a:r>
          </a:p>
        </p:txBody>
      </p:sp>
      <p:sp>
        <p:nvSpPr>
          <p:cNvPr id="26705" name="Rectangle 85"/>
          <p:cNvSpPr>
            <a:spLocks noChangeArrowheads="1"/>
          </p:cNvSpPr>
          <p:nvPr/>
        </p:nvSpPr>
        <p:spPr bwMode="auto">
          <a:xfrm>
            <a:off x="7845426" y="2403476"/>
            <a:ext cx="239713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r</a:t>
            </a:r>
          </a:p>
        </p:txBody>
      </p:sp>
      <p:sp>
        <p:nvSpPr>
          <p:cNvPr id="26706" name="Rectangle 86"/>
          <p:cNvSpPr>
            <a:spLocks noChangeArrowheads="1"/>
          </p:cNvSpPr>
          <p:nvPr/>
        </p:nvSpPr>
        <p:spPr bwMode="auto">
          <a:xfrm>
            <a:off x="7902576" y="240347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e</a:t>
            </a:r>
          </a:p>
        </p:txBody>
      </p:sp>
      <p:sp>
        <p:nvSpPr>
          <p:cNvPr id="26707" name="Rectangle 87"/>
          <p:cNvSpPr>
            <a:spLocks noChangeArrowheads="1"/>
          </p:cNvSpPr>
          <p:nvPr/>
        </p:nvSpPr>
        <p:spPr bwMode="auto">
          <a:xfrm>
            <a:off x="7996238" y="2403475"/>
            <a:ext cx="325410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m</a:t>
            </a:r>
          </a:p>
        </p:txBody>
      </p:sp>
      <p:sp>
        <p:nvSpPr>
          <p:cNvPr id="26708" name="Rectangle 88"/>
          <p:cNvSpPr>
            <a:spLocks noChangeArrowheads="1"/>
          </p:cNvSpPr>
          <p:nvPr/>
        </p:nvSpPr>
        <p:spPr bwMode="auto">
          <a:xfrm>
            <a:off x="8148639" y="240347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e</a:t>
            </a:r>
          </a:p>
        </p:txBody>
      </p:sp>
      <p:sp>
        <p:nvSpPr>
          <p:cNvPr id="26709" name="Rectangle 89"/>
          <p:cNvSpPr>
            <a:spLocks noChangeArrowheads="1"/>
          </p:cNvSpPr>
          <p:nvPr/>
        </p:nvSpPr>
        <p:spPr bwMode="auto">
          <a:xfrm>
            <a:off x="8243889" y="240347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n</a:t>
            </a:r>
          </a:p>
        </p:txBody>
      </p:sp>
      <p:sp>
        <p:nvSpPr>
          <p:cNvPr id="26710" name="Rectangle 90"/>
          <p:cNvSpPr>
            <a:spLocks noChangeArrowheads="1"/>
          </p:cNvSpPr>
          <p:nvPr/>
        </p:nvSpPr>
        <p:spPr bwMode="auto">
          <a:xfrm>
            <a:off x="8339138" y="2403475"/>
            <a:ext cx="232436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t</a:t>
            </a:r>
          </a:p>
        </p:txBody>
      </p:sp>
      <p:sp>
        <p:nvSpPr>
          <p:cNvPr id="26711" name="Rectangle 91"/>
          <p:cNvSpPr>
            <a:spLocks noChangeArrowheads="1"/>
          </p:cNvSpPr>
          <p:nvPr/>
        </p:nvSpPr>
        <p:spPr bwMode="auto">
          <a:xfrm>
            <a:off x="7540625" y="2574926"/>
            <a:ext cx="293688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&amp;</a:t>
            </a:r>
          </a:p>
        </p:txBody>
      </p:sp>
      <p:sp>
        <p:nvSpPr>
          <p:cNvPr id="26712" name="Rectangle 92"/>
          <p:cNvSpPr>
            <a:spLocks noChangeArrowheads="1"/>
          </p:cNvSpPr>
          <p:nvPr/>
        </p:nvSpPr>
        <p:spPr bwMode="auto">
          <a:xfrm>
            <a:off x="7654925" y="2574926"/>
            <a:ext cx="230188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 </a:t>
            </a:r>
          </a:p>
        </p:txBody>
      </p:sp>
      <p:sp>
        <p:nvSpPr>
          <p:cNvPr id="26713" name="Rectangle 93"/>
          <p:cNvSpPr>
            <a:spLocks noChangeArrowheads="1"/>
          </p:cNvSpPr>
          <p:nvPr/>
        </p:nvSpPr>
        <p:spPr bwMode="auto">
          <a:xfrm>
            <a:off x="7712076" y="2574926"/>
            <a:ext cx="303213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R</a:t>
            </a:r>
          </a:p>
        </p:txBody>
      </p:sp>
      <p:sp>
        <p:nvSpPr>
          <p:cNvPr id="26714" name="Rectangle 94"/>
          <p:cNvSpPr>
            <a:spLocks noChangeArrowheads="1"/>
          </p:cNvSpPr>
          <p:nvPr/>
        </p:nvSpPr>
        <p:spPr bwMode="auto">
          <a:xfrm>
            <a:off x="7826376" y="257492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e</a:t>
            </a:r>
          </a:p>
        </p:txBody>
      </p:sp>
      <p:sp>
        <p:nvSpPr>
          <p:cNvPr id="26715" name="Rectangle 95"/>
          <p:cNvSpPr>
            <a:spLocks noChangeArrowheads="1"/>
          </p:cNvSpPr>
          <p:nvPr/>
        </p:nvSpPr>
        <p:spPr bwMode="auto">
          <a:xfrm>
            <a:off x="7920038" y="2574926"/>
            <a:ext cx="26670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c</a:t>
            </a:r>
          </a:p>
        </p:txBody>
      </p:sp>
      <p:sp>
        <p:nvSpPr>
          <p:cNvPr id="26716" name="Rectangle 96"/>
          <p:cNvSpPr>
            <a:spLocks noChangeArrowheads="1"/>
          </p:cNvSpPr>
          <p:nvPr/>
        </p:nvSpPr>
        <p:spPr bwMode="auto">
          <a:xfrm>
            <a:off x="8015289" y="257492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o</a:t>
            </a:r>
          </a:p>
        </p:txBody>
      </p:sp>
      <p:sp>
        <p:nvSpPr>
          <p:cNvPr id="26717" name="Rectangle 97"/>
          <p:cNvSpPr>
            <a:spLocks noChangeArrowheads="1"/>
          </p:cNvSpPr>
          <p:nvPr/>
        </p:nvSpPr>
        <p:spPr bwMode="auto">
          <a:xfrm>
            <a:off x="8110538" y="2574926"/>
            <a:ext cx="26670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v</a:t>
            </a:r>
          </a:p>
        </p:txBody>
      </p:sp>
      <p:sp>
        <p:nvSpPr>
          <p:cNvPr id="26718" name="Rectangle 98"/>
          <p:cNvSpPr>
            <a:spLocks noChangeArrowheads="1"/>
          </p:cNvSpPr>
          <p:nvPr/>
        </p:nvSpPr>
        <p:spPr bwMode="auto">
          <a:xfrm>
            <a:off x="8186739" y="257492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e</a:t>
            </a:r>
          </a:p>
        </p:txBody>
      </p:sp>
      <p:sp>
        <p:nvSpPr>
          <p:cNvPr id="26719" name="Rectangle 99"/>
          <p:cNvSpPr>
            <a:spLocks noChangeArrowheads="1"/>
          </p:cNvSpPr>
          <p:nvPr/>
        </p:nvSpPr>
        <p:spPr bwMode="auto">
          <a:xfrm>
            <a:off x="8281988" y="2574925"/>
            <a:ext cx="242054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r</a:t>
            </a:r>
          </a:p>
        </p:txBody>
      </p:sp>
      <p:sp>
        <p:nvSpPr>
          <p:cNvPr id="26720" name="Rectangle 100"/>
          <p:cNvSpPr>
            <a:spLocks noChangeArrowheads="1"/>
          </p:cNvSpPr>
          <p:nvPr/>
        </p:nvSpPr>
        <p:spPr bwMode="auto">
          <a:xfrm>
            <a:off x="8339138" y="2574926"/>
            <a:ext cx="26670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y</a:t>
            </a:r>
          </a:p>
        </p:txBody>
      </p:sp>
      <p:sp>
        <p:nvSpPr>
          <p:cNvPr id="26721" name="Rectangle 101"/>
          <p:cNvSpPr>
            <a:spLocks noChangeArrowheads="1"/>
          </p:cNvSpPr>
          <p:nvPr/>
        </p:nvSpPr>
        <p:spPr bwMode="auto">
          <a:xfrm>
            <a:off x="8890000" y="2403476"/>
            <a:ext cx="28575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T</a:t>
            </a:r>
          </a:p>
        </p:txBody>
      </p:sp>
      <p:sp>
        <p:nvSpPr>
          <p:cNvPr id="26722" name="Rectangle 102"/>
          <p:cNvSpPr>
            <a:spLocks noChangeArrowheads="1"/>
          </p:cNvSpPr>
          <p:nvPr/>
        </p:nvSpPr>
        <p:spPr bwMode="auto">
          <a:xfrm>
            <a:off x="9004301" y="2403476"/>
            <a:ext cx="239713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r</a:t>
            </a:r>
          </a:p>
        </p:txBody>
      </p:sp>
      <p:sp>
        <p:nvSpPr>
          <p:cNvPr id="26723" name="Rectangle 103"/>
          <p:cNvSpPr>
            <a:spLocks noChangeArrowheads="1"/>
          </p:cNvSpPr>
          <p:nvPr/>
        </p:nvSpPr>
        <p:spPr bwMode="auto">
          <a:xfrm>
            <a:off x="9059864" y="240347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e</a:t>
            </a:r>
          </a:p>
        </p:txBody>
      </p:sp>
      <p:sp>
        <p:nvSpPr>
          <p:cNvPr id="26724" name="Rectangle 104"/>
          <p:cNvSpPr>
            <a:spLocks noChangeArrowheads="1"/>
          </p:cNvSpPr>
          <p:nvPr/>
        </p:nvSpPr>
        <p:spPr bwMode="auto">
          <a:xfrm>
            <a:off x="9155114" y="240347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a</a:t>
            </a:r>
          </a:p>
        </p:txBody>
      </p:sp>
      <p:sp>
        <p:nvSpPr>
          <p:cNvPr id="26725" name="Rectangle 105"/>
          <p:cNvSpPr>
            <a:spLocks noChangeArrowheads="1"/>
          </p:cNvSpPr>
          <p:nvPr/>
        </p:nvSpPr>
        <p:spPr bwMode="auto">
          <a:xfrm>
            <a:off x="9250363" y="2403475"/>
            <a:ext cx="232436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t</a:t>
            </a:r>
          </a:p>
        </p:txBody>
      </p:sp>
      <p:sp>
        <p:nvSpPr>
          <p:cNvPr id="26726" name="Rectangle 106"/>
          <p:cNvSpPr>
            <a:spLocks noChangeArrowheads="1"/>
          </p:cNvSpPr>
          <p:nvPr/>
        </p:nvSpPr>
        <p:spPr bwMode="auto">
          <a:xfrm>
            <a:off x="9307513" y="2403475"/>
            <a:ext cx="325410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m</a:t>
            </a:r>
          </a:p>
        </p:txBody>
      </p:sp>
      <p:sp>
        <p:nvSpPr>
          <p:cNvPr id="26727" name="Rectangle 107"/>
          <p:cNvSpPr>
            <a:spLocks noChangeArrowheads="1"/>
          </p:cNvSpPr>
          <p:nvPr/>
        </p:nvSpPr>
        <p:spPr bwMode="auto">
          <a:xfrm>
            <a:off x="9440864" y="240347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e</a:t>
            </a:r>
          </a:p>
        </p:txBody>
      </p:sp>
      <p:sp>
        <p:nvSpPr>
          <p:cNvPr id="26728" name="Rectangle 108"/>
          <p:cNvSpPr>
            <a:spLocks noChangeArrowheads="1"/>
          </p:cNvSpPr>
          <p:nvPr/>
        </p:nvSpPr>
        <p:spPr bwMode="auto">
          <a:xfrm>
            <a:off x="9536114" y="240347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n</a:t>
            </a:r>
          </a:p>
        </p:txBody>
      </p:sp>
      <p:sp>
        <p:nvSpPr>
          <p:cNvPr id="26729" name="Rectangle 109"/>
          <p:cNvSpPr>
            <a:spLocks noChangeArrowheads="1"/>
          </p:cNvSpPr>
          <p:nvPr/>
        </p:nvSpPr>
        <p:spPr bwMode="auto">
          <a:xfrm>
            <a:off x="9629775" y="2403476"/>
            <a:ext cx="230188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t</a:t>
            </a:r>
          </a:p>
        </p:txBody>
      </p:sp>
      <p:sp>
        <p:nvSpPr>
          <p:cNvPr id="26730" name="Rectangle 110"/>
          <p:cNvSpPr>
            <a:spLocks noChangeArrowheads="1"/>
          </p:cNvSpPr>
          <p:nvPr/>
        </p:nvSpPr>
        <p:spPr bwMode="auto">
          <a:xfrm>
            <a:off x="8947151" y="2574926"/>
            <a:ext cx="303213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D</a:t>
            </a:r>
          </a:p>
        </p:txBody>
      </p:sp>
      <p:sp>
        <p:nvSpPr>
          <p:cNvPr id="26731" name="Rectangle 111"/>
          <p:cNvSpPr>
            <a:spLocks noChangeArrowheads="1"/>
          </p:cNvSpPr>
          <p:nvPr/>
        </p:nvSpPr>
        <p:spPr bwMode="auto">
          <a:xfrm>
            <a:off x="9059863" y="2574925"/>
            <a:ext cx="222818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i</a:t>
            </a:r>
          </a:p>
        </p:txBody>
      </p:sp>
      <p:sp>
        <p:nvSpPr>
          <p:cNvPr id="26732" name="Rectangle 112"/>
          <p:cNvSpPr>
            <a:spLocks noChangeArrowheads="1"/>
          </p:cNvSpPr>
          <p:nvPr/>
        </p:nvSpPr>
        <p:spPr bwMode="auto">
          <a:xfrm>
            <a:off x="9097963" y="2574926"/>
            <a:ext cx="26670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s</a:t>
            </a:r>
          </a:p>
        </p:txBody>
      </p:sp>
      <p:sp>
        <p:nvSpPr>
          <p:cNvPr id="26733" name="Rectangle 113"/>
          <p:cNvSpPr>
            <a:spLocks noChangeArrowheads="1"/>
          </p:cNvSpPr>
          <p:nvPr/>
        </p:nvSpPr>
        <p:spPr bwMode="auto">
          <a:xfrm>
            <a:off x="9193214" y="257492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p</a:t>
            </a:r>
          </a:p>
        </p:txBody>
      </p:sp>
      <p:sp>
        <p:nvSpPr>
          <p:cNvPr id="26734" name="Rectangle 114"/>
          <p:cNvSpPr>
            <a:spLocks noChangeArrowheads="1"/>
          </p:cNvSpPr>
          <p:nvPr/>
        </p:nvSpPr>
        <p:spPr bwMode="auto">
          <a:xfrm>
            <a:off x="9288464" y="257492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o</a:t>
            </a:r>
          </a:p>
        </p:txBody>
      </p:sp>
      <p:sp>
        <p:nvSpPr>
          <p:cNvPr id="26735" name="Rectangle 115"/>
          <p:cNvSpPr>
            <a:spLocks noChangeArrowheads="1"/>
          </p:cNvSpPr>
          <p:nvPr/>
        </p:nvSpPr>
        <p:spPr bwMode="auto">
          <a:xfrm>
            <a:off x="9383713" y="2574926"/>
            <a:ext cx="26670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s</a:t>
            </a:r>
          </a:p>
        </p:txBody>
      </p:sp>
      <p:sp>
        <p:nvSpPr>
          <p:cNvPr id="26736" name="Rectangle 116"/>
          <p:cNvSpPr>
            <a:spLocks noChangeArrowheads="1"/>
          </p:cNvSpPr>
          <p:nvPr/>
        </p:nvSpPr>
        <p:spPr bwMode="auto">
          <a:xfrm>
            <a:off x="9478964" y="257492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a</a:t>
            </a:r>
          </a:p>
        </p:txBody>
      </p:sp>
      <p:sp>
        <p:nvSpPr>
          <p:cNvPr id="26737" name="Rectangle 117"/>
          <p:cNvSpPr>
            <a:spLocks noChangeArrowheads="1"/>
          </p:cNvSpPr>
          <p:nvPr/>
        </p:nvSpPr>
        <p:spPr bwMode="auto">
          <a:xfrm>
            <a:off x="9574213" y="2574925"/>
            <a:ext cx="222818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l</a:t>
            </a:r>
          </a:p>
        </p:txBody>
      </p:sp>
      <p:sp>
        <p:nvSpPr>
          <p:cNvPr id="26738" name="Rectangle 118"/>
          <p:cNvSpPr>
            <a:spLocks noChangeArrowheads="1"/>
          </p:cNvSpPr>
          <p:nvPr/>
        </p:nvSpPr>
        <p:spPr bwMode="auto">
          <a:xfrm>
            <a:off x="2066926" y="2316164"/>
            <a:ext cx="1108075" cy="66833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739" name="Line 119"/>
          <p:cNvSpPr>
            <a:spLocks noChangeShapeType="1"/>
          </p:cNvSpPr>
          <p:nvPr/>
        </p:nvSpPr>
        <p:spPr bwMode="auto">
          <a:xfrm>
            <a:off x="4513264" y="2668588"/>
            <a:ext cx="1492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740" name="Freeform 120"/>
          <p:cNvSpPr>
            <a:spLocks/>
          </p:cNvSpPr>
          <p:nvPr/>
        </p:nvSpPr>
        <p:spPr bwMode="auto">
          <a:xfrm>
            <a:off x="4662489" y="2630489"/>
            <a:ext cx="77787" cy="77787"/>
          </a:xfrm>
          <a:custGeom>
            <a:avLst/>
            <a:gdLst>
              <a:gd name="T0" fmla="*/ 0 w 49"/>
              <a:gd name="T1" fmla="*/ 2147483647 h 49"/>
              <a:gd name="T2" fmla="*/ 0 w 49"/>
              <a:gd name="T3" fmla="*/ 0 h 49"/>
              <a:gd name="T4" fmla="*/ 2147483647 w 49"/>
              <a:gd name="T5" fmla="*/ 2147483647 h 49"/>
              <a:gd name="T6" fmla="*/ 0 w 49"/>
              <a:gd name="T7" fmla="*/ 2147483647 h 49"/>
              <a:gd name="T8" fmla="*/ 0 w 49"/>
              <a:gd name="T9" fmla="*/ 2147483647 h 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"/>
              <a:gd name="T16" fmla="*/ 0 h 49"/>
              <a:gd name="T17" fmla="*/ 49 w 49"/>
              <a:gd name="T18" fmla="*/ 49 h 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" h="49">
                <a:moveTo>
                  <a:pt x="0" y="24"/>
                </a:moveTo>
                <a:lnTo>
                  <a:pt x="0" y="0"/>
                </a:lnTo>
                <a:lnTo>
                  <a:pt x="48" y="24"/>
                </a:lnTo>
                <a:lnTo>
                  <a:pt x="0" y="48"/>
                </a:lnTo>
                <a:lnTo>
                  <a:pt x="0" y="2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741" name="Rectangle 121"/>
          <p:cNvSpPr>
            <a:spLocks noChangeArrowheads="1"/>
          </p:cNvSpPr>
          <p:nvPr/>
        </p:nvSpPr>
        <p:spPr bwMode="auto">
          <a:xfrm>
            <a:off x="6132514" y="2316164"/>
            <a:ext cx="1146175" cy="66833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742" name="Rectangle 122"/>
          <p:cNvSpPr>
            <a:spLocks noChangeArrowheads="1"/>
          </p:cNvSpPr>
          <p:nvPr/>
        </p:nvSpPr>
        <p:spPr bwMode="auto">
          <a:xfrm>
            <a:off x="7499351" y="2316164"/>
            <a:ext cx="1127125" cy="66833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743" name="Rectangle 123"/>
          <p:cNvSpPr>
            <a:spLocks noChangeArrowheads="1"/>
          </p:cNvSpPr>
          <p:nvPr/>
        </p:nvSpPr>
        <p:spPr bwMode="auto">
          <a:xfrm>
            <a:off x="8905876" y="2316164"/>
            <a:ext cx="1069975" cy="66833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744" name="Line 124"/>
          <p:cNvSpPr>
            <a:spLocks noChangeShapeType="1"/>
          </p:cNvSpPr>
          <p:nvPr/>
        </p:nvSpPr>
        <p:spPr bwMode="auto">
          <a:xfrm>
            <a:off x="8234363" y="2973389"/>
            <a:ext cx="0" cy="11144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745" name="Rectangle 125"/>
          <p:cNvSpPr>
            <a:spLocks noChangeArrowheads="1"/>
          </p:cNvSpPr>
          <p:nvPr/>
        </p:nvSpPr>
        <p:spPr bwMode="auto">
          <a:xfrm>
            <a:off x="8301039" y="4068763"/>
            <a:ext cx="2762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o</a:t>
            </a:r>
          </a:p>
        </p:txBody>
      </p:sp>
      <p:sp>
        <p:nvSpPr>
          <p:cNvPr id="26746" name="Rectangle 126"/>
          <p:cNvSpPr>
            <a:spLocks noChangeArrowheads="1"/>
          </p:cNvSpPr>
          <p:nvPr/>
        </p:nvSpPr>
        <p:spPr bwMode="auto">
          <a:xfrm>
            <a:off x="8396289" y="4068763"/>
            <a:ext cx="2762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p</a:t>
            </a:r>
          </a:p>
        </p:txBody>
      </p:sp>
      <p:sp>
        <p:nvSpPr>
          <p:cNvPr id="26747" name="Rectangle 127"/>
          <p:cNvSpPr>
            <a:spLocks noChangeArrowheads="1"/>
          </p:cNvSpPr>
          <p:nvPr/>
        </p:nvSpPr>
        <p:spPr bwMode="auto">
          <a:xfrm>
            <a:off x="8489951" y="4068763"/>
            <a:ext cx="2762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e</a:t>
            </a:r>
          </a:p>
        </p:txBody>
      </p:sp>
      <p:sp>
        <p:nvSpPr>
          <p:cNvPr id="26748" name="Rectangle 128"/>
          <p:cNvSpPr>
            <a:spLocks noChangeArrowheads="1"/>
          </p:cNvSpPr>
          <p:nvPr/>
        </p:nvSpPr>
        <p:spPr bwMode="auto">
          <a:xfrm>
            <a:off x="8585201" y="4068763"/>
            <a:ext cx="2762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n</a:t>
            </a:r>
          </a:p>
        </p:txBody>
      </p:sp>
      <p:sp>
        <p:nvSpPr>
          <p:cNvPr id="26749" name="Rectangle 129"/>
          <p:cNvSpPr>
            <a:spLocks noChangeArrowheads="1"/>
          </p:cNvSpPr>
          <p:nvPr/>
        </p:nvSpPr>
        <p:spPr bwMode="auto">
          <a:xfrm>
            <a:off x="8680451" y="4068763"/>
            <a:ext cx="239713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-</a:t>
            </a:r>
          </a:p>
        </p:txBody>
      </p:sp>
      <p:sp>
        <p:nvSpPr>
          <p:cNvPr id="26750" name="Rectangle 130"/>
          <p:cNvSpPr>
            <a:spLocks noChangeArrowheads="1"/>
          </p:cNvSpPr>
          <p:nvPr/>
        </p:nvSpPr>
        <p:spPr bwMode="auto">
          <a:xfrm>
            <a:off x="8737601" y="4068763"/>
            <a:ext cx="220663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l</a:t>
            </a:r>
          </a:p>
        </p:txBody>
      </p:sp>
      <p:sp>
        <p:nvSpPr>
          <p:cNvPr id="26751" name="Rectangle 131"/>
          <p:cNvSpPr>
            <a:spLocks noChangeArrowheads="1"/>
          </p:cNvSpPr>
          <p:nvPr/>
        </p:nvSpPr>
        <p:spPr bwMode="auto">
          <a:xfrm>
            <a:off x="8775701" y="4068763"/>
            <a:ext cx="2762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o</a:t>
            </a:r>
          </a:p>
        </p:txBody>
      </p:sp>
      <p:sp>
        <p:nvSpPr>
          <p:cNvPr id="26752" name="Rectangle 132"/>
          <p:cNvSpPr>
            <a:spLocks noChangeArrowheads="1"/>
          </p:cNvSpPr>
          <p:nvPr/>
        </p:nvSpPr>
        <p:spPr bwMode="auto">
          <a:xfrm>
            <a:off x="8870951" y="4068763"/>
            <a:ext cx="2762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o</a:t>
            </a:r>
          </a:p>
        </p:txBody>
      </p:sp>
      <p:sp>
        <p:nvSpPr>
          <p:cNvPr id="26753" name="Rectangle 133"/>
          <p:cNvSpPr>
            <a:spLocks noChangeArrowheads="1"/>
          </p:cNvSpPr>
          <p:nvPr/>
        </p:nvSpPr>
        <p:spPr bwMode="auto">
          <a:xfrm>
            <a:off x="8966201" y="4068763"/>
            <a:ext cx="2762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p</a:t>
            </a:r>
          </a:p>
        </p:txBody>
      </p:sp>
      <p:sp>
        <p:nvSpPr>
          <p:cNvPr id="26754" name="Rectangle 134"/>
          <p:cNvSpPr>
            <a:spLocks noChangeArrowheads="1"/>
          </p:cNvSpPr>
          <p:nvPr/>
        </p:nvSpPr>
        <p:spPr bwMode="auto">
          <a:xfrm>
            <a:off x="8301038" y="4238625"/>
            <a:ext cx="232436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 </a:t>
            </a:r>
          </a:p>
        </p:txBody>
      </p:sp>
      <p:sp>
        <p:nvSpPr>
          <p:cNvPr id="26755" name="Rectangle 135"/>
          <p:cNvSpPr>
            <a:spLocks noChangeArrowheads="1"/>
          </p:cNvSpPr>
          <p:nvPr/>
        </p:nvSpPr>
        <p:spPr bwMode="auto">
          <a:xfrm>
            <a:off x="8358188" y="4238625"/>
            <a:ext cx="242054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r</a:t>
            </a:r>
          </a:p>
        </p:txBody>
      </p:sp>
      <p:sp>
        <p:nvSpPr>
          <p:cNvPr id="26756" name="Rectangle 136"/>
          <p:cNvSpPr>
            <a:spLocks noChangeArrowheads="1"/>
          </p:cNvSpPr>
          <p:nvPr/>
        </p:nvSpPr>
        <p:spPr bwMode="auto">
          <a:xfrm>
            <a:off x="8396289" y="423862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e</a:t>
            </a:r>
          </a:p>
        </p:txBody>
      </p:sp>
      <p:sp>
        <p:nvSpPr>
          <p:cNvPr id="26757" name="Rectangle 137"/>
          <p:cNvSpPr>
            <a:spLocks noChangeArrowheads="1"/>
          </p:cNvSpPr>
          <p:nvPr/>
        </p:nvSpPr>
        <p:spPr bwMode="auto">
          <a:xfrm>
            <a:off x="8509000" y="4238626"/>
            <a:ext cx="26670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c</a:t>
            </a:r>
          </a:p>
        </p:txBody>
      </p:sp>
      <p:sp>
        <p:nvSpPr>
          <p:cNvPr id="26758" name="Rectangle 138"/>
          <p:cNvSpPr>
            <a:spLocks noChangeArrowheads="1"/>
          </p:cNvSpPr>
          <p:nvPr/>
        </p:nvSpPr>
        <p:spPr bwMode="auto">
          <a:xfrm>
            <a:off x="8585200" y="4238626"/>
            <a:ext cx="26670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y</a:t>
            </a:r>
          </a:p>
        </p:txBody>
      </p:sp>
      <p:sp>
        <p:nvSpPr>
          <p:cNvPr id="26759" name="Rectangle 139"/>
          <p:cNvSpPr>
            <a:spLocks noChangeArrowheads="1"/>
          </p:cNvSpPr>
          <p:nvPr/>
        </p:nvSpPr>
        <p:spPr bwMode="auto">
          <a:xfrm>
            <a:off x="8680450" y="4238626"/>
            <a:ext cx="26670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c</a:t>
            </a:r>
          </a:p>
        </p:txBody>
      </p:sp>
      <p:sp>
        <p:nvSpPr>
          <p:cNvPr id="26760" name="Rectangle 140"/>
          <p:cNvSpPr>
            <a:spLocks noChangeArrowheads="1"/>
          </p:cNvSpPr>
          <p:nvPr/>
        </p:nvSpPr>
        <p:spPr bwMode="auto">
          <a:xfrm>
            <a:off x="8756651" y="4238626"/>
            <a:ext cx="220663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l</a:t>
            </a:r>
          </a:p>
        </p:txBody>
      </p:sp>
      <p:sp>
        <p:nvSpPr>
          <p:cNvPr id="26761" name="Rectangle 141"/>
          <p:cNvSpPr>
            <a:spLocks noChangeArrowheads="1"/>
          </p:cNvSpPr>
          <p:nvPr/>
        </p:nvSpPr>
        <p:spPr bwMode="auto">
          <a:xfrm>
            <a:off x="8794751" y="423862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e</a:t>
            </a:r>
          </a:p>
        </p:txBody>
      </p:sp>
      <p:sp>
        <p:nvSpPr>
          <p:cNvPr id="26762" name="Line 142"/>
          <p:cNvSpPr>
            <a:spLocks noChangeShapeType="1"/>
          </p:cNvSpPr>
          <p:nvPr/>
        </p:nvSpPr>
        <p:spPr bwMode="auto">
          <a:xfrm>
            <a:off x="7588250" y="2973389"/>
            <a:ext cx="0" cy="4524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763" name="Line 143"/>
          <p:cNvSpPr>
            <a:spLocks noChangeShapeType="1"/>
          </p:cNvSpPr>
          <p:nvPr/>
        </p:nvSpPr>
        <p:spPr bwMode="auto">
          <a:xfrm flipH="1">
            <a:off x="6602414" y="3444875"/>
            <a:ext cx="98583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764" name="Line 144"/>
          <p:cNvSpPr>
            <a:spLocks noChangeShapeType="1"/>
          </p:cNvSpPr>
          <p:nvPr/>
        </p:nvSpPr>
        <p:spPr bwMode="auto">
          <a:xfrm flipV="1">
            <a:off x="6600825" y="3084514"/>
            <a:ext cx="0" cy="3587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765" name="Freeform 145"/>
          <p:cNvSpPr>
            <a:spLocks/>
          </p:cNvSpPr>
          <p:nvPr/>
        </p:nvSpPr>
        <p:spPr bwMode="auto">
          <a:xfrm>
            <a:off x="6562725" y="3009900"/>
            <a:ext cx="58738" cy="76200"/>
          </a:xfrm>
          <a:custGeom>
            <a:avLst/>
            <a:gdLst>
              <a:gd name="T0" fmla="*/ 2147483647 w 37"/>
              <a:gd name="T1" fmla="*/ 2147483647 h 48"/>
              <a:gd name="T2" fmla="*/ 0 w 37"/>
              <a:gd name="T3" fmla="*/ 2147483647 h 48"/>
              <a:gd name="T4" fmla="*/ 2147483647 w 37"/>
              <a:gd name="T5" fmla="*/ 0 h 48"/>
              <a:gd name="T6" fmla="*/ 2147483647 w 37"/>
              <a:gd name="T7" fmla="*/ 2147483647 h 48"/>
              <a:gd name="T8" fmla="*/ 2147483647 w 37"/>
              <a:gd name="T9" fmla="*/ 2147483647 h 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"/>
              <a:gd name="T16" fmla="*/ 0 h 48"/>
              <a:gd name="T17" fmla="*/ 37 w 37"/>
              <a:gd name="T18" fmla="*/ 48 h 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" h="48">
                <a:moveTo>
                  <a:pt x="24" y="47"/>
                </a:moveTo>
                <a:lnTo>
                  <a:pt x="0" y="47"/>
                </a:lnTo>
                <a:lnTo>
                  <a:pt x="24" y="0"/>
                </a:lnTo>
                <a:lnTo>
                  <a:pt x="36" y="47"/>
                </a:lnTo>
                <a:lnTo>
                  <a:pt x="24" y="47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766" name="Rectangle 146"/>
          <p:cNvSpPr>
            <a:spLocks noChangeArrowheads="1"/>
          </p:cNvSpPr>
          <p:nvPr/>
        </p:nvSpPr>
        <p:spPr bwMode="auto">
          <a:xfrm>
            <a:off x="6762751" y="3425826"/>
            <a:ext cx="239713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r</a:t>
            </a:r>
          </a:p>
        </p:txBody>
      </p:sp>
      <p:sp>
        <p:nvSpPr>
          <p:cNvPr id="26767" name="Rectangle 147"/>
          <p:cNvSpPr>
            <a:spLocks noChangeArrowheads="1"/>
          </p:cNvSpPr>
          <p:nvPr/>
        </p:nvSpPr>
        <p:spPr bwMode="auto">
          <a:xfrm>
            <a:off x="6818314" y="342582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e</a:t>
            </a:r>
          </a:p>
        </p:txBody>
      </p:sp>
      <p:sp>
        <p:nvSpPr>
          <p:cNvPr id="26768" name="Rectangle 148"/>
          <p:cNvSpPr>
            <a:spLocks noChangeArrowheads="1"/>
          </p:cNvSpPr>
          <p:nvPr/>
        </p:nvSpPr>
        <p:spPr bwMode="auto">
          <a:xfrm>
            <a:off x="6913564" y="342582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u</a:t>
            </a:r>
          </a:p>
        </p:txBody>
      </p:sp>
      <p:sp>
        <p:nvSpPr>
          <p:cNvPr id="26769" name="Rectangle 149"/>
          <p:cNvSpPr>
            <a:spLocks noChangeArrowheads="1"/>
          </p:cNvSpPr>
          <p:nvPr/>
        </p:nvSpPr>
        <p:spPr bwMode="auto">
          <a:xfrm>
            <a:off x="7008813" y="3425826"/>
            <a:ext cx="26670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s</a:t>
            </a:r>
          </a:p>
        </p:txBody>
      </p:sp>
      <p:sp>
        <p:nvSpPr>
          <p:cNvPr id="26770" name="Rectangle 150"/>
          <p:cNvSpPr>
            <a:spLocks noChangeArrowheads="1"/>
          </p:cNvSpPr>
          <p:nvPr/>
        </p:nvSpPr>
        <p:spPr bwMode="auto">
          <a:xfrm>
            <a:off x="7104064" y="3425826"/>
            <a:ext cx="2762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e</a:t>
            </a:r>
          </a:p>
        </p:txBody>
      </p:sp>
      <p:sp>
        <p:nvSpPr>
          <p:cNvPr id="26771" name="Line 151"/>
          <p:cNvSpPr>
            <a:spLocks noChangeShapeType="1"/>
          </p:cNvSpPr>
          <p:nvPr/>
        </p:nvSpPr>
        <p:spPr bwMode="auto">
          <a:xfrm>
            <a:off x="7702550" y="2973388"/>
            <a:ext cx="0" cy="7556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772" name="Line 152"/>
          <p:cNvSpPr>
            <a:spLocks noChangeShapeType="1"/>
          </p:cNvSpPr>
          <p:nvPr/>
        </p:nvSpPr>
        <p:spPr bwMode="auto">
          <a:xfrm flipH="1">
            <a:off x="5272088" y="3729038"/>
            <a:ext cx="243046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773" name="Line 153"/>
          <p:cNvSpPr>
            <a:spLocks noChangeShapeType="1"/>
          </p:cNvSpPr>
          <p:nvPr/>
        </p:nvSpPr>
        <p:spPr bwMode="auto">
          <a:xfrm flipV="1">
            <a:off x="5251450" y="3086100"/>
            <a:ext cx="0" cy="642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774" name="Freeform 154"/>
          <p:cNvSpPr>
            <a:spLocks/>
          </p:cNvSpPr>
          <p:nvPr/>
        </p:nvSpPr>
        <p:spPr bwMode="auto">
          <a:xfrm>
            <a:off x="5232400" y="3009900"/>
            <a:ext cx="58738" cy="76200"/>
          </a:xfrm>
          <a:custGeom>
            <a:avLst/>
            <a:gdLst>
              <a:gd name="T0" fmla="*/ 2147483647 w 37"/>
              <a:gd name="T1" fmla="*/ 2147483647 h 48"/>
              <a:gd name="T2" fmla="*/ 0 w 37"/>
              <a:gd name="T3" fmla="*/ 2147483647 h 48"/>
              <a:gd name="T4" fmla="*/ 2147483647 w 37"/>
              <a:gd name="T5" fmla="*/ 0 h 48"/>
              <a:gd name="T6" fmla="*/ 2147483647 w 37"/>
              <a:gd name="T7" fmla="*/ 2147483647 h 48"/>
              <a:gd name="T8" fmla="*/ 2147483647 w 37"/>
              <a:gd name="T9" fmla="*/ 2147483647 h 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"/>
              <a:gd name="T16" fmla="*/ 0 h 48"/>
              <a:gd name="T17" fmla="*/ 37 w 37"/>
              <a:gd name="T18" fmla="*/ 48 h 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" h="48">
                <a:moveTo>
                  <a:pt x="12" y="47"/>
                </a:moveTo>
                <a:lnTo>
                  <a:pt x="0" y="47"/>
                </a:lnTo>
                <a:lnTo>
                  <a:pt x="12" y="0"/>
                </a:lnTo>
                <a:lnTo>
                  <a:pt x="36" y="47"/>
                </a:lnTo>
                <a:lnTo>
                  <a:pt x="12" y="47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775" name="Rectangle 155"/>
          <p:cNvSpPr>
            <a:spLocks noChangeArrowheads="1"/>
          </p:cNvSpPr>
          <p:nvPr/>
        </p:nvSpPr>
        <p:spPr bwMode="auto">
          <a:xfrm>
            <a:off x="5451476" y="3709988"/>
            <a:ext cx="239713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r</a:t>
            </a:r>
          </a:p>
        </p:txBody>
      </p:sp>
      <p:sp>
        <p:nvSpPr>
          <p:cNvPr id="26776" name="Rectangle 156"/>
          <p:cNvSpPr>
            <a:spLocks noChangeArrowheads="1"/>
          </p:cNvSpPr>
          <p:nvPr/>
        </p:nvSpPr>
        <p:spPr bwMode="auto">
          <a:xfrm>
            <a:off x="5508626" y="3709988"/>
            <a:ext cx="2762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e</a:t>
            </a:r>
          </a:p>
        </p:txBody>
      </p:sp>
      <p:sp>
        <p:nvSpPr>
          <p:cNvPr id="26777" name="Rectangle 157"/>
          <p:cNvSpPr>
            <a:spLocks noChangeArrowheads="1"/>
          </p:cNvSpPr>
          <p:nvPr/>
        </p:nvSpPr>
        <p:spPr bwMode="auto">
          <a:xfrm>
            <a:off x="5603876" y="3709988"/>
            <a:ext cx="322263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m</a:t>
            </a:r>
          </a:p>
        </p:txBody>
      </p:sp>
      <p:sp>
        <p:nvSpPr>
          <p:cNvPr id="26778" name="Rectangle 158"/>
          <p:cNvSpPr>
            <a:spLocks noChangeArrowheads="1"/>
          </p:cNvSpPr>
          <p:nvPr/>
        </p:nvSpPr>
        <p:spPr bwMode="auto">
          <a:xfrm>
            <a:off x="5735639" y="3709988"/>
            <a:ext cx="2762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a</a:t>
            </a:r>
          </a:p>
        </p:txBody>
      </p:sp>
      <p:sp>
        <p:nvSpPr>
          <p:cNvPr id="26779" name="Rectangle 159"/>
          <p:cNvSpPr>
            <a:spLocks noChangeArrowheads="1"/>
          </p:cNvSpPr>
          <p:nvPr/>
        </p:nvSpPr>
        <p:spPr bwMode="auto">
          <a:xfrm>
            <a:off x="5849939" y="3709988"/>
            <a:ext cx="2762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n</a:t>
            </a:r>
          </a:p>
        </p:txBody>
      </p:sp>
      <p:sp>
        <p:nvSpPr>
          <p:cNvPr id="26780" name="Rectangle 160"/>
          <p:cNvSpPr>
            <a:spLocks noChangeArrowheads="1"/>
          </p:cNvSpPr>
          <p:nvPr/>
        </p:nvSpPr>
        <p:spPr bwMode="auto">
          <a:xfrm>
            <a:off x="5945189" y="3709988"/>
            <a:ext cx="2762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u</a:t>
            </a:r>
          </a:p>
        </p:txBody>
      </p:sp>
      <p:sp>
        <p:nvSpPr>
          <p:cNvPr id="26781" name="Rectangle 161"/>
          <p:cNvSpPr>
            <a:spLocks noChangeArrowheads="1"/>
          </p:cNvSpPr>
          <p:nvPr/>
        </p:nvSpPr>
        <p:spPr bwMode="auto">
          <a:xfrm>
            <a:off x="6040438" y="3709988"/>
            <a:ext cx="232436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f</a:t>
            </a:r>
          </a:p>
        </p:txBody>
      </p:sp>
      <p:sp>
        <p:nvSpPr>
          <p:cNvPr id="26782" name="Rectangle 162"/>
          <p:cNvSpPr>
            <a:spLocks noChangeArrowheads="1"/>
          </p:cNvSpPr>
          <p:nvPr/>
        </p:nvSpPr>
        <p:spPr bwMode="auto">
          <a:xfrm>
            <a:off x="6078539" y="3709988"/>
            <a:ext cx="2762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a</a:t>
            </a:r>
          </a:p>
        </p:txBody>
      </p:sp>
      <p:sp>
        <p:nvSpPr>
          <p:cNvPr id="26783" name="Rectangle 163"/>
          <p:cNvSpPr>
            <a:spLocks noChangeArrowheads="1"/>
          </p:cNvSpPr>
          <p:nvPr/>
        </p:nvSpPr>
        <p:spPr bwMode="auto">
          <a:xfrm>
            <a:off x="6173788" y="3709988"/>
            <a:ext cx="266700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c</a:t>
            </a:r>
          </a:p>
        </p:txBody>
      </p:sp>
      <p:sp>
        <p:nvSpPr>
          <p:cNvPr id="26784" name="Rectangle 164"/>
          <p:cNvSpPr>
            <a:spLocks noChangeArrowheads="1"/>
          </p:cNvSpPr>
          <p:nvPr/>
        </p:nvSpPr>
        <p:spPr bwMode="auto">
          <a:xfrm>
            <a:off x="6267450" y="3709988"/>
            <a:ext cx="230188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t</a:t>
            </a:r>
          </a:p>
        </p:txBody>
      </p:sp>
      <p:sp>
        <p:nvSpPr>
          <p:cNvPr id="26785" name="Rectangle 165"/>
          <p:cNvSpPr>
            <a:spLocks noChangeArrowheads="1"/>
          </p:cNvSpPr>
          <p:nvPr/>
        </p:nvSpPr>
        <p:spPr bwMode="auto">
          <a:xfrm>
            <a:off x="6305551" y="3709988"/>
            <a:ext cx="2762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u</a:t>
            </a:r>
          </a:p>
        </p:txBody>
      </p:sp>
      <p:sp>
        <p:nvSpPr>
          <p:cNvPr id="26786" name="Rectangle 166"/>
          <p:cNvSpPr>
            <a:spLocks noChangeArrowheads="1"/>
          </p:cNvSpPr>
          <p:nvPr/>
        </p:nvSpPr>
        <p:spPr bwMode="auto">
          <a:xfrm>
            <a:off x="6400801" y="3709988"/>
            <a:ext cx="239713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r</a:t>
            </a:r>
          </a:p>
        </p:txBody>
      </p:sp>
      <p:sp>
        <p:nvSpPr>
          <p:cNvPr id="26787" name="Rectangle 167"/>
          <p:cNvSpPr>
            <a:spLocks noChangeArrowheads="1"/>
          </p:cNvSpPr>
          <p:nvPr/>
        </p:nvSpPr>
        <p:spPr bwMode="auto">
          <a:xfrm>
            <a:off x="6457951" y="3709988"/>
            <a:ext cx="2762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e</a:t>
            </a:r>
          </a:p>
        </p:txBody>
      </p:sp>
      <p:sp>
        <p:nvSpPr>
          <p:cNvPr id="26788" name="Line 168"/>
          <p:cNvSpPr>
            <a:spLocks noChangeShapeType="1"/>
          </p:cNvSpPr>
          <p:nvPr/>
        </p:nvSpPr>
        <p:spPr bwMode="auto">
          <a:xfrm>
            <a:off x="7835900" y="2973389"/>
            <a:ext cx="0" cy="11144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789" name="Line 169"/>
          <p:cNvSpPr>
            <a:spLocks noChangeShapeType="1"/>
          </p:cNvSpPr>
          <p:nvPr/>
        </p:nvSpPr>
        <p:spPr bwMode="auto">
          <a:xfrm flipH="1">
            <a:off x="3981450" y="4087813"/>
            <a:ext cx="38544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790" name="Line 170"/>
          <p:cNvSpPr>
            <a:spLocks noChangeShapeType="1"/>
          </p:cNvSpPr>
          <p:nvPr/>
        </p:nvSpPr>
        <p:spPr bwMode="auto">
          <a:xfrm flipV="1">
            <a:off x="3960813" y="3105151"/>
            <a:ext cx="0" cy="9826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791" name="Freeform 171"/>
          <p:cNvSpPr>
            <a:spLocks/>
          </p:cNvSpPr>
          <p:nvPr/>
        </p:nvSpPr>
        <p:spPr bwMode="auto">
          <a:xfrm>
            <a:off x="3922714" y="3009900"/>
            <a:ext cx="77787" cy="95250"/>
          </a:xfrm>
          <a:custGeom>
            <a:avLst/>
            <a:gdLst>
              <a:gd name="T0" fmla="*/ 2147483647 w 49"/>
              <a:gd name="T1" fmla="*/ 2147483647 h 60"/>
              <a:gd name="T2" fmla="*/ 0 w 49"/>
              <a:gd name="T3" fmla="*/ 2147483647 h 60"/>
              <a:gd name="T4" fmla="*/ 2147483647 w 49"/>
              <a:gd name="T5" fmla="*/ 0 h 60"/>
              <a:gd name="T6" fmla="*/ 2147483647 w 49"/>
              <a:gd name="T7" fmla="*/ 2147483647 h 60"/>
              <a:gd name="T8" fmla="*/ 2147483647 w 49"/>
              <a:gd name="T9" fmla="*/ 2147483647 h 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"/>
              <a:gd name="T16" fmla="*/ 0 h 60"/>
              <a:gd name="T17" fmla="*/ 49 w 49"/>
              <a:gd name="T18" fmla="*/ 60 h 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" h="60">
                <a:moveTo>
                  <a:pt x="24" y="59"/>
                </a:moveTo>
                <a:lnTo>
                  <a:pt x="0" y="59"/>
                </a:lnTo>
                <a:lnTo>
                  <a:pt x="24" y="0"/>
                </a:lnTo>
                <a:lnTo>
                  <a:pt x="48" y="59"/>
                </a:lnTo>
                <a:lnTo>
                  <a:pt x="24" y="59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792" name="Rectangle 172"/>
          <p:cNvSpPr>
            <a:spLocks noChangeArrowheads="1"/>
          </p:cNvSpPr>
          <p:nvPr/>
        </p:nvSpPr>
        <p:spPr bwMode="auto">
          <a:xfrm>
            <a:off x="4102100" y="4087813"/>
            <a:ext cx="266700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c</a:t>
            </a:r>
          </a:p>
        </p:txBody>
      </p:sp>
      <p:sp>
        <p:nvSpPr>
          <p:cNvPr id="26793" name="Rectangle 173"/>
          <p:cNvSpPr>
            <a:spLocks noChangeArrowheads="1"/>
          </p:cNvSpPr>
          <p:nvPr/>
        </p:nvSpPr>
        <p:spPr bwMode="auto">
          <a:xfrm>
            <a:off x="4197351" y="4087813"/>
            <a:ext cx="220663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l</a:t>
            </a:r>
          </a:p>
        </p:txBody>
      </p:sp>
      <p:sp>
        <p:nvSpPr>
          <p:cNvPr id="26794" name="Rectangle 174"/>
          <p:cNvSpPr>
            <a:spLocks noChangeArrowheads="1"/>
          </p:cNvSpPr>
          <p:nvPr/>
        </p:nvSpPr>
        <p:spPr bwMode="auto">
          <a:xfrm>
            <a:off x="4216401" y="4087813"/>
            <a:ext cx="2762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o</a:t>
            </a:r>
          </a:p>
        </p:txBody>
      </p:sp>
      <p:sp>
        <p:nvSpPr>
          <p:cNvPr id="26795" name="Rectangle 175"/>
          <p:cNvSpPr>
            <a:spLocks noChangeArrowheads="1"/>
          </p:cNvSpPr>
          <p:nvPr/>
        </p:nvSpPr>
        <p:spPr bwMode="auto">
          <a:xfrm>
            <a:off x="4330700" y="4087813"/>
            <a:ext cx="266700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s</a:t>
            </a:r>
          </a:p>
        </p:txBody>
      </p:sp>
      <p:sp>
        <p:nvSpPr>
          <p:cNvPr id="26796" name="Rectangle 176"/>
          <p:cNvSpPr>
            <a:spLocks noChangeArrowheads="1"/>
          </p:cNvSpPr>
          <p:nvPr/>
        </p:nvSpPr>
        <p:spPr bwMode="auto">
          <a:xfrm>
            <a:off x="4406901" y="4087813"/>
            <a:ext cx="2762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e</a:t>
            </a:r>
          </a:p>
        </p:txBody>
      </p:sp>
      <p:sp>
        <p:nvSpPr>
          <p:cNvPr id="26797" name="Rectangle 177"/>
          <p:cNvSpPr>
            <a:spLocks noChangeArrowheads="1"/>
          </p:cNvSpPr>
          <p:nvPr/>
        </p:nvSpPr>
        <p:spPr bwMode="auto">
          <a:xfrm>
            <a:off x="4500564" y="4087813"/>
            <a:ext cx="2762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d</a:t>
            </a:r>
          </a:p>
        </p:txBody>
      </p:sp>
      <p:sp>
        <p:nvSpPr>
          <p:cNvPr id="26798" name="Rectangle 178"/>
          <p:cNvSpPr>
            <a:spLocks noChangeArrowheads="1"/>
          </p:cNvSpPr>
          <p:nvPr/>
        </p:nvSpPr>
        <p:spPr bwMode="auto">
          <a:xfrm>
            <a:off x="4595813" y="4087813"/>
            <a:ext cx="242054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-</a:t>
            </a:r>
          </a:p>
        </p:txBody>
      </p:sp>
      <p:sp>
        <p:nvSpPr>
          <p:cNvPr id="26799" name="Rectangle 179"/>
          <p:cNvSpPr>
            <a:spLocks noChangeArrowheads="1"/>
          </p:cNvSpPr>
          <p:nvPr/>
        </p:nvSpPr>
        <p:spPr bwMode="auto">
          <a:xfrm>
            <a:off x="4652963" y="4087813"/>
            <a:ext cx="222818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l</a:t>
            </a:r>
          </a:p>
        </p:txBody>
      </p:sp>
      <p:sp>
        <p:nvSpPr>
          <p:cNvPr id="26800" name="Rectangle 180"/>
          <p:cNvSpPr>
            <a:spLocks noChangeArrowheads="1"/>
          </p:cNvSpPr>
          <p:nvPr/>
        </p:nvSpPr>
        <p:spPr bwMode="auto">
          <a:xfrm>
            <a:off x="4691064" y="4087813"/>
            <a:ext cx="2762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o</a:t>
            </a:r>
          </a:p>
        </p:txBody>
      </p:sp>
      <p:sp>
        <p:nvSpPr>
          <p:cNvPr id="26801" name="Rectangle 181"/>
          <p:cNvSpPr>
            <a:spLocks noChangeArrowheads="1"/>
          </p:cNvSpPr>
          <p:nvPr/>
        </p:nvSpPr>
        <p:spPr bwMode="auto">
          <a:xfrm>
            <a:off x="4786314" y="4087813"/>
            <a:ext cx="2762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o</a:t>
            </a:r>
          </a:p>
        </p:txBody>
      </p:sp>
      <p:sp>
        <p:nvSpPr>
          <p:cNvPr id="26802" name="Rectangle 182"/>
          <p:cNvSpPr>
            <a:spLocks noChangeArrowheads="1"/>
          </p:cNvSpPr>
          <p:nvPr/>
        </p:nvSpPr>
        <p:spPr bwMode="auto">
          <a:xfrm>
            <a:off x="4881564" y="4087813"/>
            <a:ext cx="2762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p</a:t>
            </a:r>
          </a:p>
        </p:txBody>
      </p:sp>
      <p:sp>
        <p:nvSpPr>
          <p:cNvPr id="26803" name="Rectangle 183"/>
          <p:cNvSpPr>
            <a:spLocks noChangeArrowheads="1"/>
          </p:cNvSpPr>
          <p:nvPr/>
        </p:nvSpPr>
        <p:spPr bwMode="auto">
          <a:xfrm>
            <a:off x="4976813" y="4087813"/>
            <a:ext cx="232436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 </a:t>
            </a:r>
          </a:p>
        </p:txBody>
      </p:sp>
      <p:sp>
        <p:nvSpPr>
          <p:cNvPr id="26804" name="Rectangle 184"/>
          <p:cNvSpPr>
            <a:spLocks noChangeArrowheads="1"/>
          </p:cNvSpPr>
          <p:nvPr/>
        </p:nvSpPr>
        <p:spPr bwMode="auto">
          <a:xfrm>
            <a:off x="5033963" y="4087813"/>
            <a:ext cx="242054" cy="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r</a:t>
            </a:r>
          </a:p>
        </p:txBody>
      </p:sp>
      <p:sp>
        <p:nvSpPr>
          <p:cNvPr id="26805" name="Rectangle 185"/>
          <p:cNvSpPr>
            <a:spLocks noChangeArrowheads="1"/>
          </p:cNvSpPr>
          <p:nvPr/>
        </p:nvSpPr>
        <p:spPr bwMode="auto">
          <a:xfrm>
            <a:off x="5089526" y="4087813"/>
            <a:ext cx="2762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e</a:t>
            </a:r>
          </a:p>
        </p:txBody>
      </p:sp>
      <p:sp>
        <p:nvSpPr>
          <p:cNvPr id="26806" name="Rectangle 186"/>
          <p:cNvSpPr>
            <a:spLocks noChangeArrowheads="1"/>
          </p:cNvSpPr>
          <p:nvPr/>
        </p:nvSpPr>
        <p:spPr bwMode="auto">
          <a:xfrm>
            <a:off x="5184775" y="4087813"/>
            <a:ext cx="266700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c</a:t>
            </a:r>
          </a:p>
        </p:txBody>
      </p:sp>
      <p:sp>
        <p:nvSpPr>
          <p:cNvPr id="26807" name="Rectangle 187"/>
          <p:cNvSpPr>
            <a:spLocks noChangeArrowheads="1"/>
          </p:cNvSpPr>
          <p:nvPr/>
        </p:nvSpPr>
        <p:spPr bwMode="auto">
          <a:xfrm>
            <a:off x="5260975" y="4087813"/>
            <a:ext cx="266700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y</a:t>
            </a:r>
          </a:p>
        </p:txBody>
      </p:sp>
      <p:sp>
        <p:nvSpPr>
          <p:cNvPr id="26808" name="Rectangle 188"/>
          <p:cNvSpPr>
            <a:spLocks noChangeArrowheads="1"/>
          </p:cNvSpPr>
          <p:nvPr/>
        </p:nvSpPr>
        <p:spPr bwMode="auto">
          <a:xfrm>
            <a:off x="5356225" y="4087813"/>
            <a:ext cx="266700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c</a:t>
            </a:r>
          </a:p>
        </p:txBody>
      </p:sp>
      <p:sp>
        <p:nvSpPr>
          <p:cNvPr id="26809" name="Rectangle 189"/>
          <p:cNvSpPr>
            <a:spLocks noChangeArrowheads="1"/>
          </p:cNvSpPr>
          <p:nvPr/>
        </p:nvSpPr>
        <p:spPr bwMode="auto">
          <a:xfrm>
            <a:off x="5432426" y="4087813"/>
            <a:ext cx="220663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l</a:t>
            </a:r>
          </a:p>
        </p:txBody>
      </p:sp>
      <p:sp>
        <p:nvSpPr>
          <p:cNvPr id="26810" name="Rectangle 190"/>
          <p:cNvSpPr>
            <a:spLocks noChangeArrowheads="1"/>
          </p:cNvSpPr>
          <p:nvPr/>
        </p:nvSpPr>
        <p:spPr bwMode="auto">
          <a:xfrm>
            <a:off x="5470526" y="4087813"/>
            <a:ext cx="276225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>
                <a:solidFill>
                  <a:srgbClr val="000000"/>
                </a:solidFill>
                <a:latin typeface="Helvetica" panose="020B0604020202020204" pitchFamily="34" charset="0"/>
              </a:rPr>
              <a:t>e</a:t>
            </a:r>
          </a:p>
        </p:txBody>
      </p:sp>
      <p:sp>
        <p:nvSpPr>
          <p:cNvPr id="26811" name="Line 191"/>
          <p:cNvSpPr>
            <a:spLocks noChangeShapeType="1"/>
          </p:cNvSpPr>
          <p:nvPr/>
        </p:nvSpPr>
        <p:spPr bwMode="auto">
          <a:xfrm>
            <a:off x="3163888" y="2668588"/>
            <a:ext cx="16986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812" name="Freeform 192"/>
          <p:cNvSpPr>
            <a:spLocks/>
          </p:cNvSpPr>
          <p:nvPr/>
        </p:nvSpPr>
        <p:spPr bwMode="auto">
          <a:xfrm>
            <a:off x="3314700" y="2630489"/>
            <a:ext cx="96838" cy="58737"/>
          </a:xfrm>
          <a:custGeom>
            <a:avLst/>
            <a:gdLst>
              <a:gd name="T0" fmla="*/ 0 w 61"/>
              <a:gd name="T1" fmla="*/ 2147483647 h 37"/>
              <a:gd name="T2" fmla="*/ 0 w 61"/>
              <a:gd name="T3" fmla="*/ 0 h 37"/>
              <a:gd name="T4" fmla="*/ 2147483647 w 61"/>
              <a:gd name="T5" fmla="*/ 2147483647 h 37"/>
              <a:gd name="T6" fmla="*/ 0 w 61"/>
              <a:gd name="T7" fmla="*/ 2147483647 h 37"/>
              <a:gd name="T8" fmla="*/ 0 w 61"/>
              <a:gd name="T9" fmla="*/ 2147483647 h 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1"/>
              <a:gd name="T16" fmla="*/ 0 h 37"/>
              <a:gd name="T17" fmla="*/ 61 w 61"/>
              <a:gd name="T18" fmla="*/ 37 h 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1" h="37">
                <a:moveTo>
                  <a:pt x="0" y="24"/>
                </a:moveTo>
                <a:lnTo>
                  <a:pt x="0" y="0"/>
                </a:lnTo>
                <a:lnTo>
                  <a:pt x="60" y="24"/>
                </a:lnTo>
                <a:lnTo>
                  <a:pt x="0" y="36"/>
                </a:lnTo>
                <a:lnTo>
                  <a:pt x="0" y="2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13" name="Line 193"/>
          <p:cNvSpPr>
            <a:spLocks noChangeShapeType="1"/>
          </p:cNvSpPr>
          <p:nvPr/>
        </p:nvSpPr>
        <p:spPr bwMode="auto">
          <a:xfrm>
            <a:off x="7267576" y="2668588"/>
            <a:ext cx="1317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814" name="Freeform 194"/>
          <p:cNvSpPr>
            <a:spLocks/>
          </p:cNvSpPr>
          <p:nvPr/>
        </p:nvSpPr>
        <p:spPr bwMode="auto">
          <a:xfrm>
            <a:off x="7380288" y="2630489"/>
            <a:ext cx="95250" cy="58737"/>
          </a:xfrm>
          <a:custGeom>
            <a:avLst/>
            <a:gdLst>
              <a:gd name="T0" fmla="*/ 0 w 60"/>
              <a:gd name="T1" fmla="*/ 2147483647 h 37"/>
              <a:gd name="T2" fmla="*/ 0 w 60"/>
              <a:gd name="T3" fmla="*/ 0 h 37"/>
              <a:gd name="T4" fmla="*/ 2147483647 w 60"/>
              <a:gd name="T5" fmla="*/ 2147483647 h 37"/>
              <a:gd name="T6" fmla="*/ 0 w 60"/>
              <a:gd name="T7" fmla="*/ 2147483647 h 37"/>
              <a:gd name="T8" fmla="*/ 0 w 60"/>
              <a:gd name="T9" fmla="*/ 2147483647 h 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"/>
              <a:gd name="T16" fmla="*/ 0 h 37"/>
              <a:gd name="T17" fmla="*/ 60 w 60"/>
              <a:gd name="T18" fmla="*/ 37 h 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" h="37">
                <a:moveTo>
                  <a:pt x="0" y="24"/>
                </a:moveTo>
                <a:lnTo>
                  <a:pt x="0" y="0"/>
                </a:lnTo>
                <a:lnTo>
                  <a:pt x="59" y="24"/>
                </a:lnTo>
                <a:lnTo>
                  <a:pt x="0" y="36"/>
                </a:lnTo>
                <a:lnTo>
                  <a:pt x="0" y="2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15" name="Line 195"/>
          <p:cNvSpPr>
            <a:spLocks noChangeShapeType="1"/>
          </p:cNvSpPr>
          <p:nvPr/>
        </p:nvSpPr>
        <p:spPr bwMode="auto">
          <a:xfrm>
            <a:off x="8615363" y="2668588"/>
            <a:ext cx="1889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816" name="Freeform 196"/>
          <p:cNvSpPr>
            <a:spLocks/>
          </p:cNvSpPr>
          <p:nvPr/>
        </p:nvSpPr>
        <p:spPr bwMode="auto">
          <a:xfrm>
            <a:off x="8804275" y="2630489"/>
            <a:ext cx="96838" cy="58737"/>
          </a:xfrm>
          <a:custGeom>
            <a:avLst/>
            <a:gdLst>
              <a:gd name="T0" fmla="*/ 0 w 61"/>
              <a:gd name="T1" fmla="*/ 2147483647 h 37"/>
              <a:gd name="T2" fmla="*/ 0 w 61"/>
              <a:gd name="T3" fmla="*/ 0 h 37"/>
              <a:gd name="T4" fmla="*/ 2147483647 w 61"/>
              <a:gd name="T5" fmla="*/ 2147483647 h 37"/>
              <a:gd name="T6" fmla="*/ 0 w 61"/>
              <a:gd name="T7" fmla="*/ 2147483647 h 37"/>
              <a:gd name="T8" fmla="*/ 0 w 61"/>
              <a:gd name="T9" fmla="*/ 2147483647 h 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1"/>
              <a:gd name="T16" fmla="*/ 0 h 37"/>
              <a:gd name="T17" fmla="*/ 61 w 61"/>
              <a:gd name="T18" fmla="*/ 37 h 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1" h="37">
                <a:moveTo>
                  <a:pt x="0" y="24"/>
                </a:moveTo>
                <a:lnTo>
                  <a:pt x="0" y="0"/>
                </a:lnTo>
                <a:lnTo>
                  <a:pt x="60" y="24"/>
                </a:lnTo>
                <a:lnTo>
                  <a:pt x="0" y="36"/>
                </a:lnTo>
                <a:lnTo>
                  <a:pt x="0" y="2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17" name="Line 197"/>
          <p:cNvSpPr>
            <a:spLocks noChangeShapeType="1"/>
          </p:cNvSpPr>
          <p:nvPr/>
        </p:nvSpPr>
        <p:spPr bwMode="auto">
          <a:xfrm>
            <a:off x="5880101" y="2668588"/>
            <a:ext cx="1698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818" name="Freeform 198"/>
          <p:cNvSpPr>
            <a:spLocks/>
          </p:cNvSpPr>
          <p:nvPr/>
        </p:nvSpPr>
        <p:spPr bwMode="auto">
          <a:xfrm>
            <a:off x="6049964" y="2630489"/>
            <a:ext cx="77787" cy="77787"/>
          </a:xfrm>
          <a:custGeom>
            <a:avLst/>
            <a:gdLst>
              <a:gd name="T0" fmla="*/ 0 w 49"/>
              <a:gd name="T1" fmla="*/ 2147483647 h 49"/>
              <a:gd name="T2" fmla="*/ 0 w 49"/>
              <a:gd name="T3" fmla="*/ 0 h 49"/>
              <a:gd name="T4" fmla="*/ 2147483647 w 49"/>
              <a:gd name="T5" fmla="*/ 2147483647 h 49"/>
              <a:gd name="T6" fmla="*/ 0 w 49"/>
              <a:gd name="T7" fmla="*/ 2147483647 h 49"/>
              <a:gd name="T8" fmla="*/ 0 w 49"/>
              <a:gd name="T9" fmla="*/ 2147483647 h 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"/>
              <a:gd name="T16" fmla="*/ 0 h 49"/>
              <a:gd name="T17" fmla="*/ 49 w 49"/>
              <a:gd name="T18" fmla="*/ 49 h 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" h="49">
                <a:moveTo>
                  <a:pt x="0" y="24"/>
                </a:moveTo>
                <a:lnTo>
                  <a:pt x="0" y="0"/>
                </a:lnTo>
                <a:lnTo>
                  <a:pt x="48" y="24"/>
                </a:lnTo>
                <a:lnTo>
                  <a:pt x="0" y="48"/>
                </a:lnTo>
                <a:lnTo>
                  <a:pt x="0" y="2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19" name="Rectangle 199"/>
          <p:cNvSpPr>
            <a:spLocks noChangeArrowheads="1"/>
          </p:cNvSpPr>
          <p:nvPr/>
        </p:nvSpPr>
        <p:spPr bwMode="auto">
          <a:xfrm>
            <a:off x="2667000" y="4510089"/>
            <a:ext cx="66294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>
                <a:solidFill>
                  <a:srgbClr val="000000"/>
                </a:solidFill>
                <a:latin typeface="Helvetica" panose="020B0604020202020204" pitchFamily="34" charset="0"/>
              </a:rPr>
              <a:t> </a:t>
            </a:r>
            <a:endParaRPr lang="en-US" altLang="en-US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sp>
        <p:nvSpPr>
          <p:cNvPr id="26820" name="Line 204"/>
          <p:cNvSpPr>
            <a:spLocks noChangeShapeType="1"/>
          </p:cNvSpPr>
          <p:nvPr/>
        </p:nvSpPr>
        <p:spPr bwMode="auto">
          <a:xfrm>
            <a:off x="8235950" y="4068763"/>
            <a:ext cx="94773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821" name="Freeform 205"/>
          <p:cNvSpPr>
            <a:spLocks/>
          </p:cNvSpPr>
          <p:nvPr/>
        </p:nvSpPr>
        <p:spPr bwMode="auto">
          <a:xfrm>
            <a:off x="9183689" y="4049714"/>
            <a:ext cx="77787" cy="58737"/>
          </a:xfrm>
          <a:custGeom>
            <a:avLst/>
            <a:gdLst>
              <a:gd name="T0" fmla="*/ 0 w 49"/>
              <a:gd name="T1" fmla="*/ 2147483647 h 37"/>
              <a:gd name="T2" fmla="*/ 0 w 49"/>
              <a:gd name="T3" fmla="*/ 0 h 37"/>
              <a:gd name="T4" fmla="*/ 2147483647 w 49"/>
              <a:gd name="T5" fmla="*/ 2147483647 h 37"/>
              <a:gd name="T6" fmla="*/ 0 w 49"/>
              <a:gd name="T7" fmla="*/ 2147483647 h 37"/>
              <a:gd name="T8" fmla="*/ 0 w 49"/>
              <a:gd name="T9" fmla="*/ 2147483647 h 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"/>
              <a:gd name="T16" fmla="*/ 0 h 37"/>
              <a:gd name="T17" fmla="*/ 49 w 49"/>
              <a:gd name="T18" fmla="*/ 37 h 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" h="37">
                <a:moveTo>
                  <a:pt x="0" y="12"/>
                </a:moveTo>
                <a:lnTo>
                  <a:pt x="0" y="0"/>
                </a:lnTo>
                <a:lnTo>
                  <a:pt x="48" y="12"/>
                </a:lnTo>
                <a:lnTo>
                  <a:pt x="0" y="36"/>
                </a:lnTo>
                <a:lnTo>
                  <a:pt x="0" y="12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22" name="Rectangle 206"/>
          <p:cNvSpPr>
            <a:spLocks noChangeArrowheads="1"/>
          </p:cNvSpPr>
          <p:nvPr/>
        </p:nvSpPr>
        <p:spPr bwMode="auto">
          <a:xfrm>
            <a:off x="3435351" y="2316164"/>
            <a:ext cx="1089025" cy="66833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23" name="Rectangle 207"/>
          <p:cNvSpPr>
            <a:spLocks noChangeArrowheads="1"/>
          </p:cNvSpPr>
          <p:nvPr/>
        </p:nvSpPr>
        <p:spPr bwMode="auto">
          <a:xfrm>
            <a:off x="4783139" y="2316164"/>
            <a:ext cx="1108075" cy="66833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24" name="Freeform 208"/>
          <p:cNvSpPr>
            <a:spLocks/>
          </p:cNvSpPr>
          <p:nvPr/>
        </p:nvSpPr>
        <p:spPr bwMode="auto">
          <a:xfrm>
            <a:off x="2041526" y="2309814"/>
            <a:ext cx="1122363" cy="682625"/>
          </a:xfrm>
          <a:custGeom>
            <a:avLst/>
            <a:gdLst>
              <a:gd name="T0" fmla="*/ 2147483647 w 707"/>
              <a:gd name="T1" fmla="*/ 0 h 430"/>
              <a:gd name="T2" fmla="*/ 0 w 707"/>
              <a:gd name="T3" fmla="*/ 2147483647 h 430"/>
              <a:gd name="T4" fmla="*/ 0 w 707"/>
              <a:gd name="T5" fmla="*/ 2147483647 h 430"/>
              <a:gd name="T6" fmla="*/ 2147483647 w 707"/>
              <a:gd name="T7" fmla="*/ 2147483647 h 430"/>
              <a:gd name="T8" fmla="*/ 2147483647 w 707"/>
              <a:gd name="T9" fmla="*/ 2147483647 h 430"/>
              <a:gd name="T10" fmla="*/ 2147483647 w 707"/>
              <a:gd name="T11" fmla="*/ 2147483647 h 430"/>
              <a:gd name="T12" fmla="*/ 2147483647 w 707"/>
              <a:gd name="T13" fmla="*/ 0 h 43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07"/>
              <a:gd name="T22" fmla="*/ 0 h 430"/>
              <a:gd name="T23" fmla="*/ 707 w 707"/>
              <a:gd name="T24" fmla="*/ 430 h 43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07" h="430">
                <a:moveTo>
                  <a:pt x="12" y="0"/>
                </a:moveTo>
                <a:lnTo>
                  <a:pt x="0" y="23"/>
                </a:lnTo>
                <a:lnTo>
                  <a:pt x="0" y="429"/>
                </a:lnTo>
                <a:lnTo>
                  <a:pt x="682" y="429"/>
                </a:lnTo>
                <a:lnTo>
                  <a:pt x="706" y="417"/>
                </a:lnTo>
                <a:lnTo>
                  <a:pt x="12" y="417"/>
                </a:lnTo>
                <a:lnTo>
                  <a:pt x="12" y="0"/>
                </a:lnTo>
              </a:path>
            </a:pathLst>
          </a:custGeom>
          <a:solidFill>
            <a:srgbClr val="000000"/>
          </a:solidFill>
          <a:ln w="12700" cap="rnd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25" name="Freeform 209"/>
          <p:cNvSpPr>
            <a:spLocks/>
          </p:cNvSpPr>
          <p:nvPr/>
        </p:nvSpPr>
        <p:spPr bwMode="auto">
          <a:xfrm>
            <a:off x="3409951" y="2309814"/>
            <a:ext cx="1103313" cy="682625"/>
          </a:xfrm>
          <a:custGeom>
            <a:avLst/>
            <a:gdLst>
              <a:gd name="T0" fmla="*/ 2147483647 w 695"/>
              <a:gd name="T1" fmla="*/ 0 h 430"/>
              <a:gd name="T2" fmla="*/ 0 w 695"/>
              <a:gd name="T3" fmla="*/ 2147483647 h 430"/>
              <a:gd name="T4" fmla="*/ 0 w 695"/>
              <a:gd name="T5" fmla="*/ 2147483647 h 430"/>
              <a:gd name="T6" fmla="*/ 2147483647 w 695"/>
              <a:gd name="T7" fmla="*/ 2147483647 h 430"/>
              <a:gd name="T8" fmla="*/ 2147483647 w 695"/>
              <a:gd name="T9" fmla="*/ 2147483647 h 430"/>
              <a:gd name="T10" fmla="*/ 2147483647 w 695"/>
              <a:gd name="T11" fmla="*/ 2147483647 h 430"/>
              <a:gd name="T12" fmla="*/ 2147483647 w 695"/>
              <a:gd name="T13" fmla="*/ 0 h 43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95"/>
              <a:gd name="T22" fmla="*/ 0 h 430"/>
              <a:gd name="T23" fmla="*/ 695 w 695"/>
              <a:gd name="T24" fmla="*/ 430 h 43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95" h="430">
                <a:moveTo>
                  <a:pt x="12" y="0"/>
                </a:moveTo>
                <a:lnTo>
                  <a:pt x="0" y="23"/>
                </a:lnTo>
                <a:lnTo>
                  <a:pt x="0" y="429"/>
                </a:lnTo>
                <a:lnTo>
                  <a:pt x="670" y="429"/>
                </a:lnTo>
                <a:lnTo>
                  <a:pt x="694" y="417"/>
                </a:lnTo>
                <a:lnTo>
                  <a:pt x="12" y="417"/>
                </a:lnTo>
                <a:lnTo>
                  <a:pt x="12" y="0"/>
                </a:lnTo>
              </a:path>
            </a:pathLst>
          </a:custGeom>
          <a:solidFill>
            <a:srgbClr val="000000"/>
          </a:solidFill>
          <a:ln w="12700" cap="rnd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26" name="Freeform 210"/>
          <p:cNvSpPr>
            <a:spLocks/>
          </p:cNvSpPr>
          <p:nvPr/>
        </p:nvSpPr>
        <p:spPr bwMode="auto">
          <a:xfrm>
            <a:off x="4757738" y="2309814"/>
            <a:ext cx="1122362" cy="682625"/>
          </a:xfrm>
          <a:custGeom>
            <a:avLst/>
            <a:gdLst>
              <a:gd name="T0" fmla="*/ 2147483647 w 707"/>
              <a:gd name="T1" fmla="*/ 0 h 430"/>
              <a:gd name="T2" fmla="*/ 0 w 707"/>
              <a:gd name="T3" fmla="*/ 2147483647 h 430"/>
              <a:gd name="T4" fmla="*/ 0 w 707"/>
              <a:gd name="T5" fmla="*/ 2147483647 h 430"/>
              <a:gd name="T6" fmla="*/ 2147483647 w 707"/>
              <a:gd name="T7" fmla="*/ 2147483647 h 430"/>
              <a:gd name="T8" fmla="*/ 2147483647 w 707"/>
              <a:gd name="T9" fmla="*/ 2147483647 h 430"/>
              <a:gd name="T10" fmla="*/ 2147483647 w 707"/>
              <a:gd name="T11" fmla="*/ 2147483647 h 430"/>
              <a:gd name="T12" fmla="*/ 2147483647 w 707"/>
              <a:gd name="T13" fmla="*/ 0 h 43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07"/>
              <a:gd name="T22" fmla="*/ 0 h 430"/>
              <a:gd name="T23" fmla="*/ 707 w 707"/>
              <a:gd name="T24" fmla="*/ 430 h 43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07" h="430">
                <a:moveTo>
                  <a:pt x="12" y="0"/>
                </a:moveTo>
                <a:lnTo>
                  <a:pt x="0" y="23"/>
                </a:lnTo>
                <a:lnTo>
                  <a:pt x="0" y="429"/>
                </a:lnTo>
                <a:lnTo>
                  <a:pt x="682" y="429"/>
                </a:lnTo>
                <a:lnTo>
                  <a:pt x="706" y="417"/>
                </a:lnTo>
                <a:lnTo>
                  <a:pt x="12" y="417"/>
                </a:lnTo>
                <a:lnTo>
                  <a:pt x="12" y="0"/>
                </a:lnTo>
              </a:path>
            </a:pathLst>
          </a:custGeom>
          <a:solidFill>
            <a:srgbClr val="000000"/>
          </a:solidFill>
          <a:ln w="12700" cap="rnd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27" name="Freeform 211"/>
          <p:cNvSpPr>
            <a:spLocks/>
          </p:cNvSpPr>
          <p:nvPr/>
        </p:nvSpPr>
        <p:spPr bwMode="auto">
          <a:xfrm>
            <a:off x="6088063" y="2309814"/>
            <a:ext cx="1179512" cy="682625"/>
          </a:xfrm>
          <a:custGeom>
            <a:avLst/>
            <a:gdLst>
              <a:gd name="T0" fmla="*/ 2147483647 w 743"/>
              <a:gd name="T1" fmla="*/ 0 h 430"/>
              <a:gd name="T2" fmla="*/ 0 w 743"/>
              <a:gd name="T3" fmla="*/ 2147483647 h 430"/>
              <a:gd name="T4" fmla="*/ 0 w 743"/>
              <a:gd name="T5" fmla="*/ 2147483647 h 430"/>
              <a:gd name="T6" fmla="*/ 2147483647 w 743"/>
              <a:gd name="T7" fmla="*/ 2147483647 h 430"/>
              <a:gd name="T8" fmla="*/ 2147483647 w 743"/>
              <a:gd name="T9" fmla="*/ 2147483647 h 430"/>
              <a:gd name="T10" fmla="*/ 2147483647 w 743"/>
              <a:gd name="T11" fmla="*/ 2147483647 h 430"/>
              <a:gd name="T12" fmla="*/ 2147483647 w 743"/>
              <a:gd name="T13" fmla="*/ 0 h 43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43"/>
              <a:gd name="T22" fmla="*/ 0 h 430"/>
              <a:gd name="T23" fmla="*/ 743 w 743"/>
              <a:gd name="T24" fmla="*/ 430 h 43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43" h="430">
                <a:moveTo>
                  <a:pt x="24" y="0"/>
                </a:moveTo>
                <a:lnTo>
                  <a:pt x="0" y="23"/>
                </a:lnTo>
                <a:lnTo>
                  <a:pt x="0" y="429"/>
                </a:lnTo>
                <a:lnTo>
                  <a:pt x="718" y="429"/>
                </a:lnTo>
                <a:lnTo>
                  <a:pt x="742" y="417"/>
                </a:lnTo>
                <a:lnTo>
                  <a:pt x="24" y="417"/>
                </a:lnTo>
                <a:lnTo>
                  <a:pt x="24" y="0"/>
                </a:lnTo>
              </a:path>
            </a:pathLst>
          </a:custGeom>
          <a:solidFill>
            <a:srgbClr val="000000"/>
          </a:solidFill>
          <a:ln w="12700" cap="rnd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28" name="Freeform 212"/>
          <p:cNvSpPr>
            <a:spLocks/>
          </p:cNvSpPr>
          <p:nvPr/>
        </p:nvSpPr>
        <p:spPr bwMode="auto">
          <a:xfrm>
            <a:off x="7473951" y="2309814"/>
            <a:ext cx="1141413" cy="682625"/>
          </a:xfrm>
          <a:custGeom>
            <a:avLst/>
            <a:gdLst>
              <a:gd name="T0" fmla="*/ 2147483647 w 719"/>
              <a:gd name="T1" fmla="*/ 0 h 430"/>
              <a:gd name="T2" fmla="*/ 0 w 719"/>
              <a:gd name="T3" fmla="*/ 2147483647 h 430"/>
              <a:gd name="T4" fmla="*/ 0 w 719"/>
              <a:gd name="T5" fmla="*/ 2147483647 h 430"/>
              <a:gd name="T6" fmla="*/ 2147483647 w 719"/>
              <a:gd name="T7" fmla="*/ 2147483647 h 430"/>
              <a:gd name="T8" fmla="*/ 2147483647 w 719"/>
              <a:gd name="T9" fmla="*/ 2147483647 h 430"/>
              <a:gd name="T10" fmla="*/ 2147483647 w 719"/>
              <a:gd name="T11" fmla="*/ 2147483647 h 430"/>
              <a:gd name="T12" fmla="*/ 2147483647 w 719"/>
              <a:gd name="T13" fmla="*/ 0 h 43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19"/>
              <a:gd name="T22" fmla="*/ 0 h 430"/>
              <a:gd name="T23" fmla="*/ 719 w 719"/>
              <a:gd name="T24" fmla="*/ 430 h 43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19" h="430">
                <a:moveTo>
                  <a:pt x="12" y="0"/>
                </a:moveTo>
                <a:lnTo>
                  <a:pt x="0" y="23"/>
                </a:lnTo>
                <a:lnTo>
                  <a:pt x="0" y="429"/>
                </a:lnTo>
                <a:lnTo>
                  <a:pt x="706" y="429"/>
                </a:lnTo>
                <a:lnTo>
                  <a:pt x="718" y="417"/>
                </a:lnTo>
                <a:lnTo>
                  <a:pt x="12" y="417"/>
                </a:lnTo>
                <a:lnTo>
                  <a:pt x="12" y="0"/>
                </a:lnTo>
              </a:path>
            </a:pathLst>
          </a:custGeom>
          <a:solidFill>
            <a:srgbClr val="000000"/>
          </a:solidFill>
          <a:ln w="12700" cap="rnd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29" name="Freeform 213"/>
          <p:cNvSpPr>
            <a:spLocks/>
          </p:cNvSpPr>
          <p:nvPr/>
        </p:nvSpPr>
        <p:spPr bwMode="auto">
          <a:xfrm>
            <a:off x="8861426" y="2309814"/>
            <a:ext cx="1103313" cy="682625"/>
          </a:xfrm>
          <a:custGeom>
            <a:avLst/>
            <a:gdLst>
              <a:gd name="T0" fmla="*/ 2147483647 w 695"/>
              <a:gd name="T1" fmla="*/ 0 h 430"/>
              <a:gd name="T2" fmla="*/ 0 w 695"/>
              <a:gd name="T3" fmla="*/ 2147483647 h 430"/>
              <a:gd name="T4" fmla="*/ 0 w 695"/>
              <a:gd name="T5" fmla="*/ 2147483647 h 430"/>
              <a:gd name="T6" fmla="*/ 2147483647 w 695"/>
              <a:gd name="T7" fmla="*/ 2147483647 h 430"/>
              <a:gd name="T8" fmla="*/ 2147483647 w 695"/>
              <a:gd name="T9" fmla="*/ 2147483647 h 430"/>
              <a:gd name="T10" fmla="*/ 2147483647 w 695"/>
              <a:gd name="T11" fmla="*/ 2147483647 h 430"/>
              <a:gd name="T12" fmla="*/ 2147483647 w 695"/>
              <a:gd name="T13" fmla="*/ 0 h 43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95"/>
              <a:gd name="T22" fmla="*/ 0 h 430"/>
              <a:gd name="T23" fmla="*/ 695 w 695"/>
              <a:gd name="T24" fmla="*/ 430 h 43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95" h="430">
                <a:moveTo>
                  <a:pt x="24" y="0"/>
                </a:moveTo>
                <a:lnTo>
                  <a:pt x="0" y="23"/>
                </a:lnTo>
                <a:lnTo>
                  <a:pt x="0" y="429"/>
                </a:lnTo>
                <a:lnTo>
                  <a:pt x="670" y="429"/>
                </a:lnTo>
                <a:lnTo>
                  <a:pt x="694" y="417"/>
                </a:lnTo>
                <a:lnTo>
                  <a:pt x="24" y="417"/>
                </a:lnTo>
                <a:lnTo>
                  <a:pt x="24" y="0"/>
                </a:lnTo>
              </a:path>
            </a:pathLst>
          </a:custGeom>
          <a:solidFill>
            <a:srgbClr val="000000"/>
          </a:solidFill>
          <a:ln w="12700" cap="rnd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30" name="Freeform 214"/>
          <p:cNvSpPr>
            <a:spLocks/>
          </p:cNvSpPr>
          <p:nvPr/>
        </p:nvSpPr>
        <p:spPr bwMode="auto">
          <a:xfrm>
            <a:off x="2232025" y="223361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31" name="Freeform 215"/>
          <p:cNvSpPr>
            <a:spLocks/>
          </p:cNvSpPr>
          <p:nvPr/>
        </p:nvSpPr>
        <p:spPr bwMode="auto">
          <a:xfrm>
            <a:off x="2232025" y="219551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32" name="Freeform 216"/>
          <p:cNvSpPr>
            <a:spLocks/>
          </p:cNvSpPr>
          <p:nvPr/>
        </p:nvSpPr>
        <p:spPr bwMode="auto">
          <a:xfrm>
            <a:off x="2232025" y="215741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33" name="Freeform 217"/>
          <p:cNvSpPr>
            <a:spLocks/>
          </p:cNvSpPr>
          <p:nvPr/>
        </p:nvSpPr>
        <p:spPr bwMode="auto">
          <a:xfrm>
            <a:off x="2232025" y="211931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34" name="Freeform 218"/>
          <p:cNvSpPr>
            <a:spLocks/>
          </p:cNvSpPr>
          <p:nvPr/>
        </p:nvSpPr>
        <p:spPr bwMode="auto">
          <a:xfrm>
            <a:off x="2212975" y="2252663"/>
            <a:ext cx="58738" cy="76200"/>
          </a:xfrm>
          <a:custGeom>
            <a:avLst/>
            <a:gdLst>
              <a:gd name="T0" fmla="*/ 2147483647 w 37"/>
              <a:gd name="T1" fmla="*/ 0 h 48"/>
              <a:gd name="T2" fmla="*/ 2147483647 w 37"/>
              <a:gd name="T3" fmla="*/ 0 h 48"/>
              <a:gd name="T4" fmla="*/ 2147483647 w 37"/>
              <a:gd name="T5" fmla="*/ 2147483647 h 48"/>
              <a:gd name="T6" fmla="*/ 0 w 37"/>
              <a:gd name="T7" fmla="*/ 0 h 48"/>
              <a:gd name="T8" fmla="*/ 2147483647 w 37"/>
              <a:gd name="T9" fmla="*/ 0 h 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"/>
              <a:gd name="T16" fmla="*/ 0 h 48"/>
              <a:gd name="T17" fmla="*/ 37 w 37"/>
              <a:gd name="T18" fmla="*/ 48 h 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" h="48">
                <a:moveTo>
                  <a:pt x="12" y="0"/>
                </a:moveTo>
                <a:lnTo>
                  <a:pt x="36" y="0"/>
                </a:lnTo>
                <a:lnTo>
                  <a:pt x="12" y="47"/>
                </a:lnTo>
                <a:lnTo>
                  <a:pt x="0" y="0"/>
                </a:lnTo>
                <a:lnTo>
                  <a:pt x="12" y="0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35" name="Rectangle 219"/>
          <p:cNvSpPr>
            <a:spLocks noChangeArrowheads="1"/>
          </p:cNvSpPr>
          <p:nvPr/>
        </p:nvSpPr>
        <p:spPr bwMode="auto">
          <a:xfrm>
            <a:off x="2012951" y="1901826"/>
            <a:ext cx="423193" cy="23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900" i="1">
                <a:solidFill>
                  <a:srgbClr val="000000"/>
                </a:solidFill>
                <a:latin typeface="Helvetica" panose="020B0604020202020204" pitchFamily="34" charset="0"/>
              </a:rPr>
              <a:t>M, E</a:t>
            </a:r>
          </a:p>
        </p:txBody>
      </p:sp>
      <p:sp>
        <p:nvSpPr>
          <p:cNvPr id="26836" name="Rectangle 220"/>
          <p:cNvSpPr>
            <a:spLocks noChangeArrowheads="1"/>
          </p:cNvSpPr>
          <p:nvPr/>
        </p:nvSpPr>
        <p:spPr bwMode="auto">
          <a:xfrm>
            <a:off x="2773364" y="3168651"/>
            <a:ext cx="294953" cy="23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900" i="1">
                <a:solidFill>
                  <a:srgbClr val="000000"/>
                </a:solidFill>
                <a:latin typeface="Helvetica" panose="020B0604020202020204" pitchFamily="34" charset="0"/>
              </a:rPr>
              <a:t>W</a:t>
            </a:r>
          </a:p>
        </p:txBody>
      </p:sp>
      <p:sp>
        <p:nvSpPr>
          <p:cNvPr id="26837" name="Freeform 221"/>
          <p:cNvSpPr>
            <a:spLocks/>
          </p:cNvSpPr>
          <p:nvPr/>
        </p:nvSpPr>
        <p:spPr bwMode="auto">
          <a:xfrm>
            <a:off x="2952750" y="310356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38" name="Freeform 222"/>
          <p:cNvSpPr>
            <a:spLocks/>
          </p:cNvSpPr>
          <p:nvPr/>
        </p:nvSpPr>
        <p:spPr bwMode="auto">
          <a:xfrm>
            <a:off x="2952750" y="306546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39" name="Freeform 223"/>
          <p:cNvSpPr>
            <a:spLocks/>
          </p:cNvSpPr>
          <p:nvPr/>
        </p:nvSpPr>
        <p:spPr bwMode="auto">
          <a:xfrm>
            <a:off x="2952750" y="302736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40" name="Freeform 224"/>
          <p:cNvSpPr>
            <a:spLocks/>
          </p:cNvSpPr>
          <p:nvPr/>
        </p:nvSpPr>
        <p:spPr bwMode="auto">
          <a:xfrm>
            <a:off x="2952750" y="3009900"/>
            <a:ext cx="26988" cy="1588"/>
          </a:xfrm>
          <a:custGeom>
            <a:avLst/>
            <a:gdLst>
              <a:gd name="T0" fmla="*/ 0 w 17"/>
              <a:gd name="T1" fmla="*/ 0 h 1"/>
              <a:gd name="T2" fmla="*/ 2147483647 w 17"/>
              <a:gd name="T3" fmla="*/ 0 h 1"/>
              <a:gd name="T4" fmla="*/ 0 w 17"/>
              <a:gd name="T5" fmla="*/ 0 h 1"/>
              <a:gd name="T6" fmla="*/ 0 60000 65536"/>
              <a:gd name="T7" fmla="*/ 0 60000 65536"/>
              <a:gd name="T8" fmla="*/ 0 60000 65536"/>
              <a:gd name="T9" fmla="*/ 0 w 17"/>
              <a:gd name="T10" fmla="*/ 0 h 1"/>
              <a:gd name="T11" fmla="*/ 17 w 17"/>
              <a:gd name="T12" fmla="*/ 1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" h="1">
                <a:moveTo>
                  <a:pt x="0" y="0"/>
                </a:moveTo>
                <a:lnTo>
                  <a:pt x="16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41" name="Freeform 225"/>
          <p:cNvSpPr>
            <a:spLocks/>
          </p:cNvSpPr>
          <p:nvPr/>
        </p:nvSpPr>
        <p:spPr bwMode="auto">
          <a:xfrm>
            <a:off x="2914650" y="3122614"/>
            <a:ext cx="77788" cy="96837"/>
          </a:xfrm>
          <a:custGeom>
            <a:avLst/>
            <a:gdLst>
              <a:gd name="T0" fmla="*/ 2147483647 w 49"/>
              <a:gd name="T1" fmla="*/ 0 h 61"/>
              <a:gd name="T2" fmla="*/ 2147483647 w 49"/>
              <a:gd name="T3" fmla="*/ 0 h 61"/>
              <a:gd name="T4" fmla="*/ 2147483647 w 49"/>
              <a:gd name="T5" fmla="*/ 2147483647 h 61"/>
              <a:gd name="T6" fmla="*/ 0 w 49"/>
              <a:gd name="T7" fmla="*/ 0 h 61"/>
              <a:gd name="T8" fmla="*/ 2147483647 w 49"/>
              <a:gd name="T9" fmla="*/ 0 h 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"/>
              <a:gd name="T16" fmla="*/ 0 h 61"/>
              <a:gd name="T17" fmla="*/ 49 w 49"/>
              <a:gd name="T18" fmla="*/ 61 h 6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" h="61">
                <a:moveTo>
                  <a:pt x="24" y="0"/>
                </a:moveTo>
                <a:lnTo>
                  <a:pt x="48" y="0"/>
                </a:lnTo>
                <a:lnTo>
                  <a:pt x="24" y="60"/>
                </a:lnTo>
                <a:lnTo>
                  <a:pt x="0" y="0"/>
                </a:lnTo>
                <a:lnTo>
                  <a:pt x="24" y="0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42" name="Rectangle 226"/>
          <p:cNvSpPr>
            <a:spLocks noChangeArrowheads="1"/>
          </p:cNvSpPr>
          <p:nvPr/>
        </p:nvSpPr>
        <p:spPr bwMode="auto">
          <a:xfrm>
            <a:off x="5470526" y="3149601"/>
            <a:ext cx="294953" cy="23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900" i="1">
                <a:solidFill>
                  <a:srgbClr val="000000"/>
                </a:solidFill>
                <a:latin typeface="Helvetica" panose="020B0604020202020204" pitchFamily="34" charset="0"/>
              </a:rPr>
              <a:t>W</a:t>
            </a:r>
          </a:p>
        </p:txBody>
      </p:sp>
      <p:sp>
        <p:nvSpPr>
          <p:cNvPr id="26843" name="Freeform 227"/>
          <p:cNvSpPr>
            <a:spLocks/>
          </p:cNvSpPr>
          <p:nvPr/>
        </p:nvSpPr>
        <p:spPr bwMode="auto">
          <a:xfrm>
            <a:off x="5651500" y="310356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44" name="Freeform 228"/>
          <p:cNvSpPr>
            <a:spLocks/>
          </p:cNvSpPr>
          <p:nvPr/>
        </p:nvSpPr>
        <p:spPr bwMode="auto">
          <a:xfrm>
            <a:off x="5651500" y="306546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45" name="Freeform 229"/>
          <p:cNvSpPr>
            <a:spLocks/>
          </p:cNvSpPr>
          <p:nvPr/>
        </p:nvSpPr>
        <p:spPr bwMode="auto">
          <a:xfrm>
            <a:off x="5651500" y="302736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46" name="Freeform 230"/>
          <p:cNvSpPr>
            <a:spLocks/>
          </p:cNvSpPr>
          <p:nvPr/>
        </p:nvSpPr>
        <p:spPr bwMode="auto">
          <a:xfrm>
            <a:off x="5651500" y="3009900"/>
            <a:ext cx="26988" cy="1588"/>
          </a:xfrm>
          <a:custGeom>
            <a:avLst/>
            <a:gdLst>
              <a:gd name="T0" fmla="*/ 0 w 17"/>
              <a:gd name="T1" fmla="*/ 0 h 1"/>
              <a:gd name="T2" fmla="*/ 2147483647 w 17"/>
              <a:gd name="T3" fmla="*/ 0 h 1"/>
              <a:gd name="T4" fmla="*/ 0 w 17"/>
              <a:gd name="T5" fmla="*/ 0 h 1"/>
              <a:gd name="T6" fmla="*/ 0 60000 65536"/>
              <a:gd name="T7" fmla="*/ 0 60000 65536"/>
              <a:gd name="T8" fmla="*/ 0 60000 65536"/>
              <a:gd name="T9" fmla="*/ 0 w 17"/>
              <a:gd name="T10" fmla="*/ 0 h 1"/>
              <a:gd name="T11" fmla="*/ 17 w 17"/>
              <a:gd name="T12" fmla="*/ 1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" h="1">
                <a:moveTo>
                  <a:pt x="0" y="0"/>
                </a:moveTo>
                <a:lnTo>
                  <a:pt x="16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47" name="Freeform 231"/>
          <p:cNvSpPr>
            <a:spLocks/>
          </p:cNvSpPr>
          <p:nvPr/>
        </p:nvSpPr>
        <p:spPr bwMode="auto">
          <a:xfrm>
            <a:off x="5613400" y="3122614"/>
            <a:ext cx="58738" cy="77787"/>
          </a:xfrm>
          <a:custGeom>
            <a:avLst/>
            <a:gdLst>
              <a:gd name="T0" fmla="*/ 2147483647 w 37"/>
              <a:gd name="T1" fmla="*/ 0 h 49"/>
              <a:gd name="T2" fmla="*/ 2147483647 w 37"/>
              <a:gd name="T3" fmla="*/ 0 h 49"/>
              <a:gd name="T4" fmla="*/ 2147483647 w 37"/>
              <a:gd name="T5" fmla="*/ 2147483647 h 49"/>
              <a:gd name="T6" fmla="*/ 0 w 37"/>
              <a:gd name="T7" fmla="*/ 0 h 49"/>
              <a:gd name="T8" fmla="*/ 2147483647 w 37"/>
              <a:gd name="T9" fmla="*/ 0 h 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"/>
              <a:gd name="T16" fmla="*/ 0 h 49"/>
              <a:gd name="T17" fmla="*/ 37 w 37"/>
              <a:gd name="T18" fmla="*/ 49 h 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" h="49">
                <a:moveTo>
                  <a:pt x="24" y="0"/>
                </a:moveTo>
                <a:lnTo>
                  <a:pt x="36" y="0"/>
                </a:lnTo>
                <a:lnTo>
                  <a:pt x="24" y="48"/>
                </a:lnTo>
                <a:lnTo>
                  <a:pt x="0" y="0"/>
                </a:lnTo>
                <a:lnTo>
                  <a:pt x="24" y="0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48" name="Rectangle 232"/>
          <p:cNvSpPr>
            <a:spLocks noChangeArrowheads="1"/>
          </p:cNvSpPr>
          <p:nvPr/>
        </p:nvSpPr>
        <p:spPr bwMode="auto">
          <a:xfrm>
            <a:off x="6799264" y="3149601"/>
            <a:ext cx="294953" cy="23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900" i="1">
                <a:solidFill>
                  <a:srgbClr val="000000"/>
                </a:solidFill>
                <a:latin typeface="Helvetica" panose="020B0604020202020204" pitchFamily="34" charset="0"/>
              </a:rPr>
              <a:t>W</a:t>
            </a:r>
          </a:p>
        </p:txBody>
      </p:sp>
      <p:sp>
        <p:nvSpPr>
          <p:cNvPr id="26849" name="Freeform 233"/>
          <p:cNvSpPr>
            <a:spLocks/>
          </p:cNvSpPr>
          <p:nvPr/>
        </p:nvSpPr>
        <p:spPr bwMode="auto">
          <a:xfrm>
            <a:off x="6980239" y="3103564"/>
            <a:ext cx="26987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50" name="Freeform 234"/>
          <p:cNvSpPr>
            <a:spLocks/>
          </p:cNvSpPr>
          <p:nvPr/>
        </p:nvSpPr>
        <p:spPr bwMode="auto">
          <a:xfrm>
            <a:off x="6980239" y="3065464"/>
            <a:ext cx="26987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51" name="Freeform 235"/>
          <p:cNvSpPr>
            <a:spLocks/>
          </p:cNvSpPr>
          <p:nvPr/>
        </p:nvSpPr>
        <p:spPr bwMode="auto">
          <a:xfrm>
            <a:off x="6980239" y="3027364"/>
            <a:ext cx="26987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52" name="Freeform 236"/>
          <p:cNvSpPr>
            <a:spLocks/>
          </p:cNvSpPr>
          <p:nvPr/>
        </p:nvSpPr>
        <p:spPr bwMode="auto">
          <a:xfrm>
            <a:off x="6980239" y="2990850"/>
            <a:ext cx="26987" cy="26988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53" name="Freeform 237"/>
          <p:cNvSpPr>
            <a:spLocks/>
          </p:cNvSpPr>
          <p:nvPr/>
        </p:nvSpPr>
        <p:spPr bwMode="auto">
          <a:xfrm>
            <a:off x="6961189" y="3103564"/>
            <a:ext cx="58737" cy="96837"/>
          </a:xfrm>
          <a:custGeom>
            <a:avLst/>
            <a:gdLst>
              <a:gd name="T0" fmla="*/ 2147483647 w 37"/>
              <a:gd name="T1" fmla="*/ 0 h 61"/>
              <a:gd name="T2" fmla="*/ 2147483647 w 37"/>
              <a:gd name="T3" fmla="*/ 0 h 61"/>
              <a:gd name="T4" fmla="*/ 2147483647 w 37"/>
              <a:gd name="T5" fmla="*/ 2147483647 h 61"/>
              <a:gd name="T6" fmla="*/ 0 w 37"/>
              <a:gd name="T7" fmla="*/ 0 h 61"/>
              <a:gd name="T8" fmla="*/ 2147483647 w 37"/>
              <a:gd name="T9" fmla="*/ 0 h 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"/>
              <a:gd name="T16" fmla="*/ 0 h 61"/>
              <a:gd name="T17" fmla="*/ 37 w 37"/>
              <a:gd name="T18" fmla="*/ 61 h 6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" h="61">
                <a:moveTo>
                  <a:pt x="12" y="0"/>
                </a:moveTo>
                <a:lnTo>
                  <a:pt x="36" y="0"/>
                </a:lnTo>
                <a:lnTo>
                  <a:pt x="12" y="60"/>
                </a:lnTo>
                <a:lnTo>
                  <a:pt x="0" y="0"/>
                </a:lnTo>
                <a:lnTo>
                  <a:pt x="12" y="0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54" name="Rectangle 238"/>
          <p:cNvSpPr>
            <a:spLocks noChangeArrowheads="1"/>
          </p:cNvSpPr>
          <p:nvPr/>
        </p:nvSpPr>
        <p:spPr bwMode="auto">
          <a:xfrm>
            <a:off x="8186739" y="3149601"/>
            <a:ext cx="294953" cy="23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900" i="1">
                <a:solidFill>
                  <a:srgbClr val="000000"/>
                </a:solidFill>
                <a:latin typeface="Helvetica" panose="020B0604020202020204" pitchFamily="34" charset="0"/>
              </a:rPr>
              <a:t>W</a:t>
            </a:r>
          </a:p>
        </p:txBody>
      </p:sp>
      <p:sp>
        <p:nvSpPr>
          <p:cNvPr id="26855" name="Freeform 239"/>
          <p:cNvSpPr>
            <a:spLocks/>
          </p:cNvSpPr>
          <p:nvPr/>
        </p:nvSpPr>
        <p:spPr bwMode="auto">
          <a:xfrm>
            <a:off x="8367714" y="3103564"/>
            <a:ext cx="26987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56" name="Freeform 240"/>
          <p:cNvSpPr>
            <a:spLocks/>
          </p:cNvSpPr>
          <p:nvPr/>
        </p:nvSpPr>
        <p:spPr bwMode="auto">
          <a:xfrm>
            <a:off x="8367714" y="3065464"/>
            <a:ext cx="26987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57" name="Freeform 241"/>
          <p:cNvSpPr>
            <a:spLocks/>
          </p:cNvSpPr>
          <p:nvPr/>
        </p:nvSpPr>
        <p:spPr bwMode="auto">
          <a:xfrm>
            <a:off x="8367714" y="3027364"/>
            <a:ext cx="26987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58" name="Freeform 242"/>
          <p:cNvSpPr>
            <a:spLocks/>
          </p:cNvSpPr>
          <p:nvPr/>
        </p:nvSpPr>
        <p:spPr bwMode="auto">
          <a:xfrm>
            <a:off x="8367714" y="2990850"/>
            <a:ext cx="26987" cy="26988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0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0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59" name="Freeform 243"/>
          <p:cNvSpPr>
            <a:spLocks/>
          </p:cNvSpPr>
          <p:nvPr/>
        </p:nvSpPr>
        <p:spPr bwMode="auto">
          <a:xfrm>
            <a:off x="8329614" y="3103564"/>
            <a:ext cx="58737" cy="96837"/>
          </a:xfrm>
          <a:custGeom>
            <a:avLst/>
            <a:gdLst>
              <a:gd name="T0" fmla="*/ 2147483647 w 37"/>
              <a:gd name="T1" fmla="*/ 0 h 61"/>
              <a:gd name="T2" fmla="*/ 2147483647 w 37"/>
              <a:gd name="T3" fmla="*/ 0 h 61"/>
              <a:gd name="T4" fmla="*/ 2147483647 w 37"/>
              <a:gd name="T5" fmla="*/ 2147483647 h 61"/>
              <a:gd name="T6" fmla="*/ 0 w 37"/>
              <a:gd name="T7" fmla="*/ 0 h 61"/>
              <a:gd name="T8" fmla="*/ 2147483647 w 37"/>
              <a:gd name="T9" fmla="*/ 0 h 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"/>
              <a:gd name="T16" fmla="*/ 0 h 61"/>
              <a:gd name="T17" fmla="*/ 37 w 37"/>
              <a:gd name="T18" fmla="*/ 61 h 6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" h="61">
                <a:moveTo>
                  <a:pt x="24" y="0"/>
                </a:moveTo>
                <a:lnTo>
                  <a:pt x="36" y="0"/>
                </a:lnTo>
                <a:lnTo>
                  <a:pt x="24" y="60"/>
                </a:lnTo>
                <a:lnTo>
                  <a:pt x="0" y="0"/>
                </a:lnTo>
                <a:lnTo>
                  <a:pt x="24" y="0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60" name="Rectangle 244"/>
          <p:cNvSpPr>
            <a:spLocks noChangeArrowheads="1"/>
          </p:cNvSpPr>
          <p:nvPr/>
        </p:nvSpPr>
        <p:spPr bwMode="auto">
          <a:xfrm>
            <a:off x="9555164" y="3149601"/>
            <a:ext cx="294953" cy="23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900" i="1">
                <a:solidFill>
                  <a:srgbClr val="000000"/>
                </a:solidFill>
                <a:latin typeface="Helvetica" panose="020B0604020202020204" pitchFamily="34" charset="0"/>
              </a:rPr>
              <a:t>W</a:t>
            </a:r>
          </a:p>
        </p:txBody>
      </p:sp>
      <p:sp>
        <p:nvSpPr>
          <p:cNvPr id="26861" name="Freeform 245"/>
          <p:cNvSpPr>
            <a:spLocks/>
          </p:cNvSpPr>
          <p:nvPr/>
        </p:nvSpPr>
        <p:spPr bwMode="auto">
          <a:xfrm>
            <a:off x="9734550" y="310356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62" name="Freeform 246"/>
          <p:cNvSpPr>
            <a:spLocks/>
          </p:cNvSpPr>
          <p:nvPr/>
        </p:nvSpPr>
        <p:spPr bwMode="auto">
          <a:xfrm>
            <a:off x="9734550" y="306546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63" name="Freeform 247"/>
          <p:cNvSpPr>
            <a:spLocks/>
          </p:cNvSpPr>
          <p:nvPr/>
        </p:nvSpPr>
        <p:spPr bwMode="auto">
          <a:xfrm>
            <a:off x="9734550" y="302736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64" name="Freeform 248"/>
          <p:cNvSpPr>
            <a:spLocks/>
          </p:cNvSpPr>
          <p:nvPr/>
        </p:nvSpPr>
        <p:spPr bwMode="auto">
          <a:xfrm>
            <a:off x="9734550" y="2990850"/>
            <a:ext cx="26988" cy="26988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65" name="Freeform 249"/>
          <p:cNvSpPr>
            <a:spLocks/>
          </p:cNvSpPr>
          <p:nvPr/>
        </p:nvSpPr>
        <p:spPr bwMode="auto">
          <a:xfrm>
            <a:off x="9698038" y="3122614"/>
            <a:ext cx="76200" cy="77787"/>
          </a:xfrm>
          <a:custGeom>
            <a:avLst/>
            <a:gdLst>
              <a:gd name="T0" fmla="*/ 2147483647 w 48"/>
              <a:gd name="T1" fmla="*/ 0 h 49"/>
              <a:gd name="T2" fmla="*/ 2147483647 w 48"/>
              <a:gd name="T3" fmla="*/ 0 h 49"/>
              <a:gd name="T4" fmla="*/ 2147483647 w 48"/>
              <a:gd name="T5" fmla="*/ 2147483647 h 49"/>
              <a:gd name="T6" fmla="*/ 0 w 48"/>
              <a:gd name="T7" fmla="*/ 0 h 49"/>
              <a:gd name="T8" fmla="*/ 2147483647 w 48"/>
              <a:gd name="T9" fmla="*/ 0 h 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8"/>
              <a:gd name="T16" fmla="*/ 0 h 49"/>
              <a:gd name="T17" fmla="*/ 48 w 48"/>
              <a:gd name="T18" fmla="*/ 49 h 4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8" h="49">
                <a:moveTo>
                  <a:pt x="23" y="0"/>
                </a:moveTo>
                <a:lnTo>
                  <a:pt x="47" y="0"/>
                </a:lnTo>
                <a:lnTo>
                  <a:pt x="23" y="48"/>
                </a:lnTo>
                <a:lnTo>
                  <a:pt x="0" y="0"/>
                </a:lnTo>
                <a:lnTo>
                  <a:pt x="23" y="0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66" name="Freeform 250"/>
          <p:cNvSpPr>
            <a:spLocks/>
          </p:cNvSpPr>
          <p:nvPr/>
        </p:nvSpPr>
        <p:spPr bwMode="auto">
          <a:xfrm>
            <a:off x="4986339" y="2233614"/>
            <a:ext cx="26987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67" name="Freeform 251"/>
          <p:cNvSpPr>
            <a:spLocks/>
          </p:cNvSpPr>
          <p:nvPr/>
        </p:nvSpPr>
        <p:spPr bwMode="auto">
          <a:xfrm>
            <a:off x="4986339" y="2195514"/>
            <a:ext cx="26987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68" name="Freeform 252"/>
          <p:cNvSpPr>
            <a:spLocks/>
          </p:cNvSpPr>
          <p:nvPr/>
        </p:nvSpPr>
        <p:spPr bwMode="auto">
          <a:xfrm>
            <a:off x="4967289" y="2157414"/>
            <a:ext cx="26987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69" name="Freeform 253"/>
          <p:cNvSpPr>
            <a:spLocks/>
          </p:cNvSpPr>
          <p:nvPr/>
        </p:nvSpPr>
        <p:spPr bwMode="auto">
          <a:xfrm>
            <a:off x="4967289" y="2119314"/>
            <a:ext cx="26987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70" name="Freeform 254"/>
          <p:cNvSpPr>
            <a:spLocks/>
          </p:cNvSpPr>
          <p:nvPr/>
        </p:nvSpPr>
        <p:spPr bwMode="auto">
          <a:xfrm>
            <a:off x="4948239" y="2233613"/>
            <a:ext cx="58737" cy="95250"/>
          </a:xfrm>
          <a:custGeom>
            <a:avLst/>
            <a:gdLst>
              <a:gd name="T0" fmla="*/ 2147483647 w 37"/>
              <a:gd name="T1" fmla="*/ 0 h 60"/>
              <a:gd name="T2" fmla="*/ 2147483647 w 37"/>
              <a:gd name="T3" fmla="*/ 0 h 60"/>
              <a:gd name="T4" fmla="*/ 2147483647 w 37"/>
              <a:gd name="T5" fmla="*/ 2147483647 h 60"/>
              <a:gd name="T6" fmla="*/ 0 w 37"/>
              <a:gd name="T7" fmla="*/ 0 h 60"/>
              <a:gd name="T8" fmla="*/ 2147483647 w 37"/>
              <a:gd name="T9" fmla="*/ 0 h 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"/>
              <a:gd name="T16" fmla="*/ 0 h 60"/>
              <a:gd name="T17" fmla="*/ 37 w 37"/>
              <a:gd name="T18" fmla="*/ 60 h 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" h="60">
                <a:moveTo>
                  <a:pt x="24" y="0"/>
                </a:moveTo>
                <a:lnTo>
                  <a:pt x="36" y="0"/>
                </a:lnTo>
                <a:lnTo>
                  <a:pt x="24" y="59"/>
                </a:lnTo>
                <a:lnTo>
                  <a:pt x="0" y="0"/>
                </a:lnTo>
                <a:lnTo>
                  <a:pt x="24" y="0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71" name="Rectangle 255"/>
          <p:cNvSpPr>
            <a:spLocks noChangeArrowheads="1"/>
          </p:cNvSpPr>
          <p:nvPr/>
        </p:nvSpPr>
        <p:spPr bwMode="auto">
          <a:xfrm>
            <a:off x="4748214" y="1901826"/>
            <a:ext cx="423193" cy="23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900" i="1">
                <a:solidFill>
                  <a:srgbClr val="000000"/>
                </a:solidFill>
                <a:latin typeface="Helvetica" panose="020B0604020202020204" pitchFamily="34" charset="0"/>
              </a:rPr>
              <a:t>M, E</a:t>
            </a:r>
          </a:p>
        </p:txBody>
      </p:sp>
      <p:sp>
        <p:nvSpPr>
          <p:cNvPr id="26872" name="Freeform 256"/>
          <p:cNvSpPr>
            <a:spLocks/>
          </p:cNvSpPr>
          <p:nvPr/>
        </p:nvSpPr>
        <p:spPr bwMode="auto">
          <a:xfrm>
            <a:off x="6334125" y="223361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73" name="Freeform 257"/>
          <p:cNvSpPr>
            <a:spLocks/>
          </p:cNvSpPr>
          <p:nvPr/>
        </p:nvSpPr>
        <p:spPr bwMode="auto">
          <a:xfrm>
            <a:off x="6334125" y="219551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74" name="Freeform 258"/>
          <p:cNvSpPr>
            <a:spLocks/>
          </p:cNvSpPr>
          <p:nvPr/>
        </p:nvSpPr>
        <p:spPr bwMode="auto">
          <a:xfrm>
            <a:off x="6334125" y="215741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75" name="Freeform 259"/>
          <p:cNvSpPr>
            <a:spLocks/>
          </p:cNvSpPr>
          <p:nvPr/>
        </p:nvSpPr>
        <p:spPr bwMode="auto">
          <a:xfrm>
            <a:off x="6334125" y="211931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76" name="Freeform 260"/>
          <p:cNvSpPr>
            <a:spLocks/>
          </p:cNvSpPr>
          <p:nvPr/>
        </p:nvSpPr>
        <p:spPr bwMode="auto">
          <a:xfrm>
            <a:off x="6315075" y="2252663"/>
            <a:ext cx="58738" cy="76200"/>
          </a:xfrm>
          <a:custGeom>
            <a:avLst/>
            <a:gdLst>
              <a:gd name="T0" fmla="*/ 2147483647 w 37"/>
              <a:gd name="T1" fmla="*/ 0 h 48"/>
              <a:gd name="T2" fmla="*/ 2147483647 w 37"/>
              <a:gd name="T3" fmla="*/ 0 h 48"/>
              <a:gd name="T4" fmla="*/ 2147483647 w 37"/>
              <a:gd name="T5" fmla="*/ 2147483647 h 48"/>
              <a:gd name="T6" fmla="*/ 0 w 37"/>
              <a:gd name="T7" fmla="*/ 0 h 48"/>
              <a:gd name="T8" fmla="*/ 2147483647 w 37"/>
              <a:gd name="T9" fmla="*/ 0 h 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"/>
              <a:gd name="T16" fmla="*/ 0 h 48"/>
              <a:gd name="T17" fmla="*/ 37 w 37"/>
              <a:gd name="T18" fmla="*/ 48 h 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" h="48">
                <a:moveTo>
                  <a:pt x="12" y="0"/>
                </a:moveTo>
                <a:lnTo>
                  <a:pt x="36" y="0"/>
                </a:lnTo>
                <a:lnTo>
                  <a:pt x="12" y="47"/>
                </a:lnTo>
                <a:lnTo>
                  <a:pt x="0" y="0"/>
                </a:lnTo>
                <a:lnTo>
                  <a:pt x="12" y="0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77" name="Rectangle 261"/>
          <p:cNvSpPr>
            <a:spLocks noChangeArrowheads="1"/>
          </p:cNvSpPr>
          <p:nvPr/>
        </p:nvSpPr>
        <p:spPr bwMode="auto">
          <a:xfrm>
            <a:off x="6116639" y="1901826"/>
            <a:ext cx="423193" cy="23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900" i="1">
                <a:solidFill>
                  <a:srgbClr val="000000"/>
                </a:solidFill>
                <a:latin typeface="Helvetica" panose="020B0604020202020204" pitchFamily="34" charset="0"/>
              </a:rPr>
              <a:t>M, E</a:t>
            </a:r>
          </a:p>
        </p:txBody>
      </p:sp>
      <p:sp>
        <p:nvSpPr>
          <p:cNvPr id="26878" name="Freeform 262"/>
          <p:cNvSpPr>
            <a:spLocks/>
          </p:cNvSpPr>
          <p:nvPr/>
        </p:nvSpPr>
        <p:spPr bwMode="auto">
          <a:xfrm>
            <a:off x="7683500" y="223361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79" name="Freeform 263"/>
          <p:cNvSpPr>
            <a:spLocks/>
          </p:cNvSpPr>
          <p:nvPr/>
        </p:nvSpPr>
        <p:spPr bwMode="auto">
          <a:xfrm>
            <a:off x="7683500" y="219551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80" name="Freeform 264"/>
          <p:cNvSpPr>
            <a:spLocks/>
          </p:cNvSpPr>
          <p:nvPr/>
        </p:nvSpPr>
        <p:spPr bwMode="auto">
          <a:xfrm>
            <a:off x="7683500" y="215741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81" name="Freeform 265"/>
          <p:cNvSpPr>
            <a:spLocks/>
          </p:cNvSpPr>
          <p:nvPr/>
        </p:nvSpPr>
        <p:spPr bwMode="auto">
          <a:xfrm>
            <a:off x="7683500" y="211931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82" name="Freeform 266"/>
          <p:cNvSpPr>
            <a:spLocks/>
          </p:cNvSpPr>
          <p:nvPr/>
        </p:nvSpPr>
        <p:spPr bwMode="auto">
          <a:xfrm>
            <a:off x="7645400" y="2252663"/>
            <a:ext cx="77788" cy="76200"/>
          </a:xfrm>
          <a:custGeom>
            <a:avLst/>
            <a:gdLst>
              <a:gd name="T0" fmla="*/ 2147483647 w 49"/>
              <a:gd name="T1" fmla="*/ 0 h 48"/>
              <a:gd name="T2" fmla="*/ 2147483647 w 49"/>
              <a:gd name="T3" fmla="*/ 0 h 48"/>
              <a:gd name="T4" fmla="*/ 2147483647 w 49"/>
              <a:gd name="T5" fmla="*/ 2147483647 h 48"/>
              <a:gd name="T6" fmla="*/ 0 w 49"/>
              <a:gd name="T7" fmla="*/ 0 h 48"/>
              <a:gd name="T8" fmla="*/ 2147483647 w 49"/>
              <a:gd name="T9" fmla="*/ 0 h 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"/>
              <a:gd name="T16" fmla="*/ 0 h 48"/>
              <a:gd name="T17" fmla="*/ 49 w 49"/>
              <a:gd name="T18" fmla="*/ 48 h 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" h="48">
                <a:moveTo>
                  <a:pt x="24" y="0"/>
                </a:moveTo>
                <a:lnTo>
                  <a:pt x="48" y="0"/>
                </a:lnTo>
                <a:lnTo>
                  <a:pt x="24" y="47"/>
                </a:lnTo>
                <a:lnTo>
                  <a:pt x="0" y="0"/>
                </a:lnTo>
                <a:lnTo>
                  <a:pt x="24" y="0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83" name="Rectangle 267"/>
          <p:cNvSpPr>
            <a:spLocks noChangeArrowheads="1"/>
          </p:cNvSpPr>
          <p:nvPr/>
        </p:nvSpPr>
        <p:spPr bwMode="auto">
          <a:xfrm>
            <a:off x="7464426" y="1901826"/>
            <a:ext cx="423193" cy="23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900" i="1">
                <a:solidFill>
                  <a:srgbClr val="000000"/>
                </a:solidFill>
                <a:latin typeface="Helvetica" panose="020B0604020202020204" pitchFamily="34" charset="0"/>
              </a:rPr>
              <a:t>M, E</a:t>
            </a:r>
          </a:p>
        </p:txBody>
      </p:sp>
      <p:sp>
        <p:nvSpPr>
          <p:cNvPr id="26884" name="Freeform 268"/>
          <p:cNvSpPr>
            <a:spLocks/>
          </p:cNvSpPr>
          <p:nvPr/>
        </p:nvSpPr>
        <p:spPr bwMode="auto">
          <a:xfrm>
            <a:off x="9051925" y="223361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85" name="Freeform 269"/>
          <p:cNvSpPr>
            <a:spLocks/>
          </p:cNvSpPr>
          <p:nvPr/>
        </p:nvSpPr>
        <p:spPr bwMode="auto">
          <a:xfrm>
            <a:off x="9051925" y="219551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86" name="Freeform 270"/>
          <p:cNvSpPr>
            <a:spLocks/>
          </p:cNvSpPr>
          <p:nvPr/>
        </p:nvSpPr>
        <p:spPr bwMode="auto">
          <a:xfrm>
            <a:off x="9051925" y="215741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87" name="Freeform 271"/>
          <p:cNvSpPr>
            <a:spLocks/>
          </p:cNvSpPr>
          <p:nvPr/>
        </p:nvSpPr>
        <p:spPr bwMode="auto">
          <a:xfrm>
            <a:off x="9051925" y="211931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88" name="Freeform 272"/>
          <p:cNvSpPr>
            <a:spLocks/>
          </p:cNvSpPr>
          <p:nvPr/>
        </p:nvSpPr>
        <p:spPr bwMode="auto">
          <a:xfrm>
            <a:off x="9013825" y="2252663"/>
            <a:ext cx="58738" cy="76200"/>
          </a:xfrm>
          <a:custGeom>
            <a:avLst/>
            <a:gdLst>
              <a:gd name="T0" fmla="*/ 2147483647 w 37"/>
              <a:gd name="T1" fmla="*/ 0 h 48"/>
              <a:gd name="T2" fmla="*/ 2147483647 w 37"/>
              <a:gd name="T3" fmla="*/ 0 h 48"/>
              <a:gd name="T4" fmla="*/ 2147483647 w 37"/>
              <a:gd name="T5" fmla="*/ 2147483647 h 48"/>
              <a:gd name="T6" fmla="*/ 0 w 37"/>
              <a:gd name="T7" fmla="*/ 0 h 48"/>
              <a:gd name="T8" fmla="*/ 2147483647 w 37"/>
              <a:gd name="T9" fmla="*/ 0 h 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"/>
              <a:gd name="T16" fmla="*/ 0 h 48"/>
              <a:gd name="T17" fmla="*/ 37 w 37"/>
              <a:gd name="T18" fmla="*/ 48 h 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" h="48">
                <a:moveTo>
                  <a:pt x="24" y="0"/>
                </a:moveTo>
                <a:lnTo>
                  <a:pt x="36" y="0"/>
                </a:lnTo>
                <a:lnTo>
                  <a:pt x="24" y="47"/>
                </a:lnTo>
                <a:lnTo>
                  <a:pt x="0" y="0"/>
                </a:lnTo>
                <a:lnTo>
                  <a:pt x="24" y="0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89" name="Rectangle 273"/>
          <p:cNvSpPr>
            <a:spLocks noChangeArrowheads="1"/>
          </p:cNvSpPr>
          <p:nvPr/>
        </p:nvSpPr>
        <p:spPr bwMode="auto">
          <a:xfrm>
            <a:off x="8813801" y="1901826"/>
            <a:ext cx="423193" cy="23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900" i="1">
                <a:solidFill>
                  <a:srgbClr val="000000"/>
                </a:solidFill>
                <a:latin typeface="Helvetica" panose="020B0604020202020204" pitchFamily="34" charset="0"/>
              </a:rPr>
              <a:t>M, E</a:t>
            </a:r>
          </a:p>
        </p:txBody>
      </p:sp>
      <p:sp>
        <p:nvSpPr>
          <p:cNvPr id="26890" name="Freeform 274"/>
          <p:cNvSpPr>
            <a:spLocks/>
          </p:cNvSpPr>
          <p:nvPr/>
        </p:nvSpPr>
        <p:spPr bwMode="auto">
          <a:xfrm>
            <a:off x="3617914" y="2233614"/>
            <a:ext cx="26987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91" name="Freeform 275"/>
          <p:cNvSpPr>
            <a:spLocks/>
          </p:cNvSpPr>
          <p:nvPr/>
        </p:nvSpPr>
        <p:spPr bwMode="auto">
          <a:xfrm>
            <a:off x="3617914" y="2195514"/>
            <a:ext cx="26987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92" name="Freeform 276"/>
          <p:cNvSpPr>
            <a:spLocks/>
          </p:cNvSpPr>
          <p:nvPr/>
        </p:nvSpPr>
        <p:spPr bwMode="auto">
          <a:xfrm>
            <a:off x="3617914" y="2157414"/>
            <a:ext cx="26987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93" name="Freeform 277"/>
          <p:cNvSpPr>
            <a:spLocks/>
          </p:cNvSpPr>
          <p:nvPr/>
        </p:nvSpPr>
        <p:spPr bwMode="auto">
          <a:xfrm>
            <a:off x="3617914" y="2119314"/>
            <a:ext cx="26987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94" name="Freeform 278"/>
          <p:cNvSpPr>
            <a:spLocks/>
          </p:cNvSpPr>
          <p:nvPr/>
        </p:nvSpPr>
        <p:spPr bwMode="auto">
          <a:xfrm>
            <a:off x="3579814" y="2252663"/>
            <a:ext cx="77787" cy="76200"/>
          </a:xfrm>
          <a:custGeom>
            <a:avLst/>
            <a:gdLst>
              <a:gd name="T0" fmla="*/ 2147483647 w 49"/>
              <a:gd name="T1" fmla="*/ 0 h 48"/>
              <a:gd name="T2" fmla="*/ 2147483647 w 49"/>
              <a:gd name="T3" fmla="*/ 0 h 48"/>
              <a:gd name="T4" fmla="*/ 2147483647 w 49"/>
              <a:gd name="T5" fmla="*/ 2147483647 h 48"/>
              <a:gd name="T6" fmla="*/ 0 w 49"/>
              <a:gd name="T7" fmla="*/ 0 h 48"/>
              <a:gd name="T8" fmla="*/ 2147483647 w 49"/>
              <a:gd name="T9" fmla="*/ 0 h 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9"/>
              <a:gd name="T16" fmla="*/ 0 h 48"/>
              <a:gd name="T17" fmla="*/ 49 w 49"/>
              <a:gd name="T18" fmla="*/ 48 h 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9" h="48">
                <a:moveTo>
                  <a:pt x="24" y="0"/>
                </a:moveTo>
                <a:lnTo>
                  <a:pt x="48" y="0"/>
                </a:lnTo>
                <a:lnTo>
                  <a:pt x="24" y="47"/>
                </a:lnTo>
                <a:lnTo>
                  <a:pt x="0" y="0"/>
                </a:lnTo>
                <a:lnTo>
                  <a:pt x="24" y="0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95" name="Rectangle 279"/>
          <p:cNvSpPr>
            <a:spLocks noChangeArrowheads="1"/>
          </p:cNvSpPr>
          <p:nvPr/>
        </p:nvSpPr>
        <p:spPr bwMode="auto">
          <a:xfrm>
            <a:off x="3379789" y="1901826"/>
            <a:ext cx="423193" cy="23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900" i="1">
                <a:solidFill>
                  <a:srgbClr val="000000"/>
                </a:solidFill>
                <a:latin typeface="Helvetica" panose="020B0604020202020204" pitchFamily="34" charset="0"/>
              </a:rPr>
              <a:t>M, E</a:t>
            </a:r>
          </a:p>
        </p:txBody>
      </p:sp>
      <p:sp>
        <p:nvSpPr>
          <p:cNvPr id="26896" name="Rectangle 280"/>
          <p:cNvSpPr>
            <a:spLocks noChangeArrowheads="1"/>
          </p:cNvSpPr>
          <p:nvPr/>
        </p:nvSpPr>
        <p:spPr bwMode="auto">
          <a:xfrm>
            <a:off x="4159251" y="3168651"/>
            <a:ext cx="294953" cy="23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900" i="1">
                <a:solidFill>
                  <a:srgbClr val="000000"/>
                </a:solidFill>
                <a:latin typeface="Helvetica" panose="020B0604020202020204" pitchFamily="34" charset="0"/>
              </a:rPr>
              <a:t>W</a:t>
            </a:r>
          </a:p>
        </p:txBody>
      </p:sp>
      <p:sp>
        <p:nvSpPr>
          <p:cNvPr id="26897" name="Freeform 281"/>
          <p:cNvSpPr>
            <a:spLocks/>
          </p:cNvSpPr>
          <p:nvPr/>
        </p:nvSpPr>
        <p:spPr bwMode="auto">
          <a:xfrm>
            <a:off x="4340225" y="310356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98" name="Freeform 282"/>
          <p:cNvSpPr>
            <a:spLocks/>
          </p:cNvSpPr>
          <p:nvPr/>
        </p:nvSpPr>
        <p:spPr bwMode="auto">
          <a:xfrm>
            <a:off x="4340225" y="306546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899" name="Freeform 283"/>
          <p:cNvSpPr>
            <a:spLocks/>
          </p:cNvSpPr>
          <p:nvPr/>
        </p:nvSpPr>
        <p:spPr bwMode="auto">
          <a:xfrm>
            <a:off x="4340225" y="3027364"/>
            <a:ext cx="26988" cy="26987"/>
          </a:xfrm>
          <a:custGeom>
            <a:avLst/>
            <a:gdLst>
              <a:gd name="T0" fmla="*/ 0 w 17"/>
              <a:gd name="T1" fmla="*/ 2147483647 h 17"/>
              <a:gd name="T2" fmla="*/ 2147483647 w 17"/>
              <a:gd name="T3" fmla="*/ 2147483647 h 17"/>
              <a:gd name="T4" fmla="*/ 2147483647 w 17"/>
              <a:gd name="T5" fmla="*/ 0 h 17"/>
              <a:gd name="T6" fmla="*/ 0 w 17"/>
              <a:gd name="T7" fmla="*/ 2147483647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17"/>
              <a:gd name="T14" fmla="*/ 17 w 17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17">
                <a:moveTo>
                  <a:pt x="0" y="16"/>
                </a:moveTo>
                <a:lnTo>
                  <a:pt x="16" y="16"/>
                </a:lnTo>
                <a:lnTo>
                  <a:pt x="16" y="0"/>
                </a:lnTo>
                <a:lnTo>
                  <a:pt x="0" y="16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900" name="Freeform 284"/>
          <p:cNvSpPr>
            <a:spLocks/>
          </p:cNvSpPr>
          <p:nvPr/>
        </p:nvSpPr>
        <p:spPr bwMode="auto">
          <a:xfrm>
            <a:off x="4340225" y="3009900"/>
            <a:ext cx="26988" cy="1588"/>
          </a:xfrm>
          <a:custGeom>
            <a:avLst/>
            <a:gdLst>
              <a:gd name="T0" fmla="*/ 0 w 17"/>
              <a:gd name="T1" fmla="*/ 0 h 1"/>
              <a:gd name="T2" fmla="*/ 2147483647 w 17"/>
              <a:gd name="T3" fmla="*/ 0 h 1"/>
              <a:gd name="T4" fmla="*/ 0 w 17"/>
              <a:gd name="T5" fmla="*/ 0 h 1"/>
              <a:gd name="T6" fmla="*/ 0 60000 65536"/>
              <a:gd name="T7" fmla="*/ 0 60000 65536"/>
              <a:gd name="T8" fmla="*/ 0 60000 65536"/>
              <a:gd name="T9" fmla="*/ 0 w 17"/>
              <a:gd name="T10" fmla="*/ 0 h 1"/>
              <a:gd name="T11" fmla="*/ 17 w 17"/>
              <a:gd name="T12" fmla="*/ 1 h 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" h="1">
                <a:moveTo>
                  <a:pt x="0" y="0"/>
                </a:moveTo>
                <a:lnTo>
                  <a:pt x="16" y="0"/>
                </a:lnTo>
                <a:lnTo>
                  <a:pt x="0" y="0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6901" name="Freeform 285"/>
          <p:cNvSpPr>
            <a:spLocks/>
          </p:cNvSpPr>
          <p:nvPr/>
        </p:nvSpPr>
        <p:spPr bwMode="auto">
          <a:xfrm>
            <a:off x="4302125" y="3122614"/>
            <a:ext cx="58738" cy="96837"/>
          </a:xfrm>
          <a:custGeom>
            <a:avLst/>
            <a:gdLst>
              <a:gd name="T0" fmla="*/ 2147483647 w 37"/>
              <a:gd name="T1" fmla="*/ 0 h 61"/>
              <a:gd name="T2" fmla="*/ 2147483647 w 37"/>
              <a:gd name="T3" fmla="*/ 0 h 61"/>
              <a:gd name="T4" fmla="*/ 2147483647 w 37"/>
              <a:gd name="T5" fmla="*/ 2147483647 h 61"/>
              <a:gd name="T6" fmla="*/ 0 w 37"/>
              <a:gd name="T7" fmla="*/ 0 h 61"/>
              <a:gd name="T8" fmla="*/ 2147483647 w 37"/>
              <a:gd name="T9" fmla="*/ 0 h 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7"/>
              <a:gd name="T16" fmla="*/ 0 h 61"/>
              <a:gd name="T17" fmla="*/ 37 w 37"/>
              <a:gd name="T18" fmla="*/ 61 h 6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7" h="61">
                <a:moveTo>
                  <a:pt x="24" y="0"/>
                </a:moveTo>
                <a:lnTo>
                  <a:pt x="36" y="0"/>
                </a:lnTo>
                <a:lnTo>
                  <a:pt x="24" y="60"/>
                </a:lnTo>
                <a:lnTo>
                  <a:pt x="0" y="0"/>
                </a:lnTo>
                <a:lnTo>
                  <a:pt x="24" y="0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9697" name="AutoShape 1"/>
          <p:cNvSpPr>
            <a:spLocks noChangeArrowheads="1"/>
          </p:cNvSpPr>
          <p:nvPr/>
        </p:nvSpPr>
        <p:spPr bwMode="auto">
          <a:xfrm>
            <a:off x="1981201" y="5410201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tx1">
              <a:lumMod val="95000"/>
              <a:lumOff val="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6903" name="Rectangle 3"/>
          <p:cNvSpPr>
            <a:spLocks noChangeArrowheads="1"/>
          </p:cNvSpPr>
          <p:nvPr/>
        </p:nvSpPr>
        <p:spPr bwMode="auto">
          <a:xfrm>
            <a:off x="1524001" y="2725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26904" name="TextBox 288"/>
          <p:cNvSpPr txBox="1">
            <a:spLocks noChangeArrowheads="1"/>
          </p:cNvSpPr>
          <p:nvPr/>
        </p:nvSpPr>
        <p:spPr bwMode="auto">
          <a:xfrm>
            <a:off x="1905000" y="4648200"/>
            <a:ext cx="8305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M, E = Material and Energy inputs to process and distribution</a:t>
            </a:r>
          </a:p>
          <a:p>
            <a:r>
              <a:rPr lang="en-US" altLang="en-US"/>
              <a:t>W     = Waste (gas, liquid, or solid) output from product, process, or distribution</a:t>
            </a:r>
          </a:p>
          <a:p>
            <a:r>
              <a:rPr lang="en-US" altLang="en-US"/>
              <a:t> </a:t>
            </a:r>
          </a:p>
          <a:p>
            <a:endParaRPr lang="en-US" altLang="en-US"/>
          </a:p>
        </p:txBody>
      </p:sp>
      <p:sp>
        <p:nvSpPr>
          <p:cNvPr id="26905" name="TextBox 289"/>
          <p:cNvSpPr txBox="1">
            <a:spLocks noChangeArrowheads="1"/>
          </p:cNvSpPr>
          <p:nvPr/>
        </p:nvSpPr>
        <p:spPr bwMode="auto">
          <a:xfrm>
            <a:off x="3276600" y="5410200"/>
            <a:ext cx="3962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/>
              <a:t>Material flow of product component</a:t>
            </a:r>
          </a:p>
        </p:txBody>
      </p:sp>
      <p:pic>
        <p:nvPicPr>
          <p:cNvPr id="2050" name="Picture 2" descr="http://www.dwcspecialties.com/product_images/x/145/izze_bottle_variety__7604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7063" y="4952655"/>
            <a:ext cx="2130426" cy="1451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p4cdn4static.sharpschool.com/UserFiles/Servers/Server_156889/Image/New%20Images/juice%20bottl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20" y="1908090"/>
            <a:ext cx="1113671" cy="104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plantbottl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9963" y="457136"/>
            <a:ext cx="1801810" cy="1389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5222435"/>
      </p:ext>
    </p:extLst>
  </p:cSld>
  <p:clrMapOvr>
    <a:masterClrMapping/>
  </p:clrMapOvr>
  <p:transition>
    <p:wipe dir="d"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1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743261" y="665884"/>
            <a:ext cx="6696075" cy="10842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Have a go yourself…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455313" y="1459565"/>
            <a:ext cx="9559637" cy="590982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en-GB" sz="2000" dirty="0" smtClean="0"/>
              <a:t>Choose an object.  </a:t>
            </a: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en-GB" sz="2000" dirty="0" smtClean="0"/>
              <a:t>Carefully take the object apart and identify the materials used.  </a:t>
            </a:r>
          </a:p>
          <a:p>
            <a:pPr marL="457200" indent="-457200">
              <a:lnSpc>
                <a:spcPct val="130000"/>
              </a:lnSpc>
              <a:buFont typeface="+mj-lt"/>
              <a:buAutoNum type="arabicPeriod"/>
            </a:pPr>
            <a:r>
              <a:rPr lang="en-GB" sz="2000" dirty="0" smtClean="0"/>
              <a:t>Use the worksheet to evaluate the life cycle.</a:t>
            </a:r>
          </a:p>
          <a:p>
            <a:pPr>
              <a:lnSpc>
                <a:spcPct val="130000"/>
              </a:lnSpc>
              <a:buFont typeface="Wingdings" pitchFamily="2" charset="2"/>
              <a:buNone/>
            </a:pPr>
            <a:endParaRPr lang="en-GB" sz="2000" dirty="0" smtClean="0"/>
          </a:p>
          <a:p>
            <a:pPr>
              <a:lnSpc>
                <a:spcPct val="130000"/>
              </a:lnSpc>
              <a:buFont typeface="Wingdings" pitchFamily="2" charset="2"/>
              <a:buNone/>
            </a:pPr>
            <a:endParaRPr lang="en-GB" sz="20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1455313" y="3116687"/>
            <a:ext cx="6984023" cy="235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u="sng" dirty="0" smtClean="0"/>
              <a:t>Seven Stages</a:t>
            </a:r>
          </a:p>
          <a:p>
            <a:pPr fontAlgn="base">
              <a:buFont typeface="+mj-lt"/>
              <a:buAutoNum type="arabicPeriod"/>
            </a:pPr>
            <a:r>
              <a:rPr lang="en-US" dirty="0" smtClean="0"/>
              <a:t>Raw </a:t>
            </a:r>
            <a:r>
              <a:rPr lang="en-US" dirty="0"/>
              <a:t>Materials extraction</a:t>
            </a:r>
          </a:p>
          <a:p>
            <a:pPr fontAlgn="base">
              <a:buFont typeface="+mj-lt"/>
              <a:buAutoNum type="arabicPeriod"/>
            </a:pPr>
            <a:r>
              <a:rPr lang="en-US" dirty="0"/>
              <a:t>Component Transportation</a:t>
            </a:r>
          </a:p>
          <a:p>
            <a:pPr fontAlgn="base">
              <a:buFont typeface="+mj-lt"/>
              <a:buAutoNum type="arabicPeriod"/>
            </a:pPr>
            <a:r>
              <a:rPr lang="en-US" dirty="0"/>
              <a:t>Product Manufacturing</a:t>
            </a:r>
          </a:p>
          <a:p>
            <a:pPr fontAlgn="base">
              <a:buFont typeface="+mj-lt"/>
              <a:buAutoNum type="arabicPeriod"/>
            </a:pPr>
            <a:r>
              <a:rPr lang="en-US" dirty="0"/>
              <a:t>Product Distribution</a:t>
            </a:r>
          </a:p>
          <a:p>
            <a:pPr fontAlgn="base">
              <a:buFont typeface="+mj-lt"/>
              <a:buAutoNum type="arabicPeriod"/>
            </a:pPr>
            <a:r>
              <a:rPr lang="en-US" dirty="0"/>
              <a:t>Consumer Purchase &amp; retail</a:t>
            </a:r>
          </a:p>
          <a:p>
            <a:pPr fontAlgn="base">
              <a:buFont typeface="+mj-lt"/>
              <a:buAutoNum type="arabicPeriod"/>
            </a:pPr>
            <a:r>
              <a:rPr lang="en-US" dirty="0"/>
              <a:t>Consumer User</a:t>
            </a:r>
          </a:p>
          <a:p>
            <a:pPr fontAlgn="base">
              <a:buFont typeface="+mj-lt"/>
              <a:buAutoNum type="arabicPeriod"/>
            </a:pPr>
            <a:r>
              <a:rPr lang="en-US" dirty="0"/>
              <a:t>Disposal</a:t>
            </a:r>
          </a:p>
        </p:txBody>
      </p:sp>
      <p:pic>
        <p:nvPicPr>
          <p:cNvPr id="3076" name="Picture 4" descr="breakfast on tab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599" y="3407269"/>
            <a:ext cx="4285474" cy="2414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785486" y="5987111"/>
            <a:ext cx="110222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ea typeface="MS Mincho" panose="02020609040205080304" pitchFamily="49" charset="-128"/>
              </a:rPr>
              <a:t>Product Development and the Environment Activity – Life Cycle Assessment Worksheet taken from Teach Engineering (</a:t>
            </a:r>
            <a:r>
              <a:rPr lang="en-US" sz="1400" u="sng" dirty="0">
                <a:solidFill>
                  <a:srgbClr val="0000FF"/>
                </a:solidFill>
                <a:latin typeface="Times New Roman" panose="02020603050405020304" pitchFamily="18" charset="0"/>
                <a:ea typeface="MS Mincho" panose="02020609040205080304" pitchFamily="49" charset="-128"/>
                <a:hlinkClick r:id="rId3"/>
              </a:rPr>
              <a:t>https://www.teachengineering.org/view_activity.php?url=collection/cub_/activities/cub_life/cub_life_lesson01_activity1.xml</a:t>
            </a:r>
            <a:r>
              <a:rPr lang="en-US" sz="1400" dirty="0">
                <a:latin typeface="Times New Roman" panose="02020603050405020304" pitchFamily="18" charset="0"/>
                <a:ea typeface="MS Mincho" panose="02020609040205080304" pitchFamily="49" charset="-128"/>
              </a:rPr>
              <a:t>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4697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1224" y="712694"/>
            <a:ext cx="9568236" cy="1407459"/>
          </a:xfrm>
        </p:spPr>
        <p:txBody>
          <a:bodyPr/>
          <a:lstStyle/>
          <a:p>
            <a:r>
              <a:rPr lang="en-US" dirty="0" smtClean="0"/>
              <a:t>Product Life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1224" y="1613647"/>
            <a:ext cx="9783388" cy="4297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Choose a </a:t>
            </a:r>
            <a:r>
              <a:rPr lang="en-US" sz="2400" dirty="0" smtClean="0"/>
              <a:t>product from the cafeteria lunch and </a:t>
            </a:r>
            <a:r>
              <a:rPr lang="en-US" sz="2400" dirty="0"/>
              <a:t>investigate its life cycle.</a:t>
            </a:r>
          </a:p>
          <a:p>
            <a:r>
              <a:rPr lang="en-US" sz="2400" dirty="0" smtClean="0"/>
              <a:t>How </a:t>
            </a:r>
            <a:r>
              <a:rPr lang="en-US" sz="2400" dirty="0"/>
              <a:t>is that product made?</a:t>
            </a:r>
          </a:p>
          <a:p>
            <a:r>
              <a:rPr lang="en-US" sz="2400" dirty="0" smtClean="0"/>
              <a:t>Identify </a:t>
            </a:r>
            <a:r>
              <a:rPr lang="en-US" sz="2400" dirty="0"/>
              <a:t>all the raw materials used to make the product and its packaging. You might need to ask </a:t>
            </a:r>
            <a:r>
              <a:rPr lang="en-US" sz="2400" dirty="0" smtClean="0"/>
              <a:t>the company</a:t>
            </a:r>
            <a:r>
              <a:rPr lang="en-US" sz="2400" dirty="0"/>
              <a:t>.</a:t>
            </a:r>
          </a:p>
          <a:p>
            <a:r>
              <a:rPr lang="en-US" sz="2400" dirty="0" smtClean="0"/>
              <a:t>Where </a:t>
            </a:r>
            <a:r>
              <a:rPr lang="en-US" sz="2400" dirty="0"/>
              <a:t>do the raw materials come from? How far does each of them travel?</a:t>
            </a:r>
          </a:p>
          <a:p>
            <a:r>
              <a:rPr lang="en-US" sz="2400" dirty="0" smtClean="0"/>
              <a:t>Draw </a:t>
            </a:r>
            <a:r>
              <a:rPr lang="en-US" sz="2400" dirty="0"/>
              <a:t>a life cycle for your product, showing inputs, outputs and recycling of materials.</a:t>
            </a:r>
          </a:p>
        </p:txBody>
      </p:sp>
    </p:spTree>
    <p:extLst>
      <p:ext uri="{BB962C8B-B14F-4D97-AF65-F5344CB8AC3E}">
        <p14:creationId xmlns:p14="http://schemas.microsoft.com/office/powerpoint/2010/main" val="368944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6304</TotalTime>
  <Words>1292</Words>
  <Application>Microsoft Office PowerPoint</Application>
  <PresentationFormat>Widescreen</PresentationFormat>
  <Paragraphs>302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MS Mincho</vt:lpstr>
      <vt:lpstr>ＭＳ Ｐゴシック</vt:lpstr>
      <vt:lpstr>Arial</vt:lpstr>
      <vt:lpstr>Calibri</vt:lpstr>
      <vt:lpstr>Century Gothic</vt:lpstr>
      <vt:lpstr>Helvetica</vt:lpstr>
      <vt:lpstr>Lucida Sans Unicode</vt:lpstr>
      <vt:lpstr>Times New Roman</vt:lpstr>
      <vt:lpstr>Wingdings</vt:lpstr>
      <vt:lpstr>Wingdings 3</vt:lpstr>
      <vt:lpstr>Wisp</vt:lpstr>
      <vt:lpstr>Life Cycle Analysis </vt:lpstr>
      <vt:lpstr>The Story of Stuff</vt:lpstr>
      <vt:lpstr>Essential Questions</vt:lpstr>
      <vt:lpstr>Key Terms</vt:lpstr>
      <vt:lpstr>Learning Objectives</vt:lpstr>
      <vt:lpstr>Life Cycle Analysis…What is it?</vt:lpstr>
      <vt:lpstr>  Product Life Cycle</vt:lpstr>
      <vt:lpstr>PowerPoint Presentation</vt:lpstr>
      <vt:lpstr>Product Life Cycle</vt:lpstr>
      <vt:lpstr>Life Cycle Assessment </vt:lpstr>
      <vt:lpstr>Life Cycle Assessment Worksheet</vt:lpstr>
      <vt:lpstr>Reducing Impacts</vt:lpstr>
      <vt:lpstr>Identifying a Topic</vt:lpstr>
      <vt:lpstr>Career:  Material Scientist</vt:lpstr>
      <vt:lpstr>Resources</vt:lpstr>
      <vt:lpstr>Next Generation Science Standards</vt:lpstr>
      <vt:lpstr>Life Cycle Analysis of Packaging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Cycle Assessment</dc:title>
  <dc:creator>Madonna Brinkmann</dc:creator>
  <cp:lastModifiedBy>Madonna Brinkmann</cp:lastModifiedBy>
  <cp:revision>59</cp:revision>
  <dcterms:created xsi:type="dcterms:W3CDTF">2015-01-26T15:42:02Z</dcterms:created>
  <dcterms:modified xsi:type="dcterms:W3CDTF">2015-05-31T21:08:40Z</dcterms:modified>
</cp:coreProperties>
</file>