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4" r:id="rId3"/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Quattrocento Sans"/>
      <p:regular r:id="rId13"/>
      <p:bold r:id="rId14"/>
      <p:italic r:id="rId15"/>
      <p:boldItalic r:id="rId16"/>
    </p:embeddedFont>
    <p:embeddedFont>
      <p:font typeface="Comfortaa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QuattrocentoSans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QuattrocentoSans-italic.fntdata"/><Relationship Id="rId14" Type="http://schemas.openxmlformats.org/officeDocument/2006/relationships/font" Target="fonts/QuattrocentoSans-bold.fntdata"/><Relationship Id="rId17" Type="http://schemas.openxmlformats.org/officeDocument/2006/relationships/font" Target="fonts/Comfortaa-regular.fntdata"/><Relationship Id="rId16" Type="http://schemas.openxmlformats.org/officeDocument/2006/relationships/font" Target="fonts/Quattrocento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Comforta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Physical - something that can be built to solve a problem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Conceptual - may not be able to build in the class, but these types of solutions can be planned out in case of a disaster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are some of the criteria of a safe &amp; effective road?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What are some of the constraints of building a safe &amp; effective road?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What are some of the criteria of an safe &amp; effective evacuation plan?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What are some of the constraints of building a safe &amp; effective evacuation plan?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Image source:   http://quotesgram.com/bob-the-builder-quotes/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3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266700" y="2286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366012"/>
              </a:buClr>
              <a:buFont typeface="Quattrocento Sans"/>
              <a:buNone/>
              <a:defRPr b="1" i="0" sz="4000" u="none" cap="none" strike="noStrike">
                <a:solidFill>
                  <a:srgbClr val="36601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266700" y="1028700"/>
            <a:ext cx="861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9672" lvl="0" marL="347472" marR="0" rtl="0" algn="l">
              <a:lnSpc>
                <a:spcPct val="100000"/>
              </a:lnSpc>
              <a:spcBef>
                <a:spcPts val="1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31064" lvl="1" marL="740664" marR="0" rtl="0" algn="l">
              <a:lnSpc>
                <a:spcPct val="100000"/>
              </a:lnSpc>
              <a:spcBef>
                <a:spcPts val="12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01600" lvl="2" marL="1143000" marR="0" rtl="0" algn="l">
              <a:lnSpc>
                <a:spcPct val="100000"/>
              </a:lnSpc>
              <a:spcBef>
                <a:spcPts val="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0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14300" lvl="3" marL="16002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14300" lvl="4" marL="20574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199208" y="131445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5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99209" y="137160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4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rgbClr val="BA9789"/>
              </a:buClr>
              <a:buFont typeface="Arial"/>
              <a:buNone/>
              <a:defRPr b="0" i="0" sz="20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rgbClr val="BA9789"/>
              </a:buClr>
              <a:buFont typeface="Arial"/>
              <a:buNone/>
              <a:defRPr b="0" i="0" sz="18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98908" y="1369218"/>
            <a:ext cx="37158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629150" y="1369218"/>
            <a:ext cx="37137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802385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802385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29150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29150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Pictures with Captio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97" name="Shape 97"/>
          <p:cNvGrpSpPr/>
          <p:nvPr/>
        </p:nvGrpSpPr>
        <p:grpSpPr>
          <a:xfrm>
            <a:off x="430835" y="543374"/>
            <a:ext cx="3989375" cy="2846653"/>
            <a:chOff x="895350" y="3313112"/>
            <a:chExt cx="3613237" cy="2790837"/>
          </a:xfrm>
        </p:grpSpPr>
        <p:sp>
          <p:nvSpPr>
            <p:cNvPr id="98" name="Shape 9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10" name="Shape 110"/>
          <p:cNvGrpSpPr/>
          <p:nvPr/>
        </p:nvGrpSpPr>
        <p:grpSpPr>
          <a:xfrm>
            <a:off x="4713852" y="543374"/>
            <a:ext cx="3989375" cy="2846653"/>
            <a:chOff x="895350" y="3313112"/>
            <a:chExt cx="3613237" cy="2790837"/>
          </a:xfrm>
        </p:grpSpPr>
        <p:sp>
          <p:nvSpPr>
            <p:cNvPr id="111" name="Shape 11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23" name="Shape 123"/>
          <p:cNvSpPr/>
          <p:nvPr>
            <p:ph idx="2" type="pic"/>
          </p:nvPr>
        </p:nvSpPr>
        <p:spPr>
          <a:xfrm>
            <a:off x="625214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4908232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89316" y="3486150"/>
            <a:ext cx="32766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4" type="body"/>
          </p:nvPr>
        </p:nvSpPr>
        <p:spPr>
          <a:xfrm>
            <a:off x="5057180" y="3486150"/>
            <a:ext cx="3276599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31" name="Shape 131"/>
          <p:cNvGrpSpPr/>
          <p:nvPr/>
        </p:nvGrpSpPr>
        <p:grpSpPr>
          <a:xfrm rot="5400000">
            <a:off x="3023348" y="485710"/>
            <a:ext cx="3087511" cy="2537429"/>
            <a:chOff x="895350" y="3313112"/>
            <a:chExt cx="3613237" cy="2790837"/>
          </a:xfrm>
        </p:grpSpPr>
        <p:sp>
          <p:nvSpPr>
            <p:cNvPr id="132" name="Shape 132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" name="Shape 144"/>
          <p:cNvGrpSpPr/>
          <p:nvPr/>
        </p:nvGrpSpPr>
        <p:grpSpPr>
          <a:xfrm rot="5400000">
            <a:off x="197161" y="845705"/>
            <a:ext cx="3086066" cy="2536312"/>
            <a:chOff x="895350" y="3313112"/>
            <a:chExt cx="3613237" cy="2790837"/>
          </a:xfrm>
        </p:grpSpPr>
        <p:sp>
          <p:nvSpPr>
            <p:cNvPr id="145" name="Shape 14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" name="Shape 157"/>
          <p:cNvGrpSpPr/>
          <p:nvPr/>
        </p:nvGrpSpPr>
        <p:grpSpPr>
          <a:xfrm rot="5400000">
            <a:off x="5852785" y="845708"/>
            <a:ext cx="3086066" cy="2536312"/>
            <a:chOff x="895350" y="3313112"/>
            <a:chExt cx="3613237" cy="2790837"/>
          </a:xfrm>
        </p:grpSpPr>
        <p:sp>
          <p:nvSpPr>
            <p:cNvPr id="158" name="Shape 15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70" name="Shape 170"/>
          <p:cNvSpPr/>
          <p:nvPr>
            <p:ph idx="2" type="pic"/>
          </p:nvPr>
        </p:nvSpPr>
        <p:spPr>
          <a:xfrm>
            <a:off x="3449914" y="400050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1" name="Shape 171"/>
          <p:cNvSpPr/>
          <p:nvPr>
            <p:ph idx="3" type="pic"/>
          </p:nvPr>
        </p:nvSpPr>
        <p:spPr>
          <a:xfrm>
            <a:off x="625927" y="760192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2" name="Shape 172"/>
          <p:cNvSpPr/>
          <p:nvPr>
            <p:ph idx="4" type="pic"/>
          </p:nvPr>
        </p:nvSpPr>
        <p:spPr>
          <a:xfrm>
            <a:off x="6281553" y="760193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11652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5" type="body"/>
          </p:nvPr>
        </p:nvSpPr>
        <p:spPr>
          <a:xfrm>
            <a:off x="3530405" y="343678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6" type="body"/>
          </p:nvPr>
        </p:nvSpPr>
        <p:spPr>
          <a:xfrm>
            <a:off x="6367278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80" name="Shape 180"/>
          <p:cNvGrpSpPr/>
          <p:nvPr/>
        </p:nvGrpSpPr>
        <p:grpSpPr>
          <a:xfrm flipH="1" rot="5400000">
            <a:off x="205856" y="826758"/>
            <a:ext cx="3790286" cy="3308816"/>
            <a:chOff x="895350" y="3313112"/>
            <a:chExt cx="3613237" cy="2790837"/>
          </a:xfrm>
        </p:grpSpPr>
        <p:sp>
          <p:nvSpPr>
            <p:cNvPr id="181" name="Shape 18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3" name="Shape 193"/>
          <p:cNvSpPr/>
          <p:nvPr>
            <p:ph idx="2" type="pic"/>
          </p:nvPr>
        </p:nvSpPr>
        <p:spPr>
          <a:xfrm>
            <a:off x="630595" y="765144"/>
            <a:ext cx="2914500" cy="3429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194" name="Shape 194"/>
          <p:cNvGrpSpPr/>
          <p:nvPr/>
        </p:nvGrpSpPr>
        <p:grpSpPr>
          <a:xfrm>
            <a:off x="3991869" y="239367"/>
            <a:ext cx="2542274" cy="2033124"/>
            <a:chOff x="895350" y="3313112"/>
            <a:chExt cx="3613237" cy="2790837"/>
          </a:xfrm>
        </p:grpSpPr>
        <p:sp>
          <p:nvSpPr>
            <p:cNvPr id="195" name="Shape 19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07" name="Shape 207"/>
          <p:cNvSpPr/>
          <p:nvPr>
            <p:ph idx="3" type="pic"/>
          </p:nvPr>
        </p:nvSpPr>
        <p:spPr>
          <a:xfrm>
            <a:off x="4160085" y="397202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208" name="Shape 208"/>
          <p:cNvGrpSpPr/>
          <p:nvPr/>
        </p:nvGrpSpPr>
        <p:grpSpPr>
          <a:xfrm>
            <a:off x="3991869" y="2577090"/>
            <a:ext cx="2542274" cy="2033124"/>
            <a:chOff x="895350" y="3313112"/>
            <a:chExt cx="3613237" cy="2790837"/>
          </a:xfrm>
        </p:grpSpPr>
        <p:sp>
          <p:nvSpPr>
            <p:cNvPr id="209" name="Shape 209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21" name="Shape 221"/>
          <p:cNvSpPr/>
          <p:nvPr>
            <p:ph idx="4" type="pic"/>
          </p:nvPr>
        </p:nvSpPr>
        <p:spPr>
          <a:xfrm>
            <a:off x="4160085" y="2734924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799660" y="1536670"/>
            <a:ext cx="17145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5633798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27460" y="685800"/>
            <a:ext cx="46293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2" type="body"/>
          </p:nvPr>
        </p:nvSpPr>
        <p:spPr>
          <a:xfrm>
            <a:off x="5633798" y="2666642"/>
            <a:ext cx="2880300" cy="1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hape 231"/>
          <p:cNvGrpSpPr/>
          <p:nvPr/>
        </p:nvGrpSpPr>
        <p:grpSpPr>
          <a:xfrm>
            <a:off x="446736" y="585973"/>
            <a:ext cx="4824970" cy="3790323"/>
            <a:chOff x="5162548" y="781297"/>
            <a:chExt cx="6433294" cy="5053765"/>
          </a:xfrm>
        </p:grpSpPr>
        <p:sp>
          <p:nvSpPr>
            <p:cNvPr id="232" name="Shape 232"/>
            <p:cNvSpPr/>
            <p:nvPr/>
          </p:nvSpPr>
          <p:spPr>
            <a:xfrm flipH="1" rot="5400000">
              <a:off x="3342487" y="3274951"/>
              <a:ext cx="3828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 rot="5400000">
              <a:off x="9565600" y="3299319"/>
              <a:ext cx="3837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234" name="Shape 234"/>
            <p:cNvGrpSpPr/>
            <p:nvPr/>
          </p:nvGrpSpPr>
          <p:grpSpPr>
            <a:xfrm>
              <a:off x="5813681" y="859234"/>
              <a:ext cx="5129195" cy="4880348"/>
              <a:chOff x="7856449" y="859234"/>
              <a:chExt cx="3086901" cy="4880348"/>
            </a:xfrm>
          </p:grpSpPr>
          <p:sp>
            <p:nvSpPr>
              <p:cNvPr id="235" name="Shape 235"/>
              <p:cNvSpPr/>
              <p:nvPr/>
            </p:nvSpPr>
            <p:spPr>
              <a:xfrm flipH="1" rot="5400000">
                <a:off x="9392200" y="4188433"/>
                <a:ext cx="15600" cy="3086700"/>
              </a:xfrm>
              <a:custGeom>
                <a:pathLst>
                  <a:path extrusionOk="0" h="120000" w="120000">
                    <a:moveTo>
                      <a:pt x="72000" y="0"/>
                    </a:moveTo>
                    <a:cubicBezTo>
                      <a:pt x="96000" y="10092"/>
                      <a:pt x="96000" y="20046"/>
                      <a:pt x="96000" y="30000"/>
                    </a:cubicBezTo>
                    <a:cubicBezTo>
                      <a:pt x="96000" y="34976"/>
                      <a:pt x="72000" y="40092"/>
                      <a:pt x="72000" y="45069"/>
                    </a:cubicBezTo>
                    <a:cubicBezTo>
                      <a:pt x="72000" y="50046"/>
                      <a:pt x="72000" y="55023"/>
                      <a:pt x="96000" y="60000"/>
                    </a:cubicBezTo>
                    <a:cubicBezTo>
                      <a:pt x="96000" y="70092"/>
                      <a:pt x="120000" y="80046"/>
                      <a:pt x="96000" y="90000"/>
                    </a:cubicBezTo>
                    <a:cubicBezTo>
                      <a:pt x="120000" y="94976"/>
                      <a:pt x="96000" y="100092"/>
                      <a:pt x="96000" y="105069"/>
                    </a:cubicBezTo>
                    <a:cubicBezTo>
                      <a:pt x="96000" y="110046"/>
                      <a:pt x="72000" y="115023"/>
                      <a:pt x="72000" y="120000"/>
                    </a:cubicBezTo>
                    <a:cubicBezTo>
                      <a:pt x="48000" y="120000"/>
                      <a:pt x="48000" y="120000"/>
                      <a:pt x="48000" y="120000"/>
                    </a:cubicBezTo>
                    <a:cubicBezTo>
                      <a:pt x="48000" y="115023"/>
                      <a:pt x="24000" y="110046"/>
                      <a:pt x="24000" y="105069"/>
                    </a:cubicBezTo>
                    <a:cubicBezTo>
                      <a:pt x="24000" y="100092"/>
                      <a:pt x="0" y="94976"/>
                      <a:pt x="0" y="90000"/>
                    </a:cubicBezTo>
                    <a:cubicBezTo>
                      <a:pt x="0" y="80046"/>
                      <a:pt x="24000" y="70092"/>
                      <a:pt x="24000" y="60000"/>
                    </a:cubicBezTo>
                    <a:cubicBezTo>
                      <a:pt x="48000" y="55023"/>
                      <a:pt x="48000" y="50046"/>
                      <a:pt x="48000" y="45069"/>
                    </a:cubicBezTo>
                    <a:cubicBezTo>
                      <a:pt x="48000" y="40092"/>
                      <a:pt x="24000" y="34976"/>
                      <a:pt x="24000" y="30000"/>
                    </a:cubicBezTo>
                    <a:cubicBezTo>
                      <a:pt x="0" y="20046"/>
                      <a:pt x="24000" y="10092"/>
                      <a:pt x="48000" y="0"/>
                    </a:cubicBezTo>
                    <a:lnTo>
                      <a:pt x="72000" y="0"/>
                    </a:ln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 rot="5400000">
                <a:off x="9366949" y="-651265"/>
                <a:ext cx="13200" cy="30342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0" y="110011"/>
                      <a:pt x="0" y="100023"/>
                      <a:pt x="0" y="90035"/>
                    </a:cubicBezTo>
                    <a:cubicBezTo>
                      <a:pt x="0" y="84970"/>
                      <a:pt x="30000" y="80046"/>
                      <a:pt x="30000" y="74982"/>
                    </a:cubicBezTo>
                    <a:cubicBezTo>
                      <a:pt x="30000" y="70058"/>
                      <a:pt x="30000" y="64994"/>
                      <a:pt x="30000" y="60070"/>
                    </a:cubicBezTo>
                    <a:cubicBezTo>
                      <a:pt x="0" y="50082"/>
                      <a:pt x="0" y="39953"/>
                      <a:pt x="0" y="29964"/>
                    </a:cubicBezTo>
                    <a:cubicBezTo>
                      <a:pt x="0" y="25041"/>
                      <a:pt x="0" y="19976"/>
                      <a:pt x="0" y="15052"/>
                    </a:cubicBezTo>
                    <a:cubicBezTo>
                      <a:pt x="30000" y="9988"/>
                      <a:pt x="30000" y="5064"/>
                      <a:pt x="60000" y="0"/>
                    </a:cubicBezTo>
                    <a:cubicBezTo>
                      <a:pt x="60000" y="0"/>
                      <a:pt x="60000" y="0"/>
                      <a:pt x="60000" y="0"/>
                    </a:cubicBezTo>
                    <a:cubicBezTo>
                      <a:pt x="90000" y="5064"/>
                      <a:pt x="90000" y="9988"/>
                      <a:pt x="90000" y="15052"/>
                    </a:cubicBezTo>
                    <a:cubicBezTo>
                      <a:pt x="120000" y="19976"/>
                      <a:pt x="120000" y="25041"/>
                      <a:pt x="120000" y="29964"/>
                    </a:cubicBezTo>
                    <a:cubicBezTo>
                      <a:pt x="120000" y="39953"/>
                      <a:pt x="90000" y="50082"/>
                      <a:pt x="90000" y="60070"/>
                    </a:cubicBezTo>
                    <a:cubicBezTo>
                      <a:pt x="90000" y="64994"/>
                      <a:pt x="60000" y="70058"/>
                      <a:pt x="60000" y="74982"/>
                    </a:cubicBezTo>
                    <a:cubicBezTo>
                      <a:pt x="90000" y="80046"/>
                      <a:pt x="90000" y="84970"/>
                      <a:pt x="90000" y="90035"/>
                    </a:cubicBezTo>
                    <a:cubicBezTo>
                      <a:pt x="120000" y="100023"/>
                      <a:pt x="90000" y="110011"/>
                      <a:pt x="60000" y="120000"/>
                    </a:cubicBez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237" name="Shape 237"/>
            <p:cNvSpPr/>
            <p:nvPr/>
          </p:nvSpPr>
          <p:spPr>
            <a:xfrm flipH="1" rot="5400000">
              <a:off x="5186098" y="5323108"/>
              <a:ext cx="477300" cy="5244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flipH="1" rot="5400000">
              <a:off x="5197267" y="5324819"/>
              <a:ext cx="477300" cy="5121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 flipH="1" rot="5400000">
              <a:off x="11076773" y="5321012"/>
              <a:ext cx="508500" cy="5196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 flipH="1" rot="5400000">
              <a:off x="11093192" y="5321309"/>
              <a:ext cx="470700" cy="5346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5400000">
              <a:off x="11051550" y="771349"/>
              <a:ext cx="468600" cy="5196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 rot="5400000">
              <a:off x="11044114" y="786500"/>
              <a:ext cx="468600" cy="4893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flipH="1" rot="5400000">
              <a:off x="5232713" y="721147"/>
              <a:ext cx="424200" cy="5445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 flipH="1" rot="5400000">
              <a:off x="5241805" y="749738"/>
              <a:ext cx="428400" cy="4920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5" name="Shape 245"/>
          <p:cNvSpPr txBox="1"/>
          <p:nvPr>
            <p:ph type="title"/>
          </p:nvPr>
        </p:nvSpPr>
        <p:spPr>
          <a:xfrm>
            <a:off x="5619667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  <a:solidFill>
            <a:srgbClr val="CFE4F9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 rot="5400000">
            <a:off x="2984860" y="-871500"/>
            <a:ext cx="31719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 rot="5400000">
            <a:off x="5737950" y="1708800"/>
            <a:ext cx="42576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 rot="5400000">
            <a:off x="1737503" y="-880199"/>
            <a:ext cx="4257600" cy="6475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98910" y="1314450"/>
            <a:ext cx="7543800" cy="3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ctrTitle"/>
          </p:nvPr>
        </p:nvSpPr>
        <p:spPr>
          <a:xfrm>
            <a:off x="3320974" y="1543050"/>
            <a:ext cx="5744099" cy="137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Disaster Strikes!!!</a:t>
            </a:r>
          </a:p>
        </p:txBody>
      </p:sp>
      <p:sp>
        <p:nvSpPr>
          <p:cNvPr id="272" name="Shape 272"/>
          <p:cNvSpPr txBox="1"/>
          <p:nvPr>
            <p:ph idx="1" type="subTitle"/>
          </p:nvPr>
        </p:nvSpPr>
        <p:spPr>
          <a:xfrm>
            <a:off x="3320982" y="2914650"/>
            <a:ext cx="5143500" cy="68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latin typeface="Comfortaa"/>
                <a:ea typeface="Comfortaa"/>
                <a:cs typeface="Comfortaa"/>
                <a:sym typeface="Comfortaa"/>
              </a:rPr>
              <a:t>When weather goes bad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2125" y="0"/>
            <a:ext cx="2585324" cy="1958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8207475" y="4767425"/>
            <a:ext cx="936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/>
              <a:t>Lesson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206125" y="216425"/>
            <a:ext cx="86262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Discussion &amp; Voting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150" y="789125"/>
            <a:ext cx="9144000" cy="397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 algn="just">
              <a:lnSpc>
                <a:spcPct val="12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Quattrocento Sans"/>
              <a:buAutoNum type="arabicPeriod"/>
            </a:pPr>
            <a:r>
              <a:rPr b="1" lang="en" sz="2600">
                <a:solidFill>
                  <a:schemeClr val="dk2"/>
                </a:solidFill>
              </a:rPr>
              <a:t>What is a </a:t>
            </a:r>
            <a:r>
              <a:rPr b="1" i="1" lang="en" sz="2600" u="sng">
                <a:solidFill>
                  <a:schemeClr val="dk2"/>
                </a:solidFill>
              </a:rPr>
              <a:t>physical solution</a:t>
            </a:r>
            <a:r>
              <a:rPr b="1" lang="en" sz="2600">
                <a:solidFill>
                  <a:schemeClr val="dk2"/>
                </a:solidFill>
              </a:rPr>
              <a:t> (something we could BUILD) we might be able to create to a problem?</a:t>
            </a:r>
          </a:p>
          <a:p>
            <a:pPr indent="-381000" lvl="1" marL="914400" rtl="0" algn="just">
              <a:lnSpc>
                <a:spcPct val="12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Roads, Bridges, Houses, Entire City, Power Lines</a:t>
            </a:r>
          </a:p>
          <a:p>
            <a:pPr indent="-381000" lvl="1" marL="914400" rtl="0" algn="just">
              <a:lnSpc>
                <a:spcPct val="12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Other?</a:t>
            </a:r>
          </a:p>
          <a:p>
            <a:pPr indent="-393700" lvl="0" marL="457200" rtl="0" algn="just">
              <a:lnSpc>
                <a:spcPct val="12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Quattrocento Sans"/>
              <a:buAutoNum type="arabicPeriod"/>
            </a:pPr>
            <a:r>
              <a:rPr b="1" lang="en" sz="2600">
                <a:solidFill>
                  <a:schemeClr val="dk2"/>
                </a:solidFill>
              </a:rPr>
              <a:t>What is a </a:t>
            </a:r>
            <a:r>
              <a:rPr b="1" i="1" lang="en" sz="2600" u="sng">
                <a:solidFill>
                  <a:schemeClr val="dk2"/>
                </a:solidFill>
              </a:rPr>
              <a:t>conceptual solution</a:t>
            </a:r>
            <a:r>
              <a:rPr b="1" lang="en" sz="2600">
                <a:solidFill>
                  <a:schemeClr val="dk2"/>
                </a:solidFill>
              </a:rPr>
              <a:t> (something we could PLAN) we might be able to develop for a problem?</a:t>
            </a:r>
          </a:p>
          <a:p>
            <a:pPr indent="-381000" lvl="1" marL="914400" rtl="0" algn="just">
              <a:lnSpc>
                <a:spcPct val="12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Evacuation plan (city/house), Survival kit, Water purification</a:t>
            </a:r>
          </a:p>
          <a:p>
            <a:pPr indent="-381000" lvl="1" marL="914400" rtl="0" algn="just">
              <a:lnSpc>
                <a:spcPct val="12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Other?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type="title"/>
          </p:nvPr>
        </p:nvSpPr>
        <p:spPr>
          <a:xfrm>
            <a:off x="5284025" y="997750"/>
            <a:ext cx="3860100" cy="157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/>
              <a:t>Example: 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200"/>
              <a:t>Physical Solution</a:t>
            </a:r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5396450" y="2666650"/>
            <a:ext cx="3597600" cy="1626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Roads &amp; flooding</a:t>
            </a:r>
          </a:p>
        </p:txBody>
      </p:sp>
      <p:pic>
        <p:nvPicPr>
          <p:cNvPr descr="Image result for road" id="287" name="Shape 2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475" y="1425450"/>
            <a:ext cx="4401199" cy="2292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/>
          <p:nvPr>
            <p:ph type="title"/>
          </p:nvPr>
        </p:nvSpPr>
        <p:spPr>
          <a:xfrm>
            <a:off x="5227825" y="997750"/>
            <a:ext cx="3916500" cy="157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/>
              <a:t>Example:  Conceptual Solution</a:t>
            </a:r>
          </a:p>
        </p:txBody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x="5358975" y="2710025"/>
            <a:ext cx="3719400" cy="1270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Evacuation plan</a:t>
            </a:r>
          </a:p>
        </p:txBody>
      </p:sp>
      <p:pic>
        <p:nvPicPr>
          <p:cNvPr id="294" name="Shape 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300" y="1136150"/>
            <a:ext cx="4521001" cy="263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type="title"/>
          </p:nvPr>
        </p:nvSpPr>
        <p:spPr>
          <a:xfrm>
            <a:off x="141475" y="0"/>
            <a:ext cx="8201100" cy="789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Developing a Solution to a Problem</a:t>
            </a:r>
          </a:p>
        </p:txBody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141573" y="1024900"/>
            <a:ext cx="4377900" cy="6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000000"/>
                </a:solidFill>
              </a:rPr>
              <a:t>Criteria</a:t>
            </a:r>
          </a:p>
        </p:txBody>
      </p:sp>
      <p:sp>
        <p:nvSpPr>
          <p:cNvPr id="301" name="Shape 301"/>
          <p:cNvSpPr txBox="1"/>
          <p:nvPr>
            <p:ph idx="2" type="body"/>
          </p:nvPr>
        </p:nvSpPr>
        <p:spPr>
          <a:xfrm>
            <a:off x="0" y="1642900"/>
            <a:ext cx="4629300" cy="2345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required in your solution to the problem?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Ask, “What does my solution need to have or be able to do?”</a:t>
            </a:r>
          </a:p>
        </p:txBody>
      </p:sp>
      <p:sp>
        <p:nvSpPr>
          <p:cNvPr id="302" name="Shape 302"/>
          <p:cNvSpPr txBox="1"/>
          <p:nvPr>
            <p:ph idx="3" type="body"/>
          </p:nvPr>
        </p:nvSpPr>
        <p:spPr>
          <a:xfrm>
            <a:off x="4872875" y="1024900"/>
            <a:ext cx="4134300" cy="6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>
                <a:solidFill>
                  <a:srgbClr val="000000"/>
                </a:solidFill>
              </a:rPr>
              <a:t>Constraints</a:t>
            </a:r>
          </a:p>
        </p:txBody>
      </p:sp>
      <p:sp>
        <p:nvSpPr>
          <p:cNvPr id="303" name="Shape 303"/>
          <p:cNvSpPr txBox="1"/>
          <p:nvPr>
            <p:ph idx="4" type="body"/>
          </p:nvPr>
        </p:nvSpPr>
        <p:spPr>
          <a:xfrm>
            <a:off x="4629150" y="1642900"/>
            <a:ext cx="4515000" cy="228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boundaries exist for your solution to the problem?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Example:  Budget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x="223150" y="0"/>
            <a:ext cx="8609100" cy="772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Physical Solution Basics</a:t>
            </a:r>
          </a:p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0" y="772200"/>
            <a:ext cx="9144000" cy="379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</a:rPr>
              <a:t>Criteria:  </a:t>
            </a:r>
            <a:r>
              <a:rPr lang="en"/>
              <a:t>This depends on what you are going to build.  </a:t>
            </a:r>
            <a:br>
              <a:rPr lang="en"/>
            </a:br>
            <a:r>
              <a:rPr lang="en"/>
              <a:t>These criteria should be something </a:t>
            </a:r>
            <a:r>
              <a:rPr b="1" i="1" lang="en" u="sng"/>
              <a:t>measurable</a:t>
            </a:r>
            <a:r>
              <a:rPr b="1" lang="en"/>
              <a:t>.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</a:rPr>
              <a:t>Constraints: </a:t>
            </a:r>
            <a:r>
              <a:rPr lang="en">
                <a:solidFill>
                  <a:srgbClr val="980000"/>
                </a:solidFill>
              </a:rPr>
              <a:t> These will be similar for everyone.  </a:t>
            </a:r>
          </a:p>
          <a:p>
            <a:pPr indent="-195072" lvl="0" marL="804672" rtl="0">
              <a:spcBef>
                <a:spcPts val="0"/>
              </a:spcBef>
              <a:buNone/>
            </a:pPr>
            <a:r>
              <a:rPr lang="en">
                <a:solidFill>
                  <a:srgbClr val="980000"/>
                </a:solidFill>
              </a:rPr>
              <a:t>Examples: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Budget - only have $25 for class materials or home materials.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Materials - only have materials provided or approved.</a:t>
            </a:r>
          </a:p>
          <a:p>
            <a:pPr indent="-228600" lvl="0" marL="914400">
              <a:spcBef>
                <a:spcPts val="0"/>
              </a:spcBef>
              <a:buAutoNum type="alphaLcPeriod"/>
            </a:pPr>
            <a:r>
              <a:rPr lang="en"/>
              <a:t>Time - initial build &amp; test by Friday!</a:t>
            </a:r>
          </a:p>
        </p:txBody>
      </p:sp>
      <p:pic>
        <p:nvPicPr>
          <p:cNvPr id="310" name="Shape 310"/>
          <p:cNvPicPr preferRelativeResize="0"/>
          <p:nvPr/>
        </p:nvPicPr>
        <p:blipFill>
          <a:blip r:embed="rId3">
            <a:alphaModFix amt="56000"/>
          </a:blip>
          <a:stretch>
            <a:fillRect/>
          </a:stretch>
        </p:blipFill>
        <p:spPr>
          <a:xfrm>
            <a:off x="7417725" y="0"/>
            <a:ext cx="1726275" cy="249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type="title"/>
          </p:nvPr>
        </p:nvSpPr>
        <p:spPr>
          <a:xfrm>
            <a:off x="212000" y="154950"/>
            <a:ext cx="8620200" cy="572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Conceptual Solution Basics</a:t>
            </a:r>
          </a:p>
        </p:txBody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0" y="546700"/>
            <a:ext cx="9144000" cy="402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b="1" lang="en">
                <a:solidFill>
                  <a:schemeClr val="dk2"/>
                </a:solidFill>
              </a:rPr>
              <a:t>Criteria:  </a:t>
            </a:r>
            <a:r>
              <a:rPr lang="en"/>
              <a:t>This depends on what you are going to plan.  </a:t>
            </a:r>
            <a:br>
              <a:rPr lang="en"/>
            </a:br>
            <a:r>
              <a:rPr lang="en"/>
              <a:t>These criteria should be something </a:t>
            </a:r>
            <a:r>
              <a:rPr b="1" i="1" lang="en" u="sng"/>
              <a:t>measurable</a:t>
            </a:r>
            <a:r>
              <a:rPr b="1" lang="en"/>
              <a:t>.  </a:t>
            </a:r>
            <a:br>
              <a:rPr b="1" lang="en"/>
            </a:br>
            <a:r>
              <a:rPr b="1" i="1" lang="en"/>
              <a:t>You will present your solution and peers will measure your plan against other plans.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b="1" lang="en">
                <a:solidFill>
                  <a:schemeClr val="dk2"/>
                </a:solidFill>
              </a:rPr>
              <a:t>Constraints: </a:t>
            </a:r>
            <a:r>
              <a:rPr lang="en">
                <a:solidFill>
                  <a:srgbClr val="980000"/>
                </a:solidFill>
              </a:rPr>
              <a:t> These will be similar for everyone.  </a:t>
            </a:r>
          </a:p>
          <a:p>
            <a:pPr indent="-264922" lvl="0" marL="804672" rtl="0">
              <a:spcBef>
                <a:spcPts val="0"/>
              </a:spcBef>
              <a:buClr>
                <a:schemeClr val="dk2"/>
              </a:buClr>
              <a:buSzPct val="45833"/>
              <a:buFont typeface="Arial"/>
              <a:buNone/>
            </a:pPr>
            <a:r>
              <a:rPr lang="en">
                <a:solidFill>
                  <a:srgbClr val="980000"/>
                </a:solidFill>
              </a:rPr>
              <a:t>Examples: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Time - initial plan by Friday!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17" name="Shape 317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6538149" y="2906924"/>
            <a:ext cx="2605849" cy="2236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Hill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