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Roboto Slab"/>
      <p:regular r:id="rId12"/>
      <p:bold r:id="rId13"/>
    </p:embeddedFont>
    <p:embeddedFont>
      <p:font typeface="Roboto"/>
      <p:regular r:id="rId14"/>
      <p:bold r:id="rId15"/>
      <p:italic r:id="rId16"/>
      <p:boldItalic r:id="rId17"/>
    </p:embeddedFont>
    <p:embeddedFont>
      <p:font typeface="Century Schoolbook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iDw0ROHwCYtCE8BmfQiSbFdPYV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Schoolbook-italic.fntdata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font" Target="fonts/CenturySchoolbook-boldItalic.fntdata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19" Type="http://schemas.openxmlformats.org/officeDocument/2006/relationships/font" Target="fonts/CenturySchoolbook-bold.fntdata"/><Relationship Id="rId6" Type="http://schemas.openxmlformats.org/officeDocument/2006/relationships/slide" Target="slides/slide2.xml"/><Relationship Id="rId18" Type="http://schemas.openxmlformats.org/officeDocument/2006/relationships/font" Target="fonts/CenturySchoolbook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db574c029a_0_5"/>
          <p:cNvSpPr/>
          <p:nvPr/>
        </p:nvSpPr>
        <p:spPr>
          <a:xfrm>
            <a:off x="2033067" y="896808"/>
            <a:ext cx="1442131" cy="1499896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gdb574c029a_0_5"/>
          <p:cNvSpPr/>
          <p:nvPr/>
        </p:nvSpPr>
        <p:spPr>
          <a:xfrm rot="10800000">
            <a:off x="8716786" y="4457271"/>
            <a:ext cx="1442131" cy="1499896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gdb574c029a_0_5"/>
          <p:cNvCxnSpPr/>
          <p:nvPr/>
        </p:nvCxnSpPr>
        <p:spPr>
          <a:xfrm>
            <a:off x="5812802" y="3756618"/>
            <a:ext cx="5664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gdb574c029a_0_5"/>
          <p:cNvSpPr txBox="1"/>
          <p:nvPr>
            <p:ph type="ctrTitle"/>
          </p:nvPr>
        </p:nvSpPr>
        <p:spPr>
          <a:xfrm>
            <a:off x="2240402" y="1585234"/>
            <a:ext cx="7711200" cy="1943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14" name="Google Shape;14;gdb574c029a_0_5"/>
          <p:cNvSpPr txBox="1"/>
          <p:nvPr>
            <p:ph idx="1" type="subTitle"/>
          </p:nvPr>
        </p:nvSpPr>
        <p:spPr>
          <a:xfrm>
            <a:off x="2240402" y="4065933"/>
            <a:ext cx="7711200" cy="1212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Roboto Slab"/>
              <a:buNone/>
              <a:defRPr sz="3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gdb574c029a_0_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db574c029a_0_48"/>
          <p:cNvSpPr/>
          <p:nvPr/>
        </p:nvSpPr>
        <p:spPr>
          <a:xfrm>
            <a:off x="200" y="6769100"/>
            <a:ext cx="12191700" cy="8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gdb574c029a_0_48"/>
          <p:cNvSpPr txBox="1"/>
          <p:nvPr>
            <p:ph hasCustomPrompt="1" type="title"/>
          </p:nvPr>
        </p:nvSpPr>
        <p:spPr>
          <a:xfrm>
            <a:off x="517200" y="1536600"/>
            <a:ext cx="11157600" cy="2051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300"/>
              <a:buNone/>
              <a:defRPr sz="173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gdb574c029a_0_48"/>
          <p:cNvSpPr txBox="1"/>
          <p:nvPr>
            <p:ph idx="1" type="body"/>
          </p:nvPr>
        </p:nvSpPr>
        <p:spPr>
          <a:xfrm>
            <a:off x="517200" y="3892600"/>
            <a:ext cx="11157600" cy="1428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6" name="Google Shape;56;gdb574c029a_0_4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db574c029a_0_5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gdb574c029a_0_12"/>
          <p:cNvCxnSpPr/>
          <p:nvPr/>
        </p:nvCxnSpPr>
        <p:spPr>
          <a:xfrm>
            <a:off x="5812802" y="3756618"/>
            <a:ext cx="5664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gdb574c029a_0_12"/>
          <p:cNvSpPr txBox="1"/>
          <p:nvPr>
            <p:ph type="title"/>
          </p:nvPr>
        </p:nvSpPr>
        <p:spPr>
          <a:xfrm>
            <a:off x="641000" y="2353267"/>
            <a:ext cx="10962900" cy="1209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9" name="Google Shape;19;gdb574c029a_0_1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gdb574c029a_0_16"/>
          <p:cNvCxnSpPr/>
          <p:nvPr/>
        </p:nvCxnSpPr>
        <p:spPr>
          <a:xfrm>
            <a:off x="656750" y="1680378"/>
            <a:ext cx="5664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gdb574c029a_0_16"/>
          <p:cNvSpPr txBox="1"/>
          <p:nvPr>
            <p:ph type="title"/>
          </p:nvPr>
        </p:nvSpPr>
        <p:spPr>
          <a:xfrm>
            <a:off x="517200" y="610700"/>
            <a:ext cx="11157600" cy="914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3" name="Google Shape;23;gdb574c029a_0_16"/>
          <p:cNvSpPr txBox="1"/>
          <p:nvPr>
            <p:ph idx="1" type="body"/>
          </p:nvPr>
        </p:nvSpPr>
        <p:spPr>
          <a:xfrm>
            <a:off x="517200" y="1986432"/>
            <a:ext cx="11157600" cy="410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4" name="Google Shape;24;gdb574c029a_0_1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gdb574c029a_0_21"/>
          <p:cNvCxnSpPr/>
          <p:nvPr/>
        </p:nvCxnSpPr>
        <p:spPr>
          <a:xfrm>
            <a:off x="656750" y="1680378"/>
            <a:ext cx="5664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gdb574c029a_0_21"/>
          <p:cNvSpPr txBox="1"/>
          <p:nvPr>
            <p:ph type="title"/>
          </p:nvPr>
        </p:nvSpPr>
        <p:spPr>
          <a:xfrm>
            <a:off x="517200" y="610700"/>
            <a:ext cx="11157600" cy="914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8" name="Google Shape;28;gdb574c029a_0_21"/>
          <p:cNvSpPr txBox="1"/>
          <p:nvPr>
            <p:ph idx="1" type="body"/>
          </p:nvPr>
        </p:nvSpPr>
        <p:spPr>
          <a:xfrm>
            <a:off x="517200" y="1986433"/>
            <a:ext cx="5333100" cy="410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9" name="Google Shape;29;gdb574c029a_0_21"/>
          <p:cNvSpPr txBox="1"/>
          <p:nvPr>
            <p:ph idx="2" type="body"/>
          </p:nvPr>
        </p:nvSpPr>
        <p:spPr>
          <a:xfrm>
            <a:off x="6341600" y="1986433"/>
            <a:ext cx="5333100" cy="410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0" name="Google Shape;30;gdb574c029a_0_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db574c029a_0_27"/>
          <p:cNvSpPr txBox="1"/>
          <p:nvPr>
            <p:ph type="title"/>
          </p:nvPr>
        </p:nvSpPr>
        <p:spPr>
          <a:xfrm>
            <a:off x="517200" y="610700"/>
            <a:ext cx="11157600" cy="914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33" name="Google Shape;33;gdb574c029a_0_2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gdb574c029a_0_30"/>
          <p:cNvCxnSpPr/>
          <p:nvPr/>
        </p:nvCxnSpPr>
        <p:spPr>
          <a:xfrm>
            <a:off x="652291" y="1883036"/>
            <a:ext cx="4419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gdb574c029a_0_30"/>
          <p:cNvSpPr txBox="1"/>
          <p:nvPr>
            <p:ph type="title"/>
          </p:nvPr>
        </p:nvSpPr>
        <p:spPr>
          <a:xfrm>
            <a:off x="5172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7" name="Google Shape;37;gdb574c029a_0_30"/>
          <p:cNvSpPr txBox="1"/>
          <p:nvPr>
            <p:ph idx="1" type="body"/>
          </p:nvPr>
        </p:nvSpPr>
        <p:spPr>
          <a:xfrm>
            <a:off x="517200" y="2125367"/>
            <a:ext cx="3744000" cy="3574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8" name="Google Shape;38;gdb574c029a_0_3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db574c029a_0_35"/>
          <p:cNvSpPr txBox="1"/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41" name="Google Shape;41;gdb574c029a_0_3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b574c029a_0_38"/>
          <p:cNvSpPr/>
          <p:nvPr/>
        </p:nvSpPr>
        <p:spPr>
          <a:xfrm>
            <a:off x="6096000" y="-100"/>
            <a:ext cx="6096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gdb574c029a_0_38"/>
          <p:cNvCxnSpPr/>
          <p:nvPr/>
        </p:nvCxnSpPr>
        <p:spPr>
          <a:xfrm>
            <a:off x="6706233" y="5994004"/>
            <a:ext cx="7212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gdb574c029a_0_38"/>
          <p:cNvSpPr txBox="1"/>
          <p:nvPr>
            <p:ph type="title"/>
          </p:nvPr>
        </p:nvSpPr>
        <p:spPr>
          <a:xfrm>
            <a:off x="354000" y="1612100"/>
            <a:ext cx="5393700" cy="20085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46" name="Google Shape;46;gdb574c029a_0_38"/>
          <p:cNvSpPr txBox="1"/>
          <p:nvPr>
            <p:ph idx="1" type="subTitle"/>
          </p:nvPr>
        </p:nvSpPr>
        <p:spPr>
          <a:xfrm>
            <a:off x="354000" y="3692001"/>
            <a:ext cx="5393700" cy="1794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gdb574c029a_0_38"/>
          <p:cNvSpPr txBox="1"/>
          <p:nvPr>
            <p:ph idx="2" type="body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8" name="Google Shape;48;gdb574c029a_0_3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db574c029a_0_45"/>
          <p:cNvSpPr txBox="1"/>
          <p:nvPr>
            <p:ph idx="1" type="body"/>
          </p:nvPr>
        </p:nvSpPr>
        <p:spPr>
          <a:xfrm>
            <a:off x="426000" y="5644967"/>
            <a:ext cx="7998300" cy="798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gdb574c029a_0_4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db574c029a_0_1"/>
          <p:cNvSpPr txBox="1"/>
          <p:nvPr>
            <p:ph type="title"/>
          </p:nvPr>
        </p:nvSpPr>
        <p:spPr>
          <a:xfrm>
            <a:off x="517200" y="610700"/>
            <a:ext cx="11157600" cy="9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  <a:defRPr sz="4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gdb574c029a_0_1"/>
          <p:cNvSpPr txBox="1"/>
          <p:nvPr>
            <p:ph idx="1" type="body"/>
          </p:nvPr>
        </p:nvSpPr>
        <p:spPr>
          <a:xfrm>
            <a:off x="517200" y="1986432"/>
            <a:ext cx="11157600" cy="4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●"/>
              <a:defRPr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●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●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○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"/>
              <a:buChar char="■"/>
              <a:defRPr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gdb574c029a_0_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usgs.gov/special-topic/water-science-school/science/water-qa-how-much-water-do-i-use-home-each-day?qt-science_center_objects=0#qt-science_center_object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hyperlink" Target="https://www.hamiltonproject.org/charts/domestic_water_use_per_capita_in_gallons_per_day_by_state_200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hyperlink" Target="https://www.usgs.gov/media/images/some-ways-visualize-a-million-gallons-wate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ctrTitle"/>
          </p:nvPr>
        </p:nvSpPr>
        <p:spPr>
          <a:xfrm>
            <a:off x="2240402" y="1585234"/>
            <a:ext cx="77112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-US" sz="4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Saving Water Now: The Water Conservation Problem</a:t>
            </a:r>
            <a:endParaRPr sz="4800">
              <a:solidFill>
                <a:schemeClr val="lt1"/>
              </a:solidFill>
            </a:endParaRPr>
          </a:p>
        </p:txBody>
      </p:sp>
      <p:pic>
        <p:nvPicPr>
          <p:cNvPr id="64" name="Google Shape;6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5588" y="3692982"/>
            <a:ext cx="4540834" cy="238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/>
          <p:nvPr/>
        </p:nvSpPr>
        <p:spPr>
          <a:xfrm>
            <a:off x="302525" y="335845"/>
            <a:ext cx="11586949" cy="6186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National Average: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Estimates vary, but, on average, each person uses about 80-100 gallons of water per day, for indoor home uses.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From &lt;</a:t>
            </a:r>
            <a:r>
              <a:rPr i="1" lang="en-US" sz="1800" u="sng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https://www.usgs.gov/special-topic/water-science-school/science/water-qa-how-much-water-do-i-use-home-each-day?qt-science_center_objects=0#qt-science_center_objects</a:t>
            </a:r>
            <a:r>
              <a:rPr i="1" lang="en-US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&gt; </a:t>
            </a:r>
            <a:endParaRPr sz="600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3256" y="285312"/>
            <a:ext cx="9167156" cy="579532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/>
          <p:nvPr/>
        </p:nvSpPr>
        <p:spPr>
          <a:xfrm>
            <a:off x="70513" y="6388022"/>
            <a:ext cx="1205097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https://www.hamiltonproject.org/charts/domestic_water_use_per_capita_in_gallons_per_day_by_state_2005</a:t>
            </a:r>
            <a:endParaRPr sz="1800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0478" y="1849697"/>
            <a:ext cx="7451025" cy="31586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4"/>
          <p:cNvSpPr/>
          <p:nvPr/>
        </p:nvSpPr>
        <p:spPr>
          <a:xfrm>
            <a:off x="3048005" y="5901080"/>
            <a:ext cx="6096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https://www.usgs.gov/media/images/some-ways-visualize-a-million-gallons-water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4"/>
          <p:cNvSpPr txBox="1"/>
          <p:nvPr/>
        </p:nvSpPr>
        <p:spPr>
          <a:xfrm>
            <a:off x="465962" y="358320"/>
            <a:ext cx="82902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1 million gallons looks like…</a:t>
            </a:r>
            <a:endParaRPr sz="3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2675" y="442912"/>
            <a:ext cx="7486650" cy="597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1737" y="881062"/>
            <a:ext cx="7248525" cy="509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7426" y="473104"/>
            <a:ext cx="8557147" cy="5911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2021-04-21T19:22:27Z</dcterms:created>
  <dc:creator>MINDY EKSTROM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0x010100B6AB05D247FE7A40B6F498336255438C</vt:lpwstr>
  </property>
</Properties>
</file>