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v" ContentType="video/x-ms-wm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Lst>
  <p:notesMasterIdLst>
    <p:notesMasterId r:id="rId25"/>
  </p:notesMasterIdLst>
  <p:handoutMasterIdLst>
    <p:handoutMasterId r:id="rId26"/>
  </p:handoutMasterIdLst>
  <p:sldIdLst>
    <p:sldId id="256" r:id="rId4"/>
    <p:sldId id="329" r:id="rId5"/>
    <p:sldId id="356" r:id="rId6"/>
    <p:sldId id="333" r:id="rId7"/>
    <p:sldId id="316" r:id="rId8"/>
    <p:sldId id="352" r:id="rId9"/>
    <p:sldId id="353" r:id="rId10"/>
    <p:sldId id="317" r:id="rId11"/>
    <p:sldId id="342" r:id="rId12"/>
    <p:sldId id="318" r:id="rId13"/>
    <p:sldId id="351" r:id="rId14"/>
    <p:sldId id="319" r:id="rId15"/>
    <p:sldId id="337" r:id="rId16"/>
    <p:sldId id="354" r:id="rId17"/>
    <p:sldId id="348" r:id="rId18"/>
    <p:sldId id="349" r:id="rId19"/>
    <p:sldId id="332" r:id="rId20"/>
    <p:sldId id="347" r:id="rId21"/>
    <p:sldId id="346" r:id="rId22"/>
    <p:sldId id="323" r:id="rId23"/>
    <p:sldId id="350" r:id="rId24"/>
  </p:sldIdLst>
  <p:sldSz cx="9144000" cy="6858000" type="screen4x3"/>
  <p:notesSz cx="6858000" cy="9144000"/>
  <p:defaultTextStyle>
    <a:defPPr>
      <a:defRPr lang="en-US"/>
    </a:defPPr>
    <a:lvl1pPr algn="l" rtl="0" fontAlgn="base">
      <a:spcBef>
        <a:spcPct val="0"/>
      </a:spcBef>
      <a:spcAft>
        <a:spcPct val="0"/>
      </a:spcAft>
      <a:defRPr sz="3200" kern="1200">
        <a:solidFill>
          <a:srgbClr val="000000"/>
        </a:solidFill>
        <a:latin typeface="Gill Sans"/>
        <a:ea typeface="ヒラギノ角ゴ ProN W3"/>
        <a:cs typeface="ヒラギノ角ゴ ProN W3"/>
        <a:sym typeface="Gill Sans"/>
      </a:defRPr>
    </a:lvl1pPr>
    <a:lvl2pPr marL="457200" algn="l" rtl="0" fontAlgn="base">
      <a:spcBef>
        <a:spcPct val="0"/>
      </a:spcBef>
      <a:spcAft>
        <a:spcPct val="0"/>
      </a:spcAft>
      <a:defRPr sz="3200" kern="1200">
        <a:solidFill>
          <a:srgbClr val="000000"/>
        </a:solidFill>
        <a:latin typeface="Gill Sans"/>
        <a:ea typeface="ヒラギノ角ゴ ProN W3"/>
        <a:cs typeface="ヒラギノ角ゴ ProN W3"/>
        <a:sym typeface="Gill Sans"/>
      </a:defRPr>
    </a:lvl2pPr>
    <a:lvl3pPr marL="914400" algn="l" rtl="0" fontAlgn="base">
      <a:spcBef>
        <a:spcPct val="0"/>
      </a:spcBef>
      <a:spcAft>
        <a:spcPct val="0"/>
      </a:spcAft>
      <a:defRPr sz="3200" kern="1200">
        <a:solidFill>
          <a:srgbClr val="000000"/>
        </a:solidFill>
        <a:latin typeface="Gill Sans"/>
        <a:ea typeface="ヒラギノ角ゴ ProN W3"/>
        <a:cs typeface="ヒラギノ角ゴ ProN W3"/>
        <a:sym typeface="Gill Sans"/>
      </a:defRPr>
    </a:lvl3pPr>
    <a:lvl4pPr marL="1371600" algn="l" rtl="0" fontAlgn="base">
      <a:spcBef>
        <a:spcPct val="0"/>
      </a:spcBef>
      <a:spcAft>
        <a:spcPct val="0"/>
      </a:spcAft>
      <a:defRPr sz="3200" kern="1200">
        <a:solidFill>
          <a:srgbClr val="000000"/>
        </a:solidFill>
        <a:latin typeface="Gill Sans"/>
        <a:ea typeface="ヒラギノ角ゴ ProN W3"/>
        <a:cs typeface="ヒラギノ角ゴ ProN W3"/>
        <a:sym typeface="Gill Sans"/>
      </a:defRPr>
    </a:lvl4pPr>
    <a:lvl5pPr marL="1828800" algn="l" rtl="0" fontAlgn="base">
      <a:spcBef>
        <a:spcPct val="0"/>
      </a:spcBef>
      <a:spcAft>
        <a:spcPct val="0"/>
      </a:spcAft>
      <a:defRPr sz="3200" kern="1200">
        <a:solidFill>
          <a:srgbClr val="000000"/>
        </a:solidFill>
        <a:latin typeface="Gill Sans"/>
        <a:ea typeface="ヒラギノ角ゴ ProN W3"/>
        <a:cs typeface="ヒラギノ角ゴ ProN W3"/>
        <a:sym typeface="Gill Sans"/>
      </a:defRPr>
    </a:lvl5pPr>
    <a:lvl6pPr marL="2286000" algn="l" defTabSz="914400" rtl="0" eaLnBrk="1" latinLnBrk="0" hangingPunct="1">
      <a:defRPr sz="3200" kern="1200">
        <a:solidFill>
          <a:srgbClr val="000000"/>
        </a:solidFill>
        <a:latin typeface="Gill Sans"/>
        <a:ea typeface="ヒラギノ角ゴ ProN W3"/>
        <a:cs typeface="ヒラギノ角ゴ ProN W3"/>
        <a:sym typeface="Gill Sans"/>
      </a:defRPr>
    </a:lvl6pPr>
    <a:lvl7pPr marL="2743200" algn="l" defTabSz="914400" rtl="0" eaLnBrk="1" latinLnBrk="0" hangingPunct="1">
      <a:defRPr sz="3200" kern="1200">
        <a:solidFill>
          <a:srgbClr val="000000"/>
        </a:solidFill>
        <a:latin typeface="Gill Sans"/>
        <a:ea typeface="ヒラギノ角ゴ ProN W3"/>
        <a:cs typeface="ヒラギノ角ゴ ProN W3"/>
        <a:sym typeface="Gill Sans"/>
      </a:defRPr>
    </a:lvl7pPr>
    <a:lvl8pPr marL="3200400" algn="l" defTabSz="914400" rtl="0" eaLnBrk="1" latinLnBrk="0" hangingPunct="1">
      <a:defRPr sz="3200" kern="1200">
        <a:solidFill>
          <a:srgbClr val="000000"/>
        </a:solidFill>
        <a:latin typeface="Gill Sans"/>
        <a:ea typeface="ヒラギノ角ゴ ProN W3"/>
        <a:cs typeface="ヒラギノ角ゴ ProN W3"/>
        <a:sym typeface="Gill Sans"/>
      </a:defRPr>
    </a:lvl8pPr>
    <a:lvl9pPr marL="3657600" algn="l" defTabSz="914400" rtl="0" eaLnBrk="1" latinLnBrk="0" hangingPunct="1">
      <a:defRPr sz="3200" kern="1200">
        <a:solidFill>
          <a:srgbClr val="000000"/>
        </a:solidFill>
        <a:latin typeface="Gill Sans"/>
        <a:ea typeface="ヒラギノ角ゴ ProN W3"/>
        <a:cs typeface="ヒラギノ角ゴ ProN W3"/>
        <a:sym typeface="Gill Sans"/>
      </a:defRPr>
    </a:lvl9pPr>
  </p:defaultTextStyle>
  <p:extLst>
    <p:ext uri="{EFAFB233-063F-42B5-8137-9DF3F51BA10A}">
      <p15:sldGuideLst xmlns:p15="http://schemas.microsoft.com/office/powerpoint/2012/main">
        <p15:guide id="1" orient="horz" pos="2208">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BD46"/>
    <a:srgbClr val="456AAB"/>
    <a:srgbClr val="FF2DC8"/>
    <a:srgbClr val="FF00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57059" autoAdjust="0"/>
  </p:normalViewPr>
  <p:slideViewPr>
    <p:cSldViewPr showGuides="1">
      <p:cViewPr>
        <p:scale>
          <a:sx n="117" d="100"/>
          <a:sy n="117" d="100"/>
        </p:scale>
        <p:origin x="648" y="42"/>
      </p:cViewPr>
      <p:guideLst>
        <p:guide orient="horz" pos="220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60" d="100"/>
          <a:sy n="60" d="100"/>
        </p:scale>
        <p:origin x="3264" y="27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0070C0"/>
              </a:solidFill>
            </c:spPr>
            <c:extLst>
              <c:ext xmlns:c16="http://schemas.microsoft.com/office/drawing/2014/chart" uri="{C3380CC4-5D6E-409C-BE32-E72D297353CC}">
                <c16:uniqueId val="{00000001-8D6C-4CFE-9C71-9C6255F13A60}"/>
              </c:ext>
            </c:extLst>
          </c:dPt>
          <c:dPt>
            <c:idx val="1"/>
            <c:bubble3D val="0"/>
            <c:spPr>
              <a:solidFill>
                <a:schemeClr val="bg1">
                  <a:lumMod val="85000"/>
                </a:schemeClr>
              </a:solidFill>
            </c:spPr>
            <c:extLst>
              <c:ext xmlns:c16="http://schemas.microsoft.com/office/drawing/2014/chart" uri="{C3380CC4-5D6E-409C-BE32-E72D297353CC}">
                <c16:uniqueId val="{00000003-8D6C-4CFE-9C71-9C6255F13A60}"/>
              </c:ext>
            </c:extLst>
          </c:dPt>
          <c:cat>
            <c:strRef>
              <c:f>Sheet1!$A$2:$A$3</c:f>
              <c:strCache>
                <c:ptCount val="2"/>
                <c:pt idx="0">
                  <c:v>1st Qtr</c:v>
                </c:pt>
                <c:pt idx="1">
                  <c:v>2nd Qtr</c:v>
                </c:pt>
              </c:strCache>
            </c:strRef>
          </c:cat>
          <c:val>
            <c:numRef>
              <c:f>Sheet1!$B$2:$B$3</c:f>
              <c:numCache>
                <c:formatCode>General</c:formatCode>
                <c:ptCount val="2"/>
                <c:pt idx="0">
                  <c:v>88</c:v>
                </c:pt>
                <c:pt idx="1">
                  <c:v>12</c:v>
                </c:pt>
              </c:numCache>
            </c:numRef>
          </c:val>
          <c:extLst>
            <c:ext xmlns:c16="http://schemas.microsoft.com/office/drawing/2014/chart" uri="{C3380CC4-5D6E-409C-BE32-E72D297353CC}">
              <c16:uniqueId val="{00000004-8D6C-4CFE-9C71-9C6255F13A60}"/>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7030A0"/>
              </a:solidFill>
            </c:spPr>
            <c:extLst>
              <c:ext xmlns:c16="http://schemas.microsoft.com/office/drawing/2014/chart" uri="{C3380CC4-5D6E-409C-BE32-E72D297353CC}">
                <c16:uniqueId val="{00000001-1133-417A-881D-D6AC5EB29F97}"/>
              </c:ext>
            </c:extLst>
          </c:dPt>
          <c:dPt>
            <c:idx val="1"/>
            <c:bubble3D val="0"/>
            <c:spPr>
              <a:solidFill>
                <a:schemeClr val="bg1">
                  <a:lumMod val="85000"/>
                </a:schemeClr>
              </a:solidFill>
            </c:spPr>
            <c:extLst>
              <c:ext xmlns:c16="http://schemas.microsoft.com/office/drawing/2014/chart" uri="{C3380CC4-5D6E-409C-BE32-E72D297353CC}">
                <c16:uniqueId val="{00000003-1133-417A-881D-D6AC5EB29F97}"/>
              </c:ext>
            </c:extLst>
          </c:dPt>
          <c:cat>
            <c:strRef>
              <c:f>Sheet1!$A$2:$A$3</c:f>
              <c:strCache>
                <c:ptCount val="2"/>
                <c:pt idx="0">
                  <c:v>1st Qtr</c:v>
                </c:pt>
                <c:pt idx="1">
                  <c:v>2nd Qtr</c:v>
                </c:pt>
              </c:strCache>
            </c:strRef>
          </c:cat>
          <c:val>
            <c:numRef>
              <c:f>Sheet1!$B$2:$B$3</c:f>
              <c:numCache>
                <c:formatCode>General</c:formatCode>
                <c:ptCount val="2"/>
                <c:pt idx="0">
                  <c:v>78</c:v>
                </c:pt>
                <c:pt idx="1">
                  <c:v>22</c:v>
                </c:pt>
              </c:numCache>
            </c:numRef>
          </c:val>
          <c:extLst>
            <c:ext xmlns:c16="http://schemas.microsoft.com/office/drawing/2014/chart" uri="{C3380CC4-5D6E-409C-BE32-E72D297353CC}">
              <c16:uniqueId val="{00000004-1133-417A-881D-D6AC5EB29F97}"/>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0070C0"/>
              </a:solidFill>
            </c:spPr>
            <c:extLst>
              <c:ext xmlns:c16="http://schemas.microsoft.com/office/drawing/2014/chart" uri="{C3380CC4-5D6E-409C-BE32-E72D297353CC}">
                <c16:uniqueId val="{00000001-6175-46EC-814F-0ADE8829DC74}"/>
              </c:ext>
            </c:extLst>
          </c:dPt>
          <c:dPt>
            <c:idx val="1"/>
            <c:bubble3D val="0"/>
            <c:spPr>
              <a:solidFill>
                <a:schemeClr val="bg1">
                  <a:lumMod val="85000"/>
                </a:schemeClr>
              </a:solidFill>
            </c:spPr>
            <c:extLst>
              <c:ext xmlns:c16="http://schemas.microsoft.com/office/drawing/2014/chart" uri="{C3380CC4-5D6E-409C-BE32-E72D297353CC}">
                <c16:uniqueId val="{00000003-6175-46EC-814F-0ADE8829DC74}"/>
              </c:ext>
            </c:extLst>
          </c:dPt>
          <c:cat>
            <c:strRef>
              <c:f>Sheet1!$A$2:$A$3</c:f>
              <c:strCache>
                <c:ptCount val="2"/>
                <c:pt idx="0">
                  <c:v>1st Qtr</c:v>
                </c:pt>
                <c:pt idx="1">
                  <c:v>2nd Qtr</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6175-46EC-814F-0ADE8829DC74}"/>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7030A0"/>
              </a:solidFill>
            </c:spPr>
            <c:extLst>
              <c:ext xmlns:c16="http://schemas.microsoft.com/office/drawing/2014/chart" uri="{C3380CC4-5D6E-409C-BE32-E72D297353CC}">
                <c16:uniqueId val="{00000001-8157-42E6-A492-C023074D3FDC}"/>
              </c:ext>
            </c:extLst>
          </c:dPt>
          <c:dPt>
            <c:idx val="1"/>
            <c:bubble3D val="0"/>
            <c:spPr>
              <a:solidFill>
                <a:schemeClr val="bg1">
                  <a:lumMod val="85000"/>
                </a:schemeClr>
              </a:solidFill>
            </c:spPr>
            <c:extLst>
              <c:ext xmlns:c16="http://schemas.microsoft.com/office/drawing/2014/chart" uri="{C3380CC4-5D6E-409C-BE32-E72D297353CC}">
                <c16:uniqueId val="{00000003-8157-42E6-A492-C023074D3FDC}"/>
              </c:ext>
            </c:extLst>
          </c:dPt>
          <c:cat>
            <c:strRef>
              <c:f>Sheet1!$A$2:$A$3</c:f>
              <c:strCache>
                <c:ptCount val="2"/>
                <c:pt idx="0">
                  <c:v>1st Qtr</c:v>
                </c:pt>
                <c:pt idx="1">
                  <c:v>2nd Qtr</c:v>
                </c:pt>
              </c:strCache>
            </c:strRef>
          </c:cat>
          <c:val>
            <c:numRef>
              <c:f>Sheet1!$B$2:$B$3</c:f>
              <c:numCache>
                <c:formatCode>General</c:formatCode>
                <c:ptCount val="2"/>
                <c:pt idx="0">
                  <c:v>22</c:v>
                </c:pt>
                <c:pt idx="1">
                  <c:v>78</c:v>
                </c:pt>
              </c:numCache>
            </c:numRef>
          </c:val>
          <c:extLst>
            <c:ext xmlns:c16="http://schemas.microsoft.com/office/drawing/2014/chart" uri="{C3380CC4-5D6E-409C-BE32-E72D297353CC}">
              <c16:uniqueId val="{00000004-8157-42E6-A492-C023074D3FDC}"/>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chemeClr val="accent1">
                  <a:lumMod val="90000"/>
                  <a:lumOff val="10000"/>
                </a:schemeClr>
              </a:solidFill>
            </c:spPr>
            <c:extLst>
              <c:ext xmlns:c16="http://schemas.microsoft.com/office/drawing/2014/chart" uri="{C3380CC4-5D6E-409C-BE32-E72D297353CC}">
                <c16:uniqueId val="{00000001-DE6A-431F-8244-9BD8EE3D4794}"/>
              </c:ext>
            </c:extLst>
          </c:dPt>
          <c:dPt>
            <c:idx val="1"/>
            <c:bubble3D val="0"/>
            <c:spPr>
              <a:solidFill>
                <a:schemeClr val="bg1">
                  <a:lumMod val="85000"/>
                </a:schemeClr>
              </a:solidFill>
            </c:spPr>
            <c:extLst>
              <c:ext xmlns:c16="http://schemas.microsoft.com/office/drawing/2014/chart" uri="{C3380CC4-5D6E-409C-BE32-E72D297353CC}">
                <c16:uniqueId val="{00000003-DE6A-431F-8244-9BD8EE3D4794}"/>
              </c:ext>
            </c:extLst>
          </c:dPt>
          <c:cat>
            <c:strRef>
              <c:f>Sheet1!$A$2:$A$3</c:f>
              <c:strCache>
                <c:ptCount val="2"/>
                <c:pt idx="0">
                  <c:v>1st Qtr</c:v>
                </c:pt>
                <c:pt idx="1">
                  <c:v>2nd Qtr</c:v>
                </c:pt>
              </c:strCache>
            </c:strRef>
          </c:cat>
          <c:val>
            <c:numRef>
              <c:f>Sheet1!$B$2:$B$3</c:f>
              <c:numCache>
                <c:formatCode>General</c:formatCode>
                <c:ptCount val="2"/>
                <c:pt idx="0">
                  <c:v>6</c:v>
                </c:pt>
                <c:pt idx="1">
                  <c:v>94</c:v>
                </c:pt>
              </c:numCache>
            </c:numRef>
          </c:val>
          <c:extLst>
            <c:ext xmlns:c16="http://schemas.microsoft.com/office/drawing/2014/chart" uri="{C3380CC4-5D6E-409C-BE32-E72D297353CC}">
              <c16:uniqueId val="{00000004-DE6A-431F-8244-9BD8EE3D4794}"/>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7030A0"/>
              </a:solidFill>
            </c:spPr>
            <c:extLst>
              <c:ext xmlns:c16="http://schemas.microsoft.com/office/drawing/2014/chart" uri="{C3380CC4-5D6E-409C-BE32-E72D297353CC}">
                <c16:uniqueId val="{00000001-564B-4FBD-877A-57026F370203}"/>
              </c:ext>
            </c:extLst>
          </c:dPt>
          <c:dPt>
            <c:idx val="1"/>
            <c:bubble3D val="0"/>
            <c:spPr>
              <a:solidFill>
                <a:schemeClr val="bg1">
                  <a:lumMod val="85000"/>
                </a:schemeClr>
              </a:solidFill>
            </c:spPr>
            <c:extLst>
              <c:ext xmlns:c16="http://schemas.microsoft.com/office/drawing/2014/chart" uri="{C3380CC4-5D6E-409C-BE32-E72D297353CC}">
                <c16:uniqueId val="{00000003-564B-4FBD-877A-57026F370203}"/>
              </c:ext>
            </c:extLst>
          </c:dPt>
          <c:cat>
            <c:strRef>
              <c:f>Sheet1!$A$2:$A$3</c:f>
              <c:strCache>
                <c:ptCount val="2"/>
                <c:pt idx="0">
                  <c:v>1st Qtr</c:v>
                </c:pt>
                <c:pt idx="1">
                  <c:v>2nd Qtr</c:v>
                </c:pt>
              </c:strCache>
            </c:strRef>
          </c:cat>
          <c:val>
            <c:numRef>
              <c:f>Sheet1!$B$2:$B$3</c:f>
              <c:numCache>
                <c:formatCode>General</c:formatCode>
                <c:ptCount val="2"/>
                <c:pt idx="0">
                  <c:v>8</c:v>
                </c:pt>
                <c:pt idx="1">
                  <c:v>92</c:v>
                </c:pt>
              </c:numCache>
            </c:numRef>
          </c:val>
          <c:extLst>
            <c:ext xmlns:c16="http://schemas.microsoft.com/office/drawing/2014/chart" uri="{C3380CC4-5D6E-409C-BE32-E72D297353CC}">
              <c16:uniqueId val="{00000004-564B-4FBD-877A-57026F370203}"/>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002A56D0-FE7C-4696-8171-5B95B0606FD3}" type="datetime1">
              <a:rPr lang="en-US"/>
              <a:pPr>
                <a:defRPr/>
              </a:pPr>
              <a:t>10/6/2020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70C1CBAB-36C8-44A4-BACE-4B257504A28E}" type="slidenum">
              <a:rPr lang="en-US"/>
              <a:pPr>
                <a:defRPr/>
              </a:pPr>
              <a:t>‹#›</a:t>
            </a:fld>
            <a:endParaRPr lang="en-US"/>
          </a:p>
        </p:txBody>
      </p:sp>
    </p:spTree>
    <p:extLst>
      <p:ext uri="{BB962C8B-B14F-4D97-AF65-F5344CB8AC3E}">
        <p14:creationId xmlns:p14="http://schemas.microsoft.com/office/powerpoint/2010/main" val="219241585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p:txBody>
      </p:sp>
    </p:spTree>
    <p:extLst>
      <p:ext uri="{BB962C8B-B14F-4D97-AF65-F5344CB8AC3E}">
        <p14:creationId xmlns:p14="http://schemas.microsoft.com/office/powerpoint/2010/main" val="3913086609"/>
      </p:ext>
    </p:extLst>
  </p:cSld>
  <p:clrMap bg1="lt1" tx1="dk1" bg2="lt2" tx2="dk2" accent1="accent1" accent2="accent2" accent3="accent3" accent4="accent4" accent5="accent5" accent6="accent6" hlink="hlink" folHlink="folHlink"/>
  <p:hf hdr="0" ftr="0"/>
  <p:notesStyle>
    <a:lvl1pPr algn="l" rtl="0" eaLnBrk="0" fontAlgn="base" hangingPunct="0">
      <a:spcBef>
        <a:spcPct val="0"/>
      </a:spcBef>
      <a:spcAft>
        <a:spcPct val="0"/>
      </a:spcAft>
      <a:defRPr sz="1200" kern="1200">
        <a:solidFill>
          <a:schemeClr val="tx1"/>
        </a:solidFill>
        <a:latin typeface="Arial"/>
        <a:ea typeface="MS PGothic" pitchFamily="34" charset="-128"/>
        <a:cs typeface="MS PGothic" pitchFamily="34" charset="-128"/>
      </a:defRPr>
    </a:lvl1pPr>
    <a:lvl2pPr marL="223838" indent="171450" algn="l" rtl="0" eaLnBrk="0" fontAlgn="base" hangingPunct="0">
      <a:spcBef>
        <a:spcPct val="0"/>
      </a:spcBef>
      <a:spcAft>
        <a:spcPct val="0"/>
      </a:spcAft>
      <a:buFont typeface="Arial" pitchFamily="34" charset="0"/>
      <a:buChar char="•"/>
      <a:defRPr sz="1200" kern="1200">
        <a:solidFill>
          <a:schemeClr val="tx1"/>
        </a:solidFill>
        <a:latin typeface="Arial"/>
        <a:ea typeface="MS PGothic" pitchFamily="34" charset="-128"/>
        <a:cs typeface="MS PGothic" pitchFamily="34" charset="-128"/>
      </a:defRPr>
    </a:lvl2pPr>
    <a:lvl3pPr marL="1143000" indent="-228600" algn="l" rtl="0" eaLnBrk="0" fontAlgn="base" hangingPunct="0">
      <a:spcBef>
        <a:spcPct val="0"/>
      </a:spcBef>
      <a:spcAft>
        <a:spcPct val="0"/>
      </a:spcAft>
      <a:defRPr sz="1200" kern="1200">
        <a:solidFill>
          <a:schemeClr val="tx1"/>
        </a:solidFill>
        <a:latin typeface="Arial"/>
        <a:ea typeface="MS PGothic" pitchFamily="34" charset="-128"/>
        <a:cs typeface="MS PGothic" pitchFamily="34" charset="-128"/>
      </a:defRPr>
    </a:lvl3pPr>
    <a:lvl4pPr marL="1600200" indent="-228600" algn="l" rtl="0" eaLnBrk="0" fontAlgn="base" hangingPunct="0">
      <a:spcBef>
        <a:spcPct val="0"/>
      </a:spcBef>
      <a:spcAft>
        <a:spcPct val="0"/>
      </a:spcAft>
      <a:defRPr sz="1200" kern="1200">
        <a:solidFill>
          <a:schemeClr val="tx1"/>
        </a:solidFill>
        <a:latin typeface="Arial"/>
        <a:ea typeface="MS PGothic" pitchFamily="34" charset="-128"/>
        <a:cs typeface="MS PGothic" pitchFamily="34" charset="-128"/>
      </a:defRPr>
    </a:lvl4pPr>
    <a:lvl5pPr marL="2057400" indent="-228600" algn="l" rtl="0" eaLnBrk="0" fontAlgn="base" hangingPunct="0">
      <a:spcBef>
        <a:spcPct val="0"/>
      </a:spcBef>
      <a:spcAft>
        <a:spcPct val="0"/>
      </a:spcAft>
      <a:defRPr sz="1200" kern="1200">
        <a:solidFill>
          <a:schemeClr val="tx1"/>
        </a:solidFill>
        <a:latin typeface="Arial"/>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nytimes.com/2011/09/23/opinion/why-cyberbullying-rhetoric-misses-the-mark.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youtube.com/watch?v=rbpKawqA6VQ"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pewinternet.org/Reports/2011/Teens-and-social-media.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Rot="1" noChangeAspect="1" noChangeArrowheads="1" noTextEdit="1"/>
          </p:cNvSpPr>
          <p:nvPr>
            <p:ph type="sldImg"/>
          </p:nvPr>
        </p:nvSpPr>
        <p:spPr>
          <a:solidFill>
            <a:srgbClr val="FFFFFF"/>
          </a:solidFill>
          <a:ln/>
        </p:spPr>
      </p:sp>
      <p:sp>
        <p:nvSpPr>
          <p:cNvPr id="23555"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 Take charge of your digital life</a:t>
            </a:r>
          </a:p>
          <a:p>
            <a:endParaRPr lang="en-US" b="1" dirty="0">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NOTES FOR SPEAKER</a:t>
            </a:r>
          </a:p>
          <a:p>
            <a:r>
              <a:rPr lang="en-US" i="1" dirty="0">
                <a:latin typeface="Segoe UI" pitchFamily="34" charset="0"/>
                <a:ea typeface="Segoe UI" pitchFamily="34" charset="0"/>
                <a:cs typeface="Segoe UI" pitchFamily="34" charset="0"/>
              </a:rPr>
              <a:t>Take the time to introduce yourself and perhaps your interest in helping educate teens on this topic.</a:t>
            </a:r>
            <a:endParaRPr lang="en-US" sz="1200" b="1" i="1" kern="1200" dirty="0">
              <a:solidFill>
                <a:schemeClr val="tx1"/>
              </a:solidFill>
              <a:effectLst/>
              <a:latin typeface="Segoe UI" pitchFamily="34" charset="0"/>
              <a:ea typeface="Segoe UI" pitchFamily="34" charset="0"/>
              <a:cs typeface="Segoe UI" pitchFamily="34" charset="0"/>
            </a:endParaRP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Today we’re going to talk about your life and how you can stay safer when you’re online. Microsoft has put together this presentation to show how you can help:</a:t>
            </a:r>
          </a:p>
          <a:p>
            <a:pPr lvl="0"/>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Protect yourself (and your friends) from drama (like bullying) and scams.</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Guard the pictures, music, and friends list on your devices.</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Protect your online reputation, both now and in the future. (You don’t want prospective colleges and employers to discover anything bad about you.)</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3736" lvl="0" indent="-173736">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Stay on the right side of the law when you use material from the web or share files.</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But let’s start with a story. A true one.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b="0" strike="noStrike"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a:t>
            </a:r>
          </a:p>
        </p:txBody>
      </p:sp>
    </p:spTree>
    <p:extLst>
      <p:ext uri="{BB962C8B-B14F-4D97-AF65-F5344CB8AC3E}">
        <p14:creationId xmlns:p14="http://schemas.microsoft.com/office/powerpoint/2010/main" val="3802115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ln/>
        </p:spPr>
        <p:txBody>
          <a:bodyPr/>
          <a:lstStyle/>
          <a:p>
            <a:r>
              <a:rPr lang="en-US" sz="1200" b="1" kern="1200" dirty="0">
                <a:solidFill>
                  <a:schemeClr val="tx1"/>
                </a:solidFill>
                <a:effectLst/>
                <a:latin typeface="Segoe UI" pitchFamily="34" charset="0"/>
                <a:ea typeface="Segoe UI" pitchFamily="34" charset="0"/>
                <a:cs typeface="Segoe UI" pitchFamily="34" charset="0"/>
              </a:rPr>
              <a:t>Slide 10: You see kindness and cruelty on social networks</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The good news is that most of you who use social media say that in your experience, people your age are generally kind to one another on social networks. The researchers found that 78 percent of teens surveyed reported at least one positive outcome from their interactions on social network sites. </a:t>
            </a:r>
            <a:r>
              <a:rPr lang="en-US" sz="1200" b="1" kern="1200" dirty="0">
                <a:solidFill>
                  <a:schemeClr val="tx1"/>
                </a:solidFill>
                <a:effectLst/>
                <a:latin typeface="Segoe UI" pitchFamily="34" charset="0"/>
                <a:ea typeface="Segoe UI" pitchFamily="34" charset="0"/>
                <a:cs typeface="Segoe UI" pitchFamily="34" charset="0"/>
              </a:rPr>
              <a:t>[click]</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However, the researchers also found that 88 percent of you had witnessed someone being mean or cruel to another person on a social network.</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Just out of curiosity, how many of </a:t>
            </a:r>
            <a:r>
              <a:rPr lang="en-US" sz="1200" i="1" kern="1200" dirty="0">
                <a:solidFill>
                  <a:schemeClr val="tx1"/>
                </a:solidFill>
                <a:effectLst/>
                <a:latin typeface="Segoe UI" pitchFamily="34" charset="0"/>
                <a:ea typeface="Segoe UI" pitchFamily="34" charset="0"/>
                <a:cs typeface="Segoe UI" pitchFamily="34" charset="0"/>
              </a:rPr>
              <a:t>you </a:t>
            </a:r>
            <a:r>
              <a:rPr lang="en-US" sz="1200" kern="1200" dirty="0">
                <a:solidFill>
                  <a:schemeClr val="tx1"/>
                </a:solidFill>
                <a:effectLst/>
                <a:latin typeface="Segoe UI" pitchFamily="34" charset="0"/>
                <a:ea typeface="Segoe UI" pitchFamily="34" charset="0"/>
                <a:cs typeface="Segoe UI" pitchFamily="34" charset="0"/>
              </a:rPr>
              <a:t>have observed someone being mean or cruel on a social network?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10</a:t>
            </a:r>
          </a:p>
        </p:txBody>
      </p:sp>
    </p:spTree>
    <p:extLst>
      <p:ext uri="{BB962C8B-B14F-4D97-AF65-F5344CB8AC3E}">
        <p14:creationId xmlns:p14="http://schemas.microsoft.com/office/powerpoint/2010/main" val="3606455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4800600" y="228600"/>
            <a:ext cx="1828800" cy="1371600"/>
          </a:xfrm>
          <a:ln/>
        </p:spPr>
      </p:sp>
      <p:sp>
        <p:nvSpPr>
          <p:cNvPr id="30723" name="Notes Placeholder 2"/>
          <p:cNvSpPr>
            <a:spLocks noGrp="1"/>
          </p:cNvSpPr>
          <p:nvPr>
            <p:ph type="body" idx="1"/>
          </p:nvPr>
        </p:nvSpPr>
        <p:spPr>
          <a:xfrm>
            <a:off x="38100" y="1219200"/>
            <a:ext cx="6667500" cy="7696200"/>
          </a:xfrm>
          <a:ln/>
        </p:spPr>
        <p:txBody>
          <a:bodyPr/>
          <a:lstStyle/>
          <a:p>
            <a:r>
              <a:rPr lang="en-US" sz="1050" b="1" u="none" kern="1200" dirty="0">
                <a:solidFill>
                  <a:schemeClr val="tx1"/>
                </a:solidFill>
                <a:effectLst/>
                <a:latin typeface="Segoe UI" pitchFamily="34" charset="0"/>
                <a:ea typeface="Segoe UI" pitchFamily="34" charset="0"/>
                <a:cs typeface="Segoe UI" pitchFamily="34" charset="0"/>
              </a:rPr>
              <a:t>Slide 11: What you do online doesn’t stay online</a:t>
            </a:r>
          </a:p>
          <a:p>
            <a:endParaRPr lang="en-US" sz="1050" b="1" u="none" kern="1200" dirty="0">
              <a:solidFill>
                <a:schemeClr val="tx1"/>
              </a:solidFill>
              <a:effectLst/>
              <a:latin typeface="Segoe UI" pitchFamily="34" charset="0"/>
              <a:ea typeface="Segoe UI" pitchFamily="34" charset="0"/>
              <a:cs typeface="Segoe UI" pitchFamily="34" charset="0"/>
            </a:endParaRPr>
          </a:p>
          <a:p>
            <a:r>
              <a:rPr lang="en-US" sz="1050" b="1" kern="1200" dirty="0">
                <a:solidFill>
                  <a:schemeClr val="tx1"/>
                </a:solidFill>
                <a:effectLst/>
                <a:latin typeface="Segoe UI" pitchFamily="34" charset="0"/>
                <a:ea typeface="Segoe UI" pitchFamily="34" charset="0"/>
                <a:cs typeface="Segoe UI" pitchFamily="34" charset="0"/>
              </a:rPr>
              <a:t>TALKING POINTS</a:t>
            </a:r>
          </a:p>
          <a:p>
            <a:r>
              <a:rPr lang="en-US" sz="1050" kern="1200" dirty="0">
                <a:solidFill>
                  <a:schemeClr val="tx1"/>
                </a:solidFill>
                <a:effectLst/>
                <a:latin typeface="Segoe UI" pitchFamily="34" charset="0"/>
                <a:ea typeface="Segoe UI" pitchFamily="34" charset="0"/>
                <a:cs typeface="Segoe UI" pitchFamily="34" charset="0"/>
              </a:rPr>
              <a:t>When the researchers looked deeper into online cruelty, they found that 69 percent of the teens in the study thought that their peers were mostly kind to each other, but more than a third (41 percent) said they had experienced at least one of the negative experiences the researchers asked about. </a:t>
            </a:r>
            <a:r>
              <a:rPr lang="en-US" sz="1050" b="1" kern="1200" dirty="0">
                <a:solidFill>
                  <a:schemeClr val="tx1"/>
                </a:solidFill>
                <a:effectLst/>
                <a:latin typeface="Segoe UI" pitchFamily="34" charset="0"/>
                <a:ea typeface="Segoe UI" pitchFamily="34" charset="0"/>
                <a:cs typeface="Segoe UI" pitchFamily="34" charset="0"/>
              </a:rPr>
              <a:t>[click]</a:t>
            </a:r>
          </a:p>
          <a:p>
            <a:endParaRPr lang="en-US" sz="105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25 percent of teens who use social media had an experience that resulted in a face-to-face argument or confrontation with someone. </a:t>
            </a:r>
            <a:r>
              <a:rPr lang="en-US" sz="1050" b="1" kern="1200" dirty="0">
                <a:solidFill>
                  <a:schemeClr val="tx1"/>
                </a:solidFill>
                <a:effectLst/>
                <a:latin typeface="Segoe UI" pitchFamily="34" charset="0"/>
                <a:ea typeface="Segoe UI" pitchFamily="34" charset="0"/>
                <a:cs typeface="Segoe UI" pitchFamily="34" charset="0"/>
              </a:rPr>
              <a:t>[click]</a:t>
            </a:r>
            <a:endParaRPr lang="en-US" sz="105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22 percent had an experience that ended their friendship with someone. </a:t>
            </a:r>
            <a:r>
              <a:rPr lang="en-US" sz="1050" b="1" kern="1200" dirty="0">
                <a:solidFill>
                  <a:schemeClr val="tx1"/>
                </a:solidFill>
                <a:effectLst/>
                <a:latin typeface="Segoe UI" pitchFamily="34" charset="0"/>
                <a:ea typeface="Segoe UI" pitchFamily="34" charset="0"/>
                <a:cs typeface="Segoe UI" pitchFamily="34" charset="0"/>
              </a:rPr>
              <a:t>[click]</a:t>
            </a:r>
            <a:endParaRPr lang="en-US" sz="105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8 percent had a physical fight with someone because of something that happened on a social network site.</a:t>
            </a:r>
            <a:r>
              <a:rPr lang="en-US" sz="1050" b="1" kern="1200" dirty="0">
                <a:solidFill>
                  <a:schemeClr val="tx1"/>
                </a:solidFill>
                <a:effectLst/>
                <a:latin typeface="Segoe UI" pitchFamily="34" charset="0"/>
                <a:ea typeface="Segoe UI" pitchFamily="34" charset="0"/>
                <a:cs typeface="Segoe UI" pitchFamily="34" charset="0"/>
              </a:rPr>
              <a:t> [click]</a:t>
            </a:r>
            <a:endParaRPr lang="en-US" sz="105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6 percent got in trouble at school because of an experience on a social site.</a:t>
            </a:r>
          </a:p>
          <a:p>
            <a:pPr lvl="0"/>
            <a:endParaRPr lang="en-US" sz="1050" kern="1200" dirty="0">
              <a:solidFill>
                <a:schemeClr val="tx1"/>
              </a:solidFill>
              <a:effectLst/>
              <a:latin typeface="Segoe UI" pitchFamily="34" charset="0"/>
              <a:ea typeface="Segoe UI" pitchFamily="34" charset="0"/>
              <a:cs typeface="Segoe UI" pitchFamily="34" charset="0"/>
            </a:endParaRPr>
          </a:p>
          <a:p>
            <a:r>
              <a:rPr lang="en-US" sz="1050" kern="1200" dirty="0">
                <a:solidFill>
                  <a:schemeClr val="tx1"/>
                </a:solidFill>
                <a:effectLst/>
                <a:latin typeface="Segoe UI" pitchFamily="34" charset="0"/>
                <a:ea typeface="Segoe UI" pitchFamily="34" charset="0"/>
                <a:cs typeface="Segoe UI" pitchFamily="34" charset="0"/>
              </a:rPr>
              <a:t>Clearly, what teens experienced online had a direct impact on their “real” lives. With these statistics in mind: </a:t>
            </a: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How many of you have had an experience online that affected your real life?</a:t>
            </a: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What can </a:t>
            </a:r>
            <a:r>
              <a:rPr lang="en-US" sz="1050" i="1" kern="1200" dirty="0">
                <a:solidFill>
                  <a:schemeClr val="tx1"/>
                </a:solidFill>
                <a:effectLst/>
                <a:latin typeface="Segoe UI" pitchFamily="34" charset="0"/>
                <a:ea typeface="Segoe UI" pitchFamily="34" charset="0"/>
                <a:cs typeface="Segoe UI" pitchFamily="34" charset="0"/>
              </a:rPr>
              <a:t>you </a:t>
            </a:r>
            <a:r>
              <a:rPr lang="en-US" sz="1050" kern="1200" dirty="0">
                <a:solidFill>
                  <a:schemeClr val="tx1"/>
                </a:solidFill>
                <a:effectLst/>
                <a:latin typeface="Segoe UI" pitchFamily="34" charset="0"/>
                <a:ea typeface="Segoe UI" pitchFamily="34" charset="0"/>
                <a:cs typeface="Segoe UI" pitchFamily="34" charset="0"/>
              </a:rPr>
              <a:t>do if you see mean behavior on a social network?</a:t>
            </a:r>
          </a:p>
          <a:p>
            <a:pPr lvl="0" indent="-171450"/>
            <a:br>
              <a:rPr lang="en-US" sz="1050" kern="1200" dirty="0">
                <a:solidFill>
                  <a:schemeClr val="tx1"/>
                </a:solidFill>
                <a:effectLst/>
                <a:latin typeface="Segoe UI" pitchFamily="34" charset="0"/>
                <a:ea typeface="Segoe UI" pitchFamily="34" charset="0"/>
                <a:cs typeface="Segoe UI" pitchFamily="34" charset="0"/>
              </a:rPr>
            </a:br>
            <a:r>
              <a:rPr lang="en-US" sz="1050" kern="1200" dirty="0">
                <a:solidFill>
                  <a:schemeClr val="tx1"/>
                </a:solidFill>
                <a:effectLst/>
                <a:latin typeface="Segoe UI" pitchFamily="34" charset="0"/>
                <a:ea typeface="Segoe UI" pitchFamily="34" charset="0"/>
                <a:cs typeface="Segoe UI" pitchFamily="34" charset="0"/>
              </a:rPr>
              <a:t>[</a:t>
            </a:r>
            <a:r>
              <a:rPr lang="en-US" sz="1050" i="1" kern="1200" dirty="0">
                <a:solidFill>
                  <a:schemeClr val="tx1"/>
                </a:solidFill>
                <a:effectLst/>
                <a:latin typeface="Segoe UI" pitchFamily="34" charset="0"/>
                <a:ea typeface="Segoe UI" pitchFamily="34" charset="0"/>
                <a:cs typeface="Segoe UI" pitchFamily="34" charset="0"/>
              </a:rPr>
              <a:t>The last three questions below are just different ways to elicit the response you’re looking for. You probably won’t need to ask all of them.</a:t>
            </a:r>
            <a:r>
              <a:rPr lang="en-US" sz="1050" kern="1200" dirty="0">
                <a:solidFill>
                  <a:schemeClr val="tx1"/>
                </a:solidFill>
                <a:effectLst/>
                <a:latin typeface="Segoe UI" pitchFamily="34" charset="0"/>
                <a:ea typeface="Segoe UI" pitchFamily="34" charset="0"/>
                <a:cs typeface="Segoe UI" pitchFamily="34" charset="0"/>
              </a:rPr>
              <a:t>]</a:t>
            </a: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What do you think you can do to be a better friend on social sites?</a:t>
            </a: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What advice would you give to someone about how to reduce online drama?</a:t>
            </a:r>
          </a:p>
          <a:p>
            <a:pPr marL="171450" lvl="0" indent="-171450">
              <a:buFont typeface="Arial" pitchFamily="34" charset="0"/>
              <a:buChar char="•"/>
            </a:pPr>
            <a:r>
              <a:rPr lang="en-US" sz="1050" kern="1200" dirty="0">
                <a:solidFill>
                  <a:schemeClr val="tx1"/>
                </a:solidFill>
                <a:effectLst/>
                <a:latin typeface="Segoe UI" pitchFamily="34" charset="0"/>
                <a:ea typeface="Segoe UI" pitchFamily="34" charset="0"/>
                <a:cs typeface="Segoe UI" pitchFamily="34" charset="0"/>
              </a:rPr>
              <a:t>What can you do if you see someone being bullied online?</a:t>
            </a:r>
          </a:p>
          <a:p>
            <a:pPr lvl="0"/>
            <a:endParaRPr lang="en-US" sz="1050" kern="1200" dirty="0">
              <a:solidFill>
                <a:schemeClr val="tx1"/>
              </a:solidFill>
              <a:effectLst/>
              <a:latin typeface="Segoe UI" pitchFamily="34" charset="0"/>
              <a:ea typeface="Segoe UI" pitchFamily="34" charset="0"/>
              <a:cs typeface="Segoe UI" pitchFamily="34" charset="0"/>
            </a:endParaRPr>
          </a:p>
          <a:p>
            <a:r>
              <a:rPr lang="en-US" sz="1050" dirty="0">
                <a:latin typeface="Segoe UI" pitchFamily="34" charset="0"/>
                <a:ea typeface="Segoe UI" pitchFamily="34" charset="0"/>
                <a:cs typeface="Segoe UI" pitchFamily="34" charset="0"/>
              </a:rPr>
              <a:t>[DISCUSSION TAKES PLACE.]</a:t>
            </a:r>
          </a:p>
          <a:p>
            <a:endParaRPr lang="en-US" sz="1050" dirty="0">
              <a:latin typeface="Segoe UI" pitchFamily="34" charset="0"/>
              <a:ea typeface="Segoe UI" pitchFamily="34" charset="0"/>
              <a:cs typeface="Segoe UI" pitchFamily="34" charset="0"/>
            </a:endParaRPr>
          </a:p>
          <a:p>
            <a:r>
              <a:rPr lang="en-US" sz="1050" kern="1200" dirty="0">
                <a:solidFill>
                  <a:schemeClr val="tx1"/>
                </a:solidFill>
                <a:effectLst/>
                <a:latin typeface="Segoe UI" pitchFamily="34" charset="0"/>
                <a:ea typeface="Segoe UI" pitchFamily="34" charset="0"/>
                <a:cs typeface="Segoe UI" pitchFamily="34" charset="0"/>
              </a:rPr>
              <a:t>Let’s see the tips Microsoft’s safety experts came up with and how they compare with what you said. </a:t>
            </a:r>
            <a:r>
              <a:rPr lang="en-US" sz="1050" b="1" kern="1200" dirty="0">
                <a:solidFill>
                  <a:schemeClr val="tx1"/>
                </a:solidFill>
                <a:effectLst/>
                <a:latin typeface="Segoe UI" pitchFamily="34" charset="0"/>
                <a:ea typeface="Segoe UI" pitchFamily="34" charset="0"/>
                <a:cs typeface="Segoe UI" pitchFamily="34" charset="0"/>
              </a:rPr>
              <a:t>[click]</a:t>
            </a:r>
          </a:p>
          <a:p>
            <a:endParaRPr lang="en-US" sz="1050" kern="1200" dirty="0">
              <a:solidFill>
                <a:schemeClr val="tx1"/>
              </a:solidFill>
              <a:effectLst/>
              <a:latin typeface="Segoe UI" pitchFamily="34" charset="0"/>
              <a:ea typeface="Segoe UI" pitchFamily="34" charset="0"/>
              <a:cs typeface="Segoe UI" pitchFamily="34" charset="0"/>
            </a:endParaRPr>
          </a:p>
          <a:p>
            <a:r>
              <a:rPr lang="en-US" sz="1050" b="1" kern="1200" dirty="0">
                <a:solidFill>
                  <a:schemeClr val="tx1"/>
                </a:solidFill>
                <a:effectLst/>
                <a:latin typeface="Segoe UI" pitchFamily="34" charset="0"/>
                <a:ea typeface="Segoe UI" pitchFamily="34" charset="0"/>
                <a:cs typeface="Segoe UI" pitchFamily="34" charset="0"/>
              </a:rPr>
              <a:t>NOTES FOR SPEAKER</a:t>
            </a:r>
          </a:p>
          <a:p>
            <a:r>
              <a:rPr lang="en-US" sz="1050" i="1" kern="1200" dirty="0">
                <a:solidFill>
                  <a:schemeClr val="tx1"/>
                </a:solidFill>
                <a:effectLst/>
                <a:latin typeface="Segoe UI" pitchFamily="34" charset="0"/>
                <a:ea typeface="Segoe UI" pitchFamily="34" charset="0"/>
                <a:cs typeface="Segoe UI" pitchFamily="34" charset="0"/>
              </a:rPr>
              <a:t>Here are some of the answers to your questions that may come up—you’ll be looking for </a:t>
            </a:r>
            <a:r>
              <a:rPr lang="en-US" sz="1050" i="1" dirty="0">
                <a:latin typeface="Segoe UI" pitchFamily="34" charset="0"/>
                <a:ea typeface="Segoe UI" pitchFamily="34" charset="0"/>
                <a:cs typeface="Segoe UI" pitchFamily="34" charset="0"/>
              </a:rPr>
              <a:t>these </a:t>
            </a:r>
            <a:r>
              <a:rPr lang="en-US" sz="1050" i="1" kern="1200" dirty="0">
                <a:solidFill>
                  <a:schemeClr val="tx1"/>
                </a:solidFill>
                <a:effectLst/>
                <a:latin typeface="Segoe UI" pitchFamily="34" charset="0"/>
                <a:ea typeface="Segoe UI" pitchFamily="34" charset="0"/>
                <a:cs typeface="Segoe UI" pitchFamily="34" charset="0"/>
              </a:rPr>
              <a:t>to transition to the safety tips on the next slide.</a:t>
            </a:r>
          </a:p>
          <a:p>
            <a:endParaRPr lang="en-US" sz="105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50" i="1" kern="1200" dirty="0">
                <a:solidFill>
                  <a:schemeClr val="tx1"/>
                </a:solidFill>
                <a:effectLst/>
                <a:latin typeface="Segoe UI" pitchFamily="34" charset="0"/>
                <a:ea typeface="Segoe UI" pitchFamily="34" charset="0"/>
                <a:cs typeface="Segoe UI" pitchFamily="34" charset="0"/>
              </a:rPr>
              <a:t>Tell the person causing the drama to stop it.</a:t>
            </a:r>
          </a:p>
          <a:p>
            <a:pPr marL="171450" lvl="0" indent="-171450">
              <a:buFont typeface="Arial" pitchFamily="34" charset="0"/>
              <a:buChar char="•"/>
            </a:pPr>
            <a:r>
              <a:rPr lang="en-US" sz="1050" i="1" kern="1200" dirty="0">
                <a:solidFill>
                  <a:schemeClr val="tx1"/>
                </a:solidFill>
                <a:effectLst/>
                <a:latin typeface="Segoe UI" pitchFamily="34" charset="0"/>
                <a:ea typeface="Segoe UI" pitchFamily="34" charset="0"/>
                <a:cs typeface="Segoe UI" pitchFamily="34" charset="0"/>
              </a:rPr>
              <a:t>Don’t participate in drama—don’t post mean comments or pictures.</a:t>
            </a:r>
          </a:p>
          <a:p>
            <a:pPr marL="171450" lvl="0" indent="-171450">
              <a:buFont typeface="Arial" pitchFamily="34" charset="0"/>
              <a:buChar char="•"/>
            </a:pPr>
            <a:r>
              <a:rPr lang="en-US" sz="1050" i="1" kern="1200" dirty="0">
                <a:solidFill>
                  <a:schemeClr val="tx1"/>
                </a:solidFill>
                <a:effectLst/>
                <a:latin typeface="Segoe UI" pitchFamily="34" charset="0"/>
                <a:ea typeface="Segoe UI" pitchFamily="34" charset="0"/>
                <a:cs typeface="Segoe UI" pitchFamily="34" charset="0"/>
              </a:rPr>
              <a:t>Don’t ignore bullying or drama.</a:t>
            </a:r>
          </a:p>
          <a:p>
            <a:pPr marL="171450" lvl="0" indent="-171450">
              <a:buFont typeface="Arial" pitchFamily="34" charset="0"/>
              <a:buChar char="•"/>
            </a:pPr>
            <a:r>
              <a:rPr lang="en-US" sz="1050" i="1" kern="1200" dirty="0">
                <a:solidFill>
                  <a:schemeClr val="tx1"/>
                </a:solidFill>
                <a:effectLst/>
                <a:latin typeface="Segoe UI" pitchFamily="34" charset="0"/>
                <a:ea typeface="Segoe UI" pitchFamily="34" charset="0"/>
                <a:cs typeface="Segoe UI" pitchFamily="34" charset="0"/>
              </a:rPr>
              <a:t>Stand up for your friends. Don’t be a bystander.</a:t>
            </a:r>
          </a:p>
          <a:p>
            <a:pPr marL="171450" lvl="0" indent="-171450">
              <a:buFont typeface="Arial" pitchFamily="34" charset="0"/>
              <a:buChar char="•"/>
            </a:pPr>
            <a:r>
              <a:rPr lang="en-US" sz="1050" i="1" dirty="0">
                <a:latin typeface="Segoe UI" pitchFamily="34" charset="0"/>
                <a:ea typeface="Segoe UI" pitchFamily="34" charset="0"/>
                <a:cs typeface="Segoe UI" pitchFamily="34" charset="0"/>
              </a:rPr>
              <a:t>Don</a:t>
            </a:r>
            <a:r>
              <a:rPr lang="en-US" sz="1050" i="1" kern="1200" dirty="0">
                <a:solidFill>
                  <a:schemeClr val="tx1"/>
                </a:solidFill>
                <a:effectLst/>
                <a:latin typeface="Segoe UI" pitchFamily="34" charset="0"/>
                <a:ea typeface="Segoe UI" pitchFamily="34" charset="0"/>
                <a:cs typeface="Segoe UI" pitchFamily="34" charset="0"/>
              </a:rPr>
              <a:t>’t make private stuff about others public.</a:t>
            </a:r>
          </a:p>
          <a:p>
            <a:pPr lvl="0"/>
            <a:endParaRPr lang="en-US" sz="1050" i="1" kern="1200" dirty="0">
              <a:solidFill>
                <a:schemeClr val="tx1"/>
              </a:solidFill>
              <a:effectLst/>
              <a:latin typeface="Segoe UI" pitchFamily="34" charset="0"/>
              <a:ea typeface="Segoe UI" pitchFamily="34" charset="0"/>
              <a:cs typeface="Segoe UI" pitchFamily="34" charset="0"/>
            </a:endParaRPr>
          </a:p>
          <a:p>
            <a:r>
              <a:rPr lang="en-US" sz="1050" b="1" i="1" kern="1200" dirty="0">
                <a:solidFill>
                  <a:schemeClr val="tx1"/>
                </a:solidFill>
                <a:effectLst/>
                <a:latin typeface="Segoe UI" pitchFamily="34" charset="0"/>
                <a:ea typeface="Segoe UI" pitchFamily="34" charset="0"/>
                <a:cs typeface="Segoe UI" pitchFamily="34" charset="0"/>
              </a:rPr>
              <a:t>What do we mean by “drama?“</a:t>
            </a:r>
            <a:r>
              <a:rPr lang="en-US" sz="1050" i="1" kern="1200" dirty="0">
                <a:solidFill>
                  <a:schemeClr val="tx1"/>
                </a:solidFill>
                <a:effectLst/>
                <a:latin typeface="Segoe UI" pitchFamily="34" charset="0"/>
                <a:ea typeface="Segoe UI" pitchFamily="34" charset="0"/>
                <a:cs typeface="Segoe UI" pitchFamily="34" charset="0"/>
              </a:rPr>
              <a:t> This term has already popped up a couple of times in this presentation but is more central to the point here. It is based on studies by Danah Boyd at Microsoft Research, that showed that teenagers “describe many interpersonal conflicts playing out in their lives as drama,” including bullying.</a:t>
            </a:r>
          </a:p>
          <a:p>
            <a:endParaRPr lang="en-US" sz="1050" i="1" kern="1200" dirty="0">
              <a:solidFill>
                <a:schemeClr val="tx1"/>
              </a:solidFill>
              <a:effectLst/>
              <a:latin typeface="Segoe UI" pitchFamily="34" charset="0"/>
              <a:ea typeface="Segoe UI" pitchFamily="34" charset="0"/>
              <a:cs typeface="Segoe UI" pitchFamily="34" charset="0"/>
            </a:endParaRPr>
          </a:p>
          <a:p>
            <a:r>
              <a:rPr lang="en-US" sz="1050" i="1" kern="1200" dirty="0">
                <a:solidFill>
                  <a:schemeClr val="tx1"/>
                </a:solidFill>
                <a:effectLst/>
                <a:latin typeface="Segoe UI" pitchFamily="34" charset="0"/>
                <a:ea typeface="Segoe UI" pitchFamily="34" charset="0"/>
                <a:cs typeface="Segoe UI" pitchFamily="34" charset="0"/>
              </a:rPr>
              <a:t>To get a glimpse into her ideas, read this opinion piece (that she co-authored with Alice Marwick) in the New York Times (September 2011): “Bullying as True Drama:” </a:t>
            </a:r>
            <a:r>
              <a:rPr lang="en-US" sz="1050" i="1" u="sng" kern="1200" dirty="0">
                <a:solidFill>
                  <a:schemeClr val="tx1"/>
                </a:solidFill>
                <a:effectLst/>
                <a:latin typeface="Segoe UI" pitchFamily="34" charset="0"/>
                <a:ea typeface="Segoe UI" pitchFamily="34" charset="0"/>
                <a:cs typeface="Segoe UI" pitchFamily="34" charset="0"/>
                <a:hlinkClick r:id="rId3"/>
              </a:rPr>
              <a:t>www.nytimes.com/2011/09/23/opinion/why-cyberbullying-rhetoric-misses-the-mark.html</a:t>
            </a:r>
            <a:endParaRPr lang="en-US" sz="1050" i="1" kern="1200" dirty="0">
              <a:solidFill>
                <a:schemeClr val="tx1"/>
              </a:solidFill>
              <a:effectLst/>
              <a:latin typeface="Segoe UI" pitchFamily="34" charset="0"/>
              <a:ea typeface="Segoe UI" pitchFamily="34" charset="0"/>
              <a:cs typeface="Segoe UI" pitchFamily="34" charset="0"/>
            </a:endParaRPr>
          </a:p>
          <a:p>
            <a:endParaRPr lang="en-US" sz="1200" b="0" strike="noStrike" kern="1200" baseline="0" dirty="0">
              <a:solidFill>
                <a:schemeClr val="tx1"/>
              </a:solidFill>
              <a:effectLst/>
              <a:latin typeface="Arial"/>
              <a:ea typeface="MS PGothic" pitchFamily="34" charset="-128"/>
              <a:cs typeface="MS PGothic" pitchFamily="34" charset="-128"/>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11</a:t>
            </a:r>
          </a:p>
        </p:txBody>
      </p:sp>
    </p:spTree>
    <p:extLst>
      <p:ext uri="{BB962C8B-B14F-4D97-AF65-F5344CB8AC3E}">
        <p14:creationId xmlns:p14="http://schemas.microsoft.com/office/powerpoint/2010/main" val="2073808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4495800" y="381000"/>
            <a:ext cx="2035791" cy="1526843"/>
          </a:xfrm>
          <a:ln/>
        </p:spPr>
      </p:sp>
      <p:sp>
        <p:nvSpPr>
          <p:cNvPr id="31747" name="Notes Placeholder 2"/>
          <p:cNvSpPr>
            <a:spLocks noGrp="1"/>
          </p:cNvSpPr>
          <p:nvPr>
            <p:ph type="body" idx="1"/>
          </p:nvPr>
        </p:nvSpPr>
        <p:spPr>
          <a:xfrm>
            <a:off x="228600" y="1447800"/>
            <a:ext cx="6400800" cy="7572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u="none" kern="1200" dirty="0">
                <a:solidFill>
                  <a:schemeClr val="tx1"/>
                </a:solidFill>
                <a:effectLst/>
                <a:latin typeface="Segoe UI" pitchFamily="34" charset="0"/>
                <a:ea typeface="Segoe UI" pitchFamily="34" charset="0"/>
                <a:cs typeface="Segoe UI" pitchFamily="34" charset="0"/>
              </a:rPr>
              <a:t>Slide 12: Be a real friend</a:t>
            </a:r>
          </a:p>
          <a:p>
            <a:endParaRPr lang="en-US" sz="1200" b="1" u="none"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Here are the highlights of the points you’ve made. </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If you wouldn’t wear it </a:t>
            </a:r>
            <a:r>
              <a:rPr lang="en-US" sz="1200" kern="1200" dirty="0">
                <a:solidFill>
                  <a:schemeClr val="tx1"/>
                </a:solidFill>
                <a:effectLst/>
                <a:latin typeface="Segoe UI" pitchFamily="34" charset="0"/>
                <a:ea typeface="Segoe UI" pitchFamily="34" charset="0"/>
                <a:cs typeface="Segoe UI" pitchFamily="34" charset="0"/>
              </a:rPr>
              <a:t>on a T-shirt or say it in person to someone, don’t text or post it online. </a:t>
            </a:r>
            <a:r>
              <a:rPr lang="en-US" sz="1200" b="1" kern="1200" dirty="0">
                <a:solidFill>
                  <a:schemeClr val="tx1"/>
                </a:solidFill>
                <a:effectLst/>
                <a:latin typeface="Segoe UI" pitchFamily="34" charset="0"/>
                <a:ea typeface="Segoe UI" pitchFamily="34" charset="0"/>
                <a:cs typeface="Segoe UI" pitchFamily="34" charset="0"/>
              </a:rPr>
              <a:t>[click]</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Stand up for friends. </a:t>
            </a:r>
            <a:r>
              <a:rPr lang="en-US" sz="1200" kern="1200" dirty="0">
                <a:solidFill>
                  <a:schemeClr val="tx1"/>
                </a:solidFill>
                <a:effectLst/>
                <a:latin typeface="Segoe UI" pitchFamily="34" charset="0"/>
                <a:ea typeface="Segoe UI" pitchFamily="34" charset="0"/>
                <a:cs typeface="Segoe UI" pitchFamily="34" charset="0"/>
              </a:rPr>
              <a:t>Don’t ignore drama when you see it happening.</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Stand up for anyone you see being harassed. Bullies are less likely to target someone who has a strong group of friends, and usually stop when a victim’s friends rally around him or her. (</a:t>
            </a:r>
            <a:r>
              <a:rPr lang="en-US" sz="1200" kern="1200" dirty="0" err="1">
                <a:solidFill>
                  <a:schemeClr val="tx1"/>
                </a:solidFill>
                <a:effectLst/>
                <a:latin typeface="Segoe UI" pitchFamily="34" charset="0"/>
                <a:ea typeface="Segoe UI" pitchFamily="34" charset="0"/>
                <a:cs typeface="Segoe UI" pitchFamily="34" charset="0"/>
              </a:rPr>
              <a:t>Cyberbullies</a:t>
            </a:r>
            <a:r>
              <a:rPr lang="en-US" sz="1200" kern="1200" dirty="0">
                <a:solidFill>
                  <a:schemeClr val="tx1"/>
                </a:solidFill>
                <a:effectLst/>
                <a:latin typeface="Segoe UI" pitchFamily="34" charset="0"/>
                <a:ea typeface="Segoe UI" pitchFamily="34" charset="0"/>
                <a:cs typeface="Segoe UI" pitchFamily="34" charset="0"/>
              </a:rPr>
              <a:t> may also be surprised to learn that their actions may be a crime.)</a:t>
            </a:r>
          </a:p>
          <a:p>
            <a:pPr marL="395288" lvl="1"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Tell the bully to stop.</a:t>
            </a:r>
          </a:p>
          <a:p>
            <a:pPr marL="395288" lvl="1"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395288" lvl="1"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Help your friend block anyone whose behavior is inappropriate or threatening in any way. Check with the service—social networking, IM, mobile phone—to find out how.</a:t>
            </a:r>
          </a:p>
          <a:p>
            <a:pPr marL="395288" lvl="1"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395288" lvl="1"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Don’t forward mean messages.</a:t>
            </a:r>
            <a:br>
              <a:rPr lang="en-US" sz="1200" kern="1200" dirty="0">
                <a:solidFill>
                  <a:schemeClr val="tx1"/>
                </a:solidFill>
                <a:effectLst/>
                <a:latin typeface="Segoe UI" pitchFamily="34" charset="0"/>
                <a:ea typeface="Segoe UI" pitchFamily="34" charset="0"/>
                <a:cs typeface="Segoe UI" pitchFamily="34" charset="0"/>
              </a:rPr>
            </a:br>
            <a:endParaRPr lang="en-US" sz="1200" kern="1200" dirty="0">
              <a:solidFill>
                <a:schemeClr val="tx1"/>
              </a:solidFill>
              <a:effectLst/>
              <a:latin typeface="Segoe UI" pitchFamily="34" charset="0"/>
              <a:ea typeface="Segoe UI" pitchFamily="34" charset="0"/>
              <a:cs typeface="Segoe UI" pitchFamily="34" charset="0"/>
            </a:endParaRPr>
          </a:p>
          <a:p>
            <a:pPr marL="395288" lvl="1" indent="-171450"/>
            <a:r>
              <a:rPr lang="en-US" dirty="0"/>
              <a:t>Don’t retaliate.</a:t>
            </a: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Report problems:</a:t>
            </a:r>
          </a:p>
          <a:p>
            <a:pPr marL="395288" lvl="1"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Contact the web service or company where the problem occurred. Most services make this easy to do and you can report it anonymously, so no one will know that you did. For example, in Microsoft® services or software, look for a </a:t>
            </a:r>
            <a:r>
              <a:rPr lang="en-US" sz="1200" b="1" kern="1200" dirty="0">
                <a:solidFill>
                  <a:schemeClr val="tx1"/>
                </a:solidFill>
                <a:effectLst/>
                <a:latin typeface="Segoe UI" pitchFamily="34" charset="0"/>
                <a:ea typeface="Segoe UI" pitchFamily="34" charset="0"/>
                <a:cs typeface="Segoe UI" pitchFamily="34" charset="0"/>
              </a:rPr>
              <a:t>Report Abuse</a:t>
            </a:r>
            <a:r>
              <a:rPr lang="en-US" sz="1200" kern="1200" dirty="0">
                <a:solidFill>
                  <a:schemeClr val="tx1"/>
                </a:solidFill>
                <a:effectLst/>
                <a:latin typeface="Segoe UI" pitchFamily="34" charset="0"/>
                <a:ea typeface="Segoe UI" pitchFamily="34" charset="0"/>
                <a:cs typeface="Segoe UI" pitchFamily="34" charset="0"/>
              </a:rPr>
              <a:t> link or contact Microsoft at </a:t>
            </a:r>
            <a:r>
              <a:rPr lang="en-US" sz="1200" u="sng" kern="1200" dirty="0">
                <a:solidFill>
                  <a:schemeClr val="tx1"/>
                </a:solidFill>
                <a:effectLst/>
                <a:latin typeface="Segoe UI" pitchFamily="34" charset="0"/>
                <a:ea typeface="Segoe UI" pitchFamily="34" charset="0"/>
                <a:cs typeface="Segoe UI" pitchFamily="34" charset="0"/>
              </a:rPr>
              <a:t>www.microsoft.com/reportabuse</a:t>
            </a:r>
            <a:r>
              <a:rPr lang="en-US" sz="1200" kern="1200" dirty="0">
                <a:solidFill>
                  <a:schemeClr val="tx1"/>
                </a:solidFill>
                <a:effectLst/>
                <a:latin typeface="Segoe UI" pitchFamily="34" charset="0"/>
                <a:ea typeface="Segoe UI" pitchFamily="34" charset="0"/>
                <a:cs typeface="Segoe UI" pitchFamily="34" charset="0"/>
              </a:rPr>
              <a:t>.</a:t>
            </a:r>
          </a:p>
          <a:p>
            <a:pPr marL="395288" lvl="1"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395288" lvl="1"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If the bully is a student, consider reporting it to the school. </a:t>
            </a:r>
            <a:r>
              <a:rPr lang="en-US" sz="1200" b="1" kern="1200" dirty="0">
                <a:solidFill>
                  <a:schemeClr val="tx1"/>
                </a:solidFill>
                <a:effectLst/>
                <a:latin typeface="Segoe UI" pitchFamily="34" charset="0"/>
                <a:ea typeface="Segoe UI" pitchFamily="34" charset="0"/>
                <a:cs typeface="Segoe UI" pitchFamily="34" charset="0"/>
              </a:rPr>
              <a:t>[click]</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Keep personal details secret. </a:t>
            </a:r>
            <a:r>
              <a:rPr lang="en-US" sz="1200" kern="1200" dirty="0">
                <a:solidFill>
                  <a:schemeClr val="tx1"/>
                </a:solidFill>
                <a:effectLst/>
                <a:latin typeface="Segoe UI" pitchFamily="34" charset="0"/>
                <a:ea typeface="Segoe UI" pitchFamily="34" charset="0"/>
                <a:cs typeface="Segoe UI" pitchFamily="34" charset="0"/>
              </a:rPr>
              <a:t>Ask friends and family members for permission before you share any of their personal details on your pages—this includes tagging them in photos, telling their location, revealing secrets they’ve told you. This way, you can help protect their privacy just as you would defend your own.</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So our last piece of safety advice has to do with using the web honestly. It starts with another true story about gamers who pirated a game.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12</a:t>
            </a:r>
          </a:p>
        </p:txBody>
      </p:sp>
    </p:spTree>
    <p:extLst>
      <p:ext uri="{BB962C8B-B14F-4D97-AF65-F5344CB8AC3E}">
        <p14:creationId xmlns:p14="http://schemas.microsoft.com/office/powerpoint/2010/main" val="989618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1905000" y="609600"/>
            <a:ext cx="2641600" cy="1981200"/>
          </a:xfrm>
          <a:ln/>
        </p:spPr>
      </p:sp>
      <p:sp>
        <p:nvSpPr>
          <p:cNvPr id="31747" name="Notes Placeholder 2"/>
          <p:cNvSpPr>
            <a:spLocks noGrp="1"/>
          </p:cNvSpPr>
          <p:nvPr>
            <p:ph type="body" idx="1"/>
          </p:nvPr>
        </p:nvSpPr>
        <p:spPr>
          <a:xfrm>
            <a:off x="685800" y="2971800"/>
            <a:ext cx="5486400" cy="6048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13: Pirated programs are not a game</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The night the Xbox® game “Call of Duty: Modern Warfare 2” went on sale, thousands of gamers lined up hours in advance to snap up the first copies when the game was released at the stroke of midnight.</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But up to a million other gamers chose the piracy route, modifying their Xbox consoles to bypass the digital rights management features so they could download illegal copies of the game. Now they’re paying for it. Most of those players were banned from Xbox LIVE®—up to a million players!—for playing pirated versions of Microsoft games. These gamers learned the hard way that theft has consequences and that you’re never truly anonymous with digital files and devices. There are other ways you can connect honestly and carefully on the web. </a:t>
            </a:r>
            <a:r>
              <a:rPr lang="en-US" sz="1200" b="1" kern="1200" dirty="0">
                <a:solidFill>
                  <a:schemeClr val="tx1"/>
                </a:solidFill>
                <a:effectLst/>
                <a:latin typeface="Segoe UI" pitchFamily="34" charset="0"/>
                <a:ea typeface="Segoe UI" pitchFamily="34" charset="0"/>
                <a:cs typeface="Segoe UI" pitchFamily="34" charset="0"/>
              </a:rPr>
              <a:t>[click]</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NOTES FOR SPEAKER</a:t>
            </a:r>
          </a:p>
          <a:p>
            <a:r>
              <a:rPr lang="en-US" sz="1200" i="1" kern="1200" dirty="0">
                <a:solidFill>
                  <a:schemeClr val="tx1"/>
                </a:solidFill>
                <a:effectLst/>
                <a:latin typeface="Segoe UI" pitchFamily="34" charset="0"/>
                <a:ea typeface="Segoe UI" pitchFamily="34" charset="0"/>
                <a:cs typeface="Segoe UI" pitchFamily="34" charset="0"/>
              </a:rPr>
              <a:t>Depending how talkative your group has been, it’s quite possible that you won’t have time to include this point. In that case, skip this slide and the next. When you get to the “recap” slide (slide 15), summarize the points below, to give a slightly more substantive summary than you will on the other slides.</a:t>
            </a:r>
          </a:p>
          <a:p>
            <a:endParaRPr lang="en-US" sz="1200" b="0" strike="noStrike"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13</a:t>
            </a:r>
          </a:p>
        </p:txBody>
      </p:sp>
    </p:spTree>
    <p:extLst>
      <p:ext uri="{BB962C8B-B14F-4D97-AF65-F5344CB8AC3E}">
        <p14:creationId xmlns:p14="http://schemas.microsoft.com/office/powerpoint/2010/main" val="2210437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5181600" y="304800"/>
            <a:ext cx="1397000" cy="1047750"/>
          </a:xfrm>
          <a:ln/>
        </p:spPr>
      </p:sp>
      <p:sp>
        <p:nvSpPr>
          <p:cNvPr id="31747" name="Notes Placeholder 2"/>
          <p:cNvSpPr>
            <a:spLocks noGrp="1"/>
          </p:cNvSpPr>
          <p:nvPr>
            <p:ph type="body" idx="1"/>
          </p:nvPr>
        </p:nvSpPr>
        <p:spPr>
          <a:xfrm>
            <a:off x="228600" y="914400"/>
            <a:ext cx="6477000" cy="7419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14: Connect honestly and carefully</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Download files legally.</a:t>
            </a:r>
            <a:r>
              <a:rPr lang="en-US" sz="1200" kern="1200" dirty="0">
                <a:solidFill>
                  <a:schemeClr val="tx1"/>
                </a:solidFill>
                <a:effectLst/>
                <a:latin typeface="Segoe UI" pitchFamily="34" charset="0"/>
                <a:ea typeface="Segoe UI" pitchFamily="34" charset="0"/>
                <a:cs typeface="Segoe UI" pitchFamily="34" charset="0"/>
              </a:rPr>
              <a:t> You saw what happened to the gamers. Get permission or pay before you download copyrighted content like music and games; otherwise, downloading is illegal. Plus, it’s also safer for your computer, because pirated files are often used to secretly distribute viruses and spyware. Well, it’s a secret until you realize that the malware has slowed your computer to a crawl, delivers nonstop ads, or destroys what’s on your hard drive.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Use web content honestly.</a:t>
            </a:r>
            <a:r>
              <a:rPr lang="en-US" sz="1200" kern="1200" dirty="0">
                <a:solidFill>
                  <a:schemeClr val="tx1"/>
                </a:solidFill>
                <a:effectLst/>
                <a:latin typeface="Segoe UI" pitchFamily="34" charset="0"/>
                <a:ea typeface="Segoe UI" pitchFamily="34" charset="0"/>
                <a:cs typeface="Segoe UI" pitchFamily="34" charset="0"/>
              </a:rPr>
              <a:t> If you use the web for schoolwork:</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Put the ideas you find there into your own words. Don’t simply copy text from the web. Give credit to those who came up with ideas, and the words they use to share them.</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Don’t buy finished essays or reports and turn them in as your own work. </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When you copy web content and buy reports you are plagiarizing. Your school has rules against plagiarism—and consequences for breaking those rules, too. (Plus your teachers have ways of finding out that it wasn’t your own work.)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Use social sites appropriately.</a:t>
            </a:r>
            <a:r>
              <a:rPr lang="en-US" sz="1200" kern="1200" dirty="0">
                <a:solidFill>
                  <a:schemeClr val="tx1"/>
                </a:solidFill>
                <a:effectLst/>
                <a:latin typeface="Segoe UI" pitchFamily="34" charset="0"/>
                <a:ea typeface="Segoe UI" pitchFamily="34" charset="0"/>
                <a:cs typeface="Segoe UI" pitchFamily="34" charset="0"/>
              </a:rPr>
              <a:t> Make sure to follow the rules of social sites so you’re not kicked off. For example, Facebook requires you to be at least 13 years old before you can create an account. (In some places, the age limit may be even higher.) </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In addition, social sites may have special safeguards for minors. For example, they may restrict adults from sharing and connecting with them.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Meeting an online “friend” in person</a:t>
            </a:r>
            <a:r>
              <a:rPr lang="en-US" sz="1200" kern="1200" dirty="0">
                <a:solidFill>
                  <a:schemeClr val="tx1"/>
                </a:solidFill>
                <a:effectLst/>
                <a:latin typeface="Segoe UI" pitchFamily="34" charset="0"/>
                <a:ea typeface="Segoe UI" pitchFamily="34" charset="0"/>
                <a:cs typeface="Segoe UI" pitchFamily="34" charset="0"/>
              </a:rPr>
              <a:t> is a VERY risky thing to do—online, someone can pretend to be anyone. I don’t recommend it, but if you must,</a:t>
            </a:r>
            <a:r>
              <a:rPr lang="en-US" sz="1200" kern="1200" dirty="0">
                <a:solidFill>
                  <a:schemeClr val="tx1"/>
                </a:solidFill>
                <a:latin typeface="Arial"/>
                <a:ea typeface="MS PGothic" pitchFamily="34" charset="-128"/>
                <a:cs typeface="MS PGothic" pitchFamily="34" charset="-128"/>
              </a:rPr>
              <a:t> get permission from your parents. Always bring a parent, a trusted adult, or a friend, and meet in a busy public place. And be on your guard: bring along your mobile phone and keep it on.</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Okay. We’ve covered the five top points of advice from Microsoft. Let’s recap what we’ve come up with.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NOTES FOR SPEAKER</a:t>
            </a:r>
          </a:p>
          <a:p>
            <a:r>
              <a:rPr lang="en-US" sz="1200" i="1" kern="1200" dirty="0">
                <a:solidFill>
                  <a:schemeClr val="tx1"/>
                </a:solidFill>
                <a:effectLst/>
                <a:latin typeface="Segoe UI" pitchFamily="34" charset="0"/>
                <a:ea typeface="Segoe UI" pitchFamily="34" charset="0"/>
                <a:cs typeface="Segoe UI" pitchFamily="34" charset="0"/>
              </a:rPr>
              <a:t>This would be a good time to distribute the printed tip sheet, “Top Tips for Online Safety.” As you recap each point, you can review it in the brochure as well as any links to instructions about how to do things like create a strong password.</a:t>
            </a: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14</a:t>
            </a:r>
          </a:p>
        </p:txBody>
      </p:sp>
    </p:spTree>
    <p:extLst>
      <p:ext uri="{BB962C8B-B14F-4D97-AF65-F5344CB8AC3E}">
        <p14:creationId xmlns:p14="http://schemas.microsoft.com/office/powerpoint/2010/main" val="2338993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xfrm>
            <a:off x="295275" y="4343400"/>
            <a:ext cx="6257925" cy="4619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15: Use strong passwords and keep them secret</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Remember Angela and her password? To keep this kind of thing from happening to you, use strong passwords (and a PIN on your phone) and do not share them—not even with your best friend.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b="0" i="0" strike="noStrike"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15</a:t>
            </a:r>
          </a:p>
        </p:txBody>
      </p:sp>
    </p:spTree>
    <p:extLst>
      <p:ext uri="{BB962C8B-B14F-4D97-AF65-F5344CB8AC3E}">
        <p14:creationId xmlns:p14="http://schemas.microsoft.com/office/powerpoint/2010/main" val="1894309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Segoe UI" pitchFamily="34" charset="0"/>
                <a:ea typeface="Segoe UI" pitchFamily="34" charset="0"/>
                <a:cs typeface="Segoe UI" pitchFamily="34" charset="0"/>
              </a:rPr>
              <a:t>Slide 16: Think, then click</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Remember how Spike’s Facebook page got hacked because he clicked a link sent by a friend? To help protect yourself, think twice—even if you know the sender—before you open attachments or click links in email or IM, or on a social site.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b="0" strike="noStrike" dirty="0">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18</a:t>
            </a:r>
          </a:p>
        </p:txBody>
      </p:sp>
    </p:spTree>
    <p:extLst>
      <p:ext uri="{BB962C8B-B14F-4D97-AF65-F5344CB8AC3E}">
        <p14:creationId xmlns:p14="http://schemas.microsoft.com/office/powerpoint/2010/main" val="1894073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xfrm>
            <a:off x="295275" y="4343400"/>
            <a:ext cx="6257925" cy="4619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a:t>
            </a:r>
            <a:r>
              <a:rPr lang="en-US" b="1" dirty="0">
                <a:latin typeface="Segoe UI" pitchFamily="34" charset="0"/>
                <a:ea typeface="Segoe UI" pitchFamily="34" charset="0"/>
                <a:cs typeface="Segoe UI" pitchFamily="34" charset="0"/>
              </a:rPr>
              <a:t>17</a:t>
            </a:r>
            <a:r>
              <a:rPr lang="en-US" sz="1200" b="1" kern="1200" dirty="0">
                <a:solidFill>
                  <a:schemeClr val="tx1"/>
                </a:solidFill>
                <a:effectLst/>
                <a:latin typeface="Segoe UI" pitchFamily="34" charset="0"/>
                <a:ea typeface="Segoe UI" pitchFamily="34" charset="0"/>
                <a:cs typeface="Segoe UI" pitchFamily="34" charset="0"/>
              </a:rPr>
              <a:t>: Share with care</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Remember the video about Vanessa?</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What you share online about yourself or comments you post can become public, and they can stay in search results for years to come. </a:t>
            </a:r>
            <a:r>
              <a:rPr lang="en-US" sz="1200" kern="1200" dirty="0">
                <a:solidFill>
                  <a:schemeClr val="tx1"/>
                </a:solidFill>
                <a:latin typeface="Arial"/>
                <a:ea typeface="MS PGothic" pitchFamily="34" charset="-128"/>
                <a:cs typeface="MS PGothic" pitchFamily="34" charset="-128"/>
              </a:rPr>
              <a:t>With sexting, you also run the </a:t>
            </a:r>
            <a:r>
              <a:rPr lang="en-US" sz="1200" i="1" kern="1200" dirty="0">
                <a:solidFill>
                  <a:schemeClr val="tx1"/>
                </a:solidFill>
                <a:latin typeface="Arial"/>
                <a:ea typeface="MS PGothic" pitchFamily="34" charset="-128"/>
                <a:cs typeface="MS PGothic" pitchFamily="34" charset="-128"/>
              </a:rPr>
              <a:t>risk</a:t>
            </a:r>
            <a:r>
              <a:rPr lang="en-US" sz="1200" kern="1200" dirty="0">
                <a:solidFill>
                  <a:schemeClr val="tx1"/>
                </a:solidFill>
                <a:latin typeface="Arial"/>
                <a:ea typeface="MS PGothic" pitchFamily="34" charset="-128"/>
                <a:cs typeface="MS PGothic" pitchFamily="34" charset="-128"/>
              </a:rPr>
              <a:t> </a:t>
            </a:r>
            <a:r>
              <a:rPr lang="en-US" dirty="0"/>
              <a:t>of breaking laws that prohibit the distribution and possession of child pornography. </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So think carefully before you take or</a:t>
            </a:r>
            <a:r>
              <a:rPr lang="en-US" sz="1200" kern="1200" baseline="0" dirty="0">
                <a:solidFill>
                  <a:schemeClr val="tx1"/>
                </a:solidFill>
                <a:effectLst/>
                <a:latin typeface="Segoe UI" pitchFamily="34" charset="0"/>
                <a:ea typeface="Segoe UI" pitchFamily="34" charset="0"/>
                <a:cs typeface="Segoe UI" pitchFamily="34" charset="0"/>
              </a:rPr>
              <a:t> </a:t>
            </a:r>
            <a:r>
              <a:rPr lang="en-US" sz="1200" kern="1200" dirty="0">
                <a:solidFill>
                  <a:schemeClr val="tx1"/>
                </a:solidFill>
                <a:effectLst/>
                <a:latin typeface="Segoe UI" pitchFamily="34" charset="0"/>
                <a:ea typeface="Segoe UI" pitchFamily="34" charset="0"/>
                <a:cs typeface="Segoe UI" pitchFamily="34" charset="0"/>
              </a:rPr>
              <a:t>post suggestive photos or make mean comments. Make your social network pages private and be choosy about adding friends.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b="1" strike="sngStrike" dirty="0">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17</a:t>
            </a:r>
          </a:p>
        </p:txBody>
      </p:sp>
    </p:spTree>
    <p:extLst>
      <p:ext uri="{BB962C8B-B14F-4D97-AF65-F5344CB8AC3E}">
        <p14:creationId xmlns:p14="http://schemas.microsoft.com/office/powerpoint/2010/main" val="4175240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xfrm>
            <a:off x="685800" y="4343400"/>
            <a:ext cx="5486400" cy="4676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18: Be a real friend</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Remember the research that Pew did on teens who use social media? Don’t join the teens who saw cruelty but didn’t do anything about it. Stand up for your friends if you see something mean happening to them, and report it, too.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b="1" strike="sngStrike" kern="1200" baseline="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18</a:t>
            </a:r>
          </a:p>
        </p:txBody>
      </p:sp>
    </p:spTree>
    <p:extLst>
      <p:ext uri="{BB962C8B-B14F-4D97-AF65-F5344CB8AC3E}">
        <p14:creationId xmlns:p14="http://schemas.microsoft.com/office/powerpoint/2010/main" val="498194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xfrm>
            <a:off x="295275" y="4343400"/>
            <a:ext cx="5876925" cy="4619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19: Connect honestly and carefully</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Remember the story of the players who pirated a game and were locked out of playing on Xbox? Download files legally and use web content honestly for school work.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strike="noStrike" kern="1200" dirty="0">
              <a:solidFill>
                <a:schemeClr val="tx1"/>
              </a:solidFill>
              <a:effectLst/>
              <a:latin typeface="Segoe UI" pitchFamily="34" charset="0"/>
              <a:ea typeface="Segoe UI" pitchFamily="34" charset="0"/>
              <a:cs typeface="Segoe UI" pitchFamily="34" charset="0"/>
            </a:endParaRPr>
          </a:p>
        </p:txBody>
      </p:sp>
      <p:sp>
        <p:nvSpPr>
          <p:cNvPr id="5" name="TextBox 4"/>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19</a:t>
            </a:r>
          </a:p>
        </p:txBody>
      </p:sp>
    </p:spTree>
    <p:extLst>
      <p:ext uri="{BB962C8B-B14F-4D97-AF65-F5344CB8AC3E}">
        <p14:creationId xmlns:p14="http://schemas.microsoft.com/office/powerpoint/2010/main" val="423539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2667000" y="304800"/>
            <a:ext cx="1676400" cy="1257300"/>
          </a:xfrm>
          <a:ln/>
        </p:spPr>
      </p:sp>
      <p:sp>
        <p:nvSpPr>
          <p:cNvPr id="10243" name="Rectangle 3"/>
          <p:cNvSpPr>
            <a:spLocks noGrp="1" noChangeArrowheads="1"/>
          </p:cNvSpPr>
          <p:nvPr>
            <p:ph type="body" idx="1"/>
          </p:nvPr>
        </p:nvSpPr>
        <p:spPr>
          <a:xfrm>
            <a:off x="228600" y="1752600"/>
            <a:ext cx="6400800" cy="7115144"/>
          </a:xfrm>
          <a:ln/>
        </p:spPr>
        <p:txBody>
          <a:bodyPr/>
          <a:lstStyle/>
          <a:p>
            <a:r>
              <a:rPr lang="en-US" sz="1100" b="1" kern="1200" dirty="0">
                <a:solidFill>
                  <a:schemeClr val="tx1"/>
                </a:solidFill>
                <a:effectLst/>
                <a:latin typeface="Segoe UI" pitchFamily="34" charset="0"/>
                <a:ea typeface="Segoe UI" pitchFamily="34" charset="0"/>
                <a:cs typeface="Segoe UI" pitchFamily="34" charset="0"/>
              </a:rPr>
              <a:t>Slide 2: Angela’s password didn’t protect her</a:t>
            </a:r>
          </a:p>
          <a:p>
            <a:endParaRPr lang="en-US" sz="1100" b="1" kern="1200" dirty="0">
              <a:solidFill>
                <a:schemeClr val="tx1"/>
              </a:solidFill>
              <a:effectLst/>
              <a:latin typeface="Segoe UI" pitchFamily="34" charset="0"/>
              <a:ea typeface="Segoe UI" pitchFamily="34" charset="0"/>
              <a:cs typeface="Segoe UI" pitchFamily="34" charset="0"/>
            </a:endParaRPr>
          </a:p>
          <a:p>
            <a:r>
              <a:rPr lang="en-US" sz="1100" b="1" kern="1200" dirty="0">
                <a:solidFill>
                  <a:schemeClr val="tx1"/>
                </a:solidFill>
                <a:effectLst/>
                <a:latin typeface="Segoe UI" pitchFamily="34" charset="0"/>
                <a:ea typeface="Segoe UI" pitchFamily="34" charset="0"/>
                <a:cs typeface="Segoe UI" pitchFamily="34" charset="0"/>
              </a:rPr>
              <a:t>TALKING POINTS</a:t>
            </a:r>
          </a:p>
          <a:p>
            <a:r>
              <a:rPr lang="en-US" sz="1100" kern="1200" dirty="0">
                <a:solidFill>
                  <a:schemeClr val="tx1"/>
                </a:solidFill>
                <a:effectLst/>
                <a:latin typeface="Segoe UI" pitchFamily="34" charset="0"/>
                <a:ea typeface="Segoe UI" pitchFamily="34" charset="0"/>
                <a:cs typeface="Segoe UI" pitchFamily="34" charset="0"/>
              </a:rPr>
              <a:t>In October</a:t>
            </a:r>
            <a:r>
              <a:rPr lang="en-US" sz="1100" kern="1200" baseline="0" dirty="0">
                <a:solidFill>
                  <a:schemeClr val="tx1"/>
                </a:solidFill>
                <a:effectLst/>
                <a:latin typeface="Segoe UI" pitchFamily="34" charset="0"/>
                <a:ea typeface="Segoe UI" pitchFamily="34" charset="0"/>
                <a:cs typeface="Segoe UI" pitchFamily="34" charset="0"/>
              </a:rPr>
              <a:t> </a:t>
            </a:r>
            <a:r>
              <a:rPr lang="en-US" sz="1100" kern="1200" dirty="0">
                <a:solidFill>
                  <a:schemeClr val="tx1"/>
                </a:solidFill>
                <a:effectLst/>
                <a:latin typeface="Segoe UI" pitchFamily="34" charset="0"/>
                <a:ea typeface="Segoe UI" pitchFamily="34" charset="0"/>
                <a:cs typeface="Segoe UI" pitchFamily="34" charset="0"/>
              </a:rPr>
              <a:t>2011, Rolando, a California high school student, got a text message from someone who gave him the password to a classmate’s email account. (The classmate’s name has not been revealed, but let’s call her Angela.) Rolando used Angela’s email password to access her Facebook account. There he impersonated her and posted some inappropriate messages on the walls of two of her male friends. He also altered Angela’s profile description in a vulgar manner. </a:t>
            </a:r>
          </a:p>
          <a:p>
            <a:endParaRPr lang="en-US" sz="1100" kern="1200" dirty="0">
              <a:solidFill>
                <a:schemeClr val="tx1"/>
              </a:solidFill>
              <a:effectLst/>
              <a:latin typeface="Segoe UI" pitchFamily="34" charset="0"/>
              <a:ea typeface="Segoe UI" pitchFamily="34" charset="0"/>
              <a:cs typeface="Segoe UI" pitchFamily="34" charset="0"/>
            </a:endParaRPr>
          </a:p>
          <a:p>
            <a:r>
              <a:rPr lang="en-US" sz="1100" kern="1200" dirty="0">
                <a:solidFill>
                  <a:schemeClr val="tx1"/>
                </a:solidFill>
                <a:effectLst/>
                <a:latin typeface="Segoe UI" pitchFamily="34" charset="0"/>
                <a:ea typeface="Segoe UI" pitchFamily="34" charset="0"/>
                <a:cs typeface="Segoe UI" pitchFamily="34" charset="0"/>
              </a:rPr>
              <a:t>When Angela found out about the messages, she told her father, who removed the messages from her account and later called the police.</a:t>
            </a:r>
          </a:p>
          <a:p>
            <a:endParaRPr lang="en-US" sz="1100" kern="1200" dirty="0">
              <a:solidFill>
                <a:schemeClr val="tx1"/>
              </a:solidFill>
              <a:effectLst/>
              <a:latin typeface="Segoe UI" pitchFamily="34" charset="0"/>
              <a:ea typeface="Segoe UI" pitchFamily="34" charset="0"/>
              <a:cs typeface="Segoe UI" pitchFamily="34" charset="0"/>
            </a:endParaRPr>
          </a:p>
          <a:p>
            <a:pPr marL="228600" lvl="0" indent="-228600" fontAlgn="base">
              <a:buFont typeface="+mj-lt"/>
              <a:buAutoNum type="arabicPeriod"/>
            </a:pPr>
            <a:r>
              <a:rPr lang="en-US" sz="1100" u="none" strike="noStrike" kern="1200" dirty="0">
                <a:solidFill>
                  <a:schemeClr val="tx1"/>
                </a:solidFill>
                <a:effectLst/>
                <a:latin typeface="Segoe UI" pitchFamily="34" charset="0"/>
                <a:ea typeface="Segoe UI" pitchFamily="34" charset="0"/>
                <a:cs typeface="Segoe UI" pitchFamily="34" charset="0"/>
              </a:rPr>
              <a:t>So, what went wrong in this scenario?</a:t>
            </a:r>
          </a:p>
          <a:p>
            <a:pPr marL="228600" lvl="0" indent="-228600" fontAlgn="base">
              <a:buFont typeface="+mj-lt"/>
              <a:buAutoNum type="arabicPeriod"/>
            </a:pPr>
            <a:endParaRPr lang="en-US" sz="1100" u="none" strike="noStrike" kern="1200" dirty="0">
              <a:solidFill>
                <a:schemeClr val="tx1"/>
              </a:solidFill>
              <a:effectLst/>
              <a:latin typeface="Segoe UI" pitchFamily="34" charset="0"/>
              <a:ea typeface="Segoe UI" pitchFamily="34" charset="0"/>
              <a:cs typeface="Segoe UI" pitchFamily="34" charset="0"/>
            </a:endParaRPr>
          </a:p>
          <a:p>
            <a:pPr marL="228600" lvl="0" indent="-228600" fontAlgn="base">
              <a:buFont typeface="+mj-lt"/>
              <a:buAutoNum type="arabicPeriod"/>
            </a:pPr>
            <a:r>
              <a:rPr lang="en-US" sz="1100" u="none" strike="noStrike" kern="1200" dirty="0">
                <a:solidFill>
                  <a:schemeClr val="tx1"/>
                </a:solidFill>
                <a:effectLst/>
                <a:latin typeface="Segoe UI" pitchFamily="34" charset="0"/>
                <a:ea typeface="Segoe UI" pitchFamily="34" charset="0"/>
                <a:cs typeface="Segoe UI" pitchFamily="34" charset="0"/>
              </a:rPr>
              <a:t>What could Angela have done to help protect herself? Or: What was the problem with her password?</a:t>
            </a:r>
          </a:p>
          <a:p>
            <a:pPr marL="228600" lvl="0" indent="-228600" fontAlgn="base"/>
            <a:endParaRPr lang="en-US" sz="1100" dirty="0">
              <a:latin typeface="Segoe UI" pitchFamily="34" charset="0"/>
              <a:ea typeface="Segoe UI" pitchFamily="34" charset="0"/>
              <a:cs typeface="Segoe UI" pitchFamily="34" charset="0"/>
            </a:endParaRPr>
          </a:p>
          <a:p>
            <a:pPr marL="228600" lvl="0" indent="-228600" fontAlgn="base"/>
            <a:r>
              <a:rPr lang="en-US" sz="1100" u="none" strike="noStrike" kern="1200" dirty="0">
                <a:solidFill>
                  <a:schemeClr val="tx1"/>
                </a:solidFill>
                <a:effectLst/>
                <a:latin typeface="Segoe UI" pitchFamily="34" charset="0"/>
                <a:ea typeface="Segoe UI" pitchFamily="34" charset="0"/>
                <a:cs typeface="Segoe UI" pitchFamily="34" charset="0"/>
              </a:rPr>
              <a:t>[DISCUSSION TAKES PLACE.]</a:t>
            </a:r>
          </a:p>
          <a:p>
            <a:pPr lvl="0" fontAlgn="base"/>
            <a:endParaRPr lang="en-US" sz="1100" u="none" strike="noStrike" kern="1200" dirty="0">
              <a:solidFill>
                <a:schemeClr val="tx1"/>
              </a:solidFill>
              <a:effectLst/>
              <a:latin typeface="Segoe UI" pitchFamily="34" charset="0"/>
              <a:ea typeface="Segoe UI" pitchFamily="34" charset="0"/>
              <a:cs typeface="Segoe UI" pitchFamily="34" charset="0"/>
            </a:endParaRPr>
          </a:p>
          <a:p>
            <a:r>
              <a:rPr lang="en-US" sz="1100" kern="1200" dirty="0">
                <a:solidFill>
                  <a:schemeClr val="tx1"/>
                </a:solidFill>
                <a:effectLst/>
                <a:latin typeface="Segoe UI" pitchFamily="34" charset="0"/>
                <a:ea typeface="Segoe UI" pitchFamily="34" charset="0"/>
                <a:cs typeface="Segoe UI" pitchFamily="34" charset="0"/>
              </a:rPr>
              <a:t>These are all good points that you’re making. Let’s look at some of them more closely. </a:t>
            </a:r>
            <a:r>
              <a:rPr lang="en-US" sz="1100" b="1" kern="1200" dirty="0">
                <a:solidFill>
                  <a:schemeClr val="tx1"/>
                </a:solidFill>
                <a:effectLst/>
                <a:latin typeface="Segoe UI" pitchFamily="34" charset="0"/>
                <a:ea typeface="Segoe UI" pitchFamily="34" charset="0"/>
                <a:cs typeface="Segoe UI" pitchFamily="34" charset="0"/>
              </a:rPr>
              <a:t>[click]</a:t>
            </a:r>
          </a:p>
          <a:p>
            <a:endParaRPr lang="en-US" sz="1100" kern="1200" dirty="0">
              <a:solidFill>
                <a:schemeClr val="tx1"/>
              </a:solidFill>
              <a:effectLst/>
              <a:latin typeface="Segoe UI" pitchFamily="34" charset="0"/>
              <a:ea typeface="Segoe UI" pitchFamily="34" charset="0"/>
              <a:cs typeface="Segoe UI" pitchFamily="34" charset="0"/>
            </a:endParaRPr>
          </a:p>
          <a:p>
            <a:r>
              <a:rPr lang="en-US" sz="1100" b="1" kern="1200" dirty="0">
                <a:solidFill>
                  <a:schemeClr val="tx1"/>
                </a:solidFill>
                <a:effectLst/>
                <a:latin typeface="Segoe UI" pitchFamily="34" charset="0"/>
                <a:ea typeface="Segoe UI" pitchFamily="34" charset="0"/>
                <a:cs typeface="Segoe UI" pitchFamily="34" charset="0"/>
              </a:rPr>
              <a:t>NOTES FOR SPEAKER</a:t>
            </a:r>
          </a:p>
          <a:p>
            <a:endParaRPr lang="en-US" sz="1100" b="1" kern="1200" dirty="0">
              <a:solidFill>
                <a:schemeClr val="tx1"/>
              </a:solidFill>
              <a:effectLst/>
              <a:latin typeface="Segoe UI" pitchFamily="34" charset="0"/>
              <a:ea typeface="Segoe UI" pitchFamily="34" charset="0"/>
              <a:cs typeface="Segoe UI" pitchFamily="34" charset="0"/>
            </a:endParaRPr>
          </a:p>
          <a:p>
            <a:r>
              <a:rPr lang="en-US" sz="1100" b="1" i="1" kern="1200" dirty="0">
                <a:solidFill>
                  <a:schemeClr val="tx1"/>
                </a:solidFill>
                <a:effectLst/>
                <a:latin typeface="Segoe UI" pitchFamily="34" charset="0"/>
                <a:ea typeface="Segoe UI" pitchFamily="34" charset="0"/>
                <a:cs typeface="Segoe UI" pitchFamily="34" charset="0"/>
              </a:rPr>
              <a:t>Question 1</a:t>
            </a:r>
            <a:r>
              <a:rPr lang="en-US" sz="1100" i="1" kern="1200" dirty="0">
                <a:solidFill>
                  <a:schemeClr val="tx1"/>
                </a:solidFill>
                <a:effectLst/>
                <a:latin typeface="Segoe UI" pitchFamily="34" charset="0"/>
                <a:ea typeface="Segoe UI" pitchFamily="34" charset="0"/>
                <a:cs typeface="Segoe UI" pitchFamily="34" charset="0"/>
              </a:rPr>
              <a:t>. Some answers to look for: Either someone broke into her email account and stole her password or she gave her password to someone who shared it.</a:t>
            </a:r>
          </a:p>
          <a:p>
            <a:endParaRPr lang="en-US" sz="1100" i="1" kern="1200" dirty="0">
              <a:solidFill>
                <a:schemeClr val="tx1"/>
              </a:solidFill>
              <a:effectLst/>
              <a:latin typeface="Segoe UI" pitchFamily="34" charset="0"/>
              <a:ea typeface="Segoe UI" pitchFamily="34" charset="0"/>
              <a:cs typeface="Segoe UI" pitchFamily="34" charset="0"/>
            </a:endParaRPr>
          </a:p>
          <a:p>
            <a:r>
              <a:rPr lang="en-US" sz="1100" b="1" i="1" kern="1200" dirty="0">
                <a:solidFill>
                  <a:schemeClr val="tx1"/>
                </a:solidFill>
                <a:effectLst/>
                <a:latin typeface="Segoe UI" pitchFamily="34" charset="0"/>
                <a:ea typeface="Segoe UI" pitchFamily="34" charset="0"/>
                <a:cs typeface="Segoe UI" pitchFamily="34" charset="0"/>
              </a:rPr>
              <a:t>Question 2. </a:t>
            </a:r>
            <a:r>
              <a:rPr lang="en-US" sz="1100" i="1" kern="1200" dirty="0">
                <a:solidFill>
                  <a:schemeClr val="tx1"/>
                </a:solidFill>
                <a:effectLst/>
                <a:latin typeface="Segoe UI" pitchFamily="34" charset="0"/>
                <a:ea typeface="Segoe UI" pitchFamily="34" charset="0"/>
                <a:cs typeface="Segoe UI" pitchFamily="34" charset="0"/>
              </a:rPr>
              <a:t>Here are some possible answers that will tie in with the next slide.</a:t>
            </a:r>
          </a:p>
          <a:p>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Create a stronger password for email</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Not share her password</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Not use the same password for email and Facebook</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Be careful about whom she </a:t>
            </a:r>
            <a:r>
              <a:rPr lang="en-US" sz="1100" i="1" kern="1200" dirty="0" err="1">
                <a:solidFill>
                  <a:schemeClr val="tx1"/>
                </a:solidFill>
                <a:effectLst/>
                <a:latin typeface="Segoe UI" pitchFamily="34" charset="0"/>
                <a:ea typeface="Segoe UI" pitchFamily="34" charset="0"/>
                <a:cs typeface="Segoe UI" pitchFamily="34" charset="0"/>
              </a:rPr>
              <a:t>friended</a:t>
            </a:r>
            <a:endParaRPr lang="en-US" sz="1100" i="1" kern="1200" dirty="0">
              <a:solidFill>
                <a:schemeClr val="tx1"/>
              </a:solidFill>
              <a:effectLst/>
              <a:latin typeface="Segoe UI" pitchFamily="34" charset="0"/>
              <a:ea typeface="Segoe UI" pitchFamily="34" charset="0"/>
              <a:cs typeface="Segoe UI" pitchFamily="34" charset="0"/>
            </a:endParaRPr>
          </a:p>
          <a:p>
            <a:pPr lvl="0"/>
            <a:endParaRPr lang="en-US" sz="1100" i="1" kern="1200" dirty="0">
              <a:solidFill>
                <a:schemeClr val="tx1"/>
              </a:solidFill>
              <a:effectLst/>
              <a:latin typeface="Segoe UI" pitchFamily="34" charset="0"/>
              <a:ea typeface="Segoe UI" pitchFamily="34" charset="0"/>
              <a:cs typeface="Segoe UI" pitchFamily="34" charset="0"/>
            </a:endParaRPr>
          </a:p>
          <a:p>
            <a:r>
              <a:rPr lang="en-US" sz="1100" i="1" kern="1200" dirty="0">
                <a:solidFill>
                  <a:schemeClr val="tx1"/>
                </a:solidFill>
                <a:effectLst/>
                <a:latin typeface="Segoe UI" pitchFamily="34" charset="0"/>
                <a:ea typeface="Segoe UI" pitchFamily="34" charset="0"/>
                <a:cs typeface="Segoe UI" pitchFamily="34" charset="0"/>
              </a:rPr>
              <a:t>When you’ve gotten a couple of these points, you’re ready to go to the next slide.</a:t>
            </a:r>
          </a:p>
          <a:p>
            <a:endParaRPr lang="en-US" sz="1100" i="1" kern="1200" dirty="0">
              <a:solidFill>
                <a:schemeClr val="tx1"/>
              </a:solidFill>
              <a:effectLst/>
              <a:latin typeface="Segoe UI" pitchFamily="34" charset="0"/>
              <a:ea typeface="Segoe UI" pitchFamily="34" charset="0"/>
              <a:cs typeface="Segoe UI" pitchFamily="34" charset="0"/>
            </a:endParaRPr>
          </a:p>
          <a:p>
            <a:r>
              <a:rPr lang="en-US" sz="1100" b="1" i="1" kern="1200" dirty="0">
                <a:solidFill>
                  <a:schemeClr val="tx1"/>
                </a:solidFill>
                <a:effectLst/>
                <a:latin typeface="Segoe UI" pitchFamily="34" charset="0"/>
                <a:ea typeface="Segoe UI" pitchFamily="34" charset="0"/>
                <a:cs typeface="Segoe UI" pitchFamily="34" charset="0"/>
              </a:rPr>
              <a:t>Suggestion</a:t>
            </a:r>
            <a:r>
              <a:rPr lang="en-US" sz="1100" i="1" kern="1200" dirty="0">
                <a:solidFill>
                  <a:schemeClr val="tx1"/>
                </a:solidFill>
                <a:effectLst/>
                <a:latin typeface="Segoe UI" pitchFamily="34" charset="0"/>
                <a:ea typeface="Segoe UI" pitchFamily="34" charset="0"/>
                <a:cs typeface="Segoe UI" pitchFamily="34" charset="0"/>
              </a:rPr>
              <a:t>: When you get to the place in the deck where you’re giving Microsoft’s advice (as in the next slide), try paraphrasing what teens in your group were saying—using their wording and expressions as well as you can remember—as a way of affirming and reinforcing their ideas.</a:t>
            </a: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2</a:t>
            </a:r>
          </a:p>
        </p:txBody>
      </p:sp>
    </p:spTree>
    <p:extLst>
      <p:ext uri="{BB962C8B-B14F-4D97-AF65-F5344CB8AC3E}">
        <p14:creationId xmlns:p14="http://schemas.microsoft.com/office/powerpoint/2010/main" val="607847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20: More helpful information</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[Point out the first two links in the tip sheet. If you have Internet access, you can visit these sites by way of demonstration.] </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b="1" kern="1200" dirty="0">
                <a:solidFill>
                  <a:schemeClr val="tx1"/>
                </a:solidFill>
                <a:effectLst/>
                <a:latin typeface="Segoe UI" pitchFamily="34" charset="0"/>
                <a:ea typeface="Segoe UI" pitchFamily="34" charset="0"/>
                <a:cs typeface="Segoe UI" pitchFamily="34" charset="0"/>
              </a:rPr>
              <a:t>Stand up to bullying</a:t>
            </a:r>
            <a:r>
              <a:rPr lang="en-US" sz="1200" kern="1200" dirty="0">
                <a:solidFill>
                  <a:schemeClr val="tx1"/>
                </a:solidFill>
                <a:effectLst/>
                <a:latin typeface="Segoe UI" pitchFamily="34" charset="0"/>
                <a:ea typeface="Segoe UI" pitchFamily="34" charset="0"/>
                <a:cs typeface="Segoe UI" pitchFamily="34" charset="0"/>
              </a:rPr>
              <a:t>: There’s lots of information here about how you can be an “</a:t>
            </a:r>
            <a:r>
              <a:rPr lang="en-US" sz="1200" kern="1200" dirty="0" err="1">
                <a:solidFill>
                  <a:schemeClr val="tx1"/>
                </a:solidFill>
                <a:effectLst/>
                <a:latin typeface="Segoe UI" pitchFamily="34" charset="0"/>
                <a:ea typeface="Segoe UI" pitchFamily="34" charset="0"/>
                <a:cs typeface="Segoe UI" pitchFamily="34" charset="0"/>
              </a:rPr>
              <a:t>upstander</a:t>
            </a:r>
            <a:r>
              <a:rPr lang="en-US" sz="1200" kern="1200" dirty="0">
                <a:solidFill>
                  <a:schemeClr val="tx1"/>
                </a:solidFill>
                <a:effectLst/>
                <a:latin typeface="Segoe UI" pitchFamily="34" charset="0"/>
                <a:ea typeface="Segoe UI" pitchFamily="34" charset="0"/>
                <a:cs typeface="Segoe UI" pitchFamily="34" charset="0"/>
              </a:rPr>
              <a:t>” and help put an end to online bullying.</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b="1" kern="1200" dirty="0">
                <a:solidFill>
                  <a:schemeClr val="tx1"/>
                </a:solidFill>
                <a:effectLst/>
                <a:latin typeface="Segoe UI" pitchFamily="34" charset="0"/>
                <a:ea typeface="Segoe UI" pitchFamily="34" charset="0"/>
                <a:cs typeface="Segoe UI" pitchFamily="34" charset="0"/>
              </a:rPr>
              <a:t>Help from Microsoft</a:t>
            </a:r>
            <a:r>
              <a:rPr lang="en-US" sz="1200" kern="1200" dirty="0">
                <a:solidFill>
                  <a:schemeClr val="tx1"/>
                </a:solidFill>
                <a:effectLst/>
                <a:latin typeface="Segoe UI" pitchFamily="34" charset="0"/>
                <a:ea typeface="Segoe UI" pitchFamily="34" charset="0"/>
                <a:cs typeface="Segoe UI" pitchFamily="34" charset="0"/>
              </a:rPr>
              <a:t>: Here’s where you can go to learn how to strengthen your computer against viruses and get more advice, like how to use mobile phones or play games more safely.</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That wraps it up. Any more comments? Questions?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20</a:t>
            </a:r>
          </a:p>
        </p:txBody>
      </p:sp>
    </p:spTree>
    <p:extLst>
      <p:ext uri="{BB962C8B-B14F-4D97-AF65-F5344CB8AC3E}">
        <p14:creationId xmlns:p14="http://schemas.microsoft.com/office/powerpoint/2010/main" val="889397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Segoe UI" pitchFamily="34" charset="0"/>
                <a:ea typeface="Segoe UI" pitchFamily="34" charset="0"/>
                <a:cs typeface="Segoe UI" pitchFamily="34" charset="0"/>
              </a:rPr>
              <a:t>Slide 21: Microsoft slide</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Thanks for being such great group—looks like you have a good sense of how to take charge of your digital life!</a:t>
            </a:r>
          </a:p>
          <a:p>
            <a:endParaRPr lang="en-US" sz="1200" b="1" strike="sngStrike" kern="1200" dirty="0">
              <a:solidFill>
                <a:schemeClr val="tx1"/>
              </a:solidFill>
              <a:effectLst/>
              <a:latin typeface="Segoe UI" pitchFamily="34" charset="0"/>
              <a:ea typeface="Segoe UI" pitchFamily="34" charset="0"/>
              <a:cs typeface="Segoe UI" pitchFamily="34" charset="0"/>
            </a:endParaRPr>
          </a:p>
        </p:txBody>
      </p:sp>
      <p:sp>
        <p:nvSpPr>
          <p:cNvPr id="5" name="TextBox 4"/>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21</a:t>
            </a:r>
          </a:p>
        </p:txBody>
      </p:sp>
    </p:spTree>
    <p:extLst>
      <p:ext uri="{BB962C8B-B14F-4D97-AF65-F5344CB8AC3E}">
        <p14:creationId xmlns:p14="http://schemas.microsoft.com/office/powerpoint/2010/main" val="405162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2819400" y="228600"/>
            <a:ext cx="1524000" cy="1143000"/>
          </a:xfrm>
          <a:ln/>
        </p:spPr>
      </p:sp>
      <p:sp>
        <p:nvSpPr>
          <p:cNvPr id="27651" name="Notes Placeholder 2"/>
          <p:cNvSpPr>
            <a:spLocks noGrp="1"/>
          </p:cNvSpPr>
          <p:nvPr>
            <p:ph type="body" idx="1"/>
          </p:nvPr>
        </p:nvSpPr>
        <p:spPr>
          <a:xfrm>
            <a:off x="228600" y="1524000"/>
            <a:ext cx="6400800" cy="6934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chemeClr val="tx1"/>
                </a:solidFill>
                <a:effectLst/>
                <a:latin typeface="Segoe UI" pitchFamily="34" charset="0"/>
                <a:ea typeface="Segoe UI" pitchFamily="34" charset="0"/>
                <a:cs typeface="Segoe UI" pitchFamily="34" charset="0"/>
              </a:rPr>
              <a:t>Slide 3: Use strong passwords and keep them secret</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First, you want passwords to be strong so people can’t guess them or remember them easily. </a:t>
            </a:r>
            <a:r>
              <a:rPr lang="en-US" dirty="0">
                <a:latin typeface="Segoe UI" pitchFamily="34" charset="0"/>
                <a:ea typeface="Segoe UI" pitchFamily="34" charset="0"/>
                <a:cs typeface="Segoe UI" pitchFamily="34" charset="0"/>
              </a:rPr>
              <a:t>A </a:t>
            </a:r>
            <a:r>
              <a:rPr lang="en-US" sz="1200" kern="1200" dirty="0">
                <a:solidFill>
                  <a:schemeClr val="tx1"/>
                </a:solidFill>
                <a:effectLst/>
                <a:latin typeface="Segoe UI" pitchFamily="34" charset="0"/>
                <a:ea typeface="Segoe UI" pitchFamily="34" charset="0"/>
                <a:cs typeface="Segoe UI" pitchFamily="34" charset="0"/>
              </a:rPr>
              <a:t>strong password would have </a:t>
            </a:r>
            <a:r>
              <a:rPr lang="en-US" sz="1200" kern="1200" dirty="0">
                <a:effectLst/>
                <a:latin typeface="Segoe UI" pitchFamily="34" charset="0"/>
                <a:ea typeface="Segoe UI" pitchFamily="34" charset="0"/>
                <a:cs typeface="Segoe UI" pitchFamily="34" charset="0"/>
              </a:rPr>
              <a:t>helped to </a:t>
            </a:r>
            <a:r>
              <a:rPr lang="en-US" sz="1200" kern="1200" dirty="0">
                <a:solidFill>
                  <a:schemeClr val="tx1"/>
                </a:solidFill>
                <a:effectLst/>
                <a:latin typeface="Segoe UI" pitchFamily="34" charset="0"/>
                <a:ea typeface="Segoe UI" pitchFamily="34" charset="0"/>
                <a:cs typeface="Segoe UI" pitchFamily="34" charset="0"/>
              </a:rPr>
              <a:t>protect Angela—and her friends, too, and kept the drama to a minimum. So what makes a strong password?</a:t>
            </a:r>
            <a:r>
              <a:rPr lang="en-US" sz="1200" b="1" kern="1200" dirty="0">
                <a:solidFill>
                  <a:schemeClr val="tx1"/>
                </a:solidFill>
                <a:effectLst/>
                <a:latin typeface="Segoe UI" pitchFamily="34" charset="0"/>
                <a:ea typeface="Segoe UI" pitchFamily="34" charset="0"/>
                <a:cs typeface="Segoe UI" pitchFamily="34" charset="0"/>
              </a:rPr>
              <a:t> [click]</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Strong passwords</a:t>
            </a:r>
            <a:r>
              <a:rPr lang="en-US" sz="1200" kern="1200" dirty="0">
                <a:solidFill>
                  <a:schemeClr val="tx1"/>
                </a:solidFill>
                <a:effectLst/>
                <a:latin typeface="Segoe UI" pitchFamily="34" charset="0"/>
                <a:ea typeface="Segoe UI" pitchFamily="34" charset="0"/>
                <a:cs typeface="Segoe UI" pitchFamily="34" charset="0"/>
              </a:rPr>
              <a:t> are long phrases or sentences that mix capital and lowercase letters, numbers, and symbols. </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One way to create a strong password is to come up with a sentence that means something to you, that you can remember—like the example. Longer is stronger.</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Then play with the characters to make it even stronger. See how you can substitute an exclamation point for an “I” or a zero for an “o.” </a:t>
            </a:r>
            <a:r>
              <a:rPr lang="en-US" sz="1200" b="1" kern="1200" dirty="0">
                <a:solidFill>
                  <a:schemeClr val="tx1"/>
                </a:solidFill>
                <a:effectLst/>
                <a:latin typeface="Segoe UI" pitchFamily="34" charset="0"/>
                <a:ea typeface="Segoe UI" pitchFamily="34" charset="0"/>
                <a:cs typeface="Segoe UI" pitchFamily="34" charset="0"/>
              </a:rPr>
              <a:t>[click]</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Different passwords</a:t>
            </a:r>
            <a:r>
              <a:rPr lang="en-US" sz="1200" kern="1200" dirty="0">
                <a:solidFill>
                  <a:schemeClr val="tx1"/>
                </a:solidFill>
                <a:effectLst/>
                <a:latin typeface="Segoe UI" pitchFamily="34" charset="0"/>
                <a:ea typeface="Segoe UI" pitchFamily="34" charset="0"/>
                <a:cs typeface="Segoe UI" pitchFamily="34" charset="0"/>
              </a:rPr>
              <a:t>. One of the problems with Angela’s passwords was that she used the same password for email and </a:t>
            </a:r>
            <a:r>
              <a:rPr lang="en-US" sz="1200" kern="1200" dirty="0" err="1">
                <a:solidFill>
                  <a:schemeClr val="tx1"/>
                </a:solidFill>
                <a:effectLst/>
                <a:latin typeface="Segoe UI" pitchFamily="34" charset="0"/>
                <a:ea typeface="Segoe UI" pitchFamily="34" charset="0"/>
                <a:cs typeface="Segoe UI" pitchFamily="34" charset="0"/>
              </a:rPr>
              <a:t>Facebook</a:t>
            </a:r>
            <a:r>
              <a:rPr lang="en-US" sz="1200" kern="1200" dirty="0">
                <a:solidFill>
                  <a:schemeClr val="tx1"/>
                </a:solidFill>
                <a:effectLst/>
                <a:latin typeface="Segoe UI" pitchFamily="34" charset="0"/>
                <a:ea typeface="Segoe UI" pitchFamily="34" charset="0"/>
                <a:cs typeface="Segoe UI" pitchFamily="34" charset="0"/>
              </a:rPr>
              <a:t>. </a:t>
            </a:r>
            <a:r>
              <a:rPr lang="en-US" sz="1200" b="1" kern="1200" dirty="0">
                <a:solidFill>
                  <a:schemeClr val="tx1"/>
                </a:solidFill>
                <a:effectLst/>
                <a:latin typeface="Segoe UI" pitchFamily="34" charset="0"/>
                <a:ea typeface="Segoe UI" pitchFamily="34" charset="0"/>
                <a:cs typeface="Segoe UI" pitchFamily="34" charset="0"/>
              </a:rPr>
              <a:t>[click]</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Lock your phone</a:t>
            </a:r>
            <a:r>
              <a:rPr lang="en-US" sz="1200" kern="1200" dirty="0">
                <a:solidFill>
                  <a:schemeClr val="tx1"/>
                </a:solidFill>
                <a:effectLst/>
                <a:latin typeface="Segoe UI" pitchFamily="34" charset="0"/>
                <a:ea typeface="Segoe UI" pitchFamily="34" charset="0"/>
                <a:cs typeface="Segoe UI" pitchFamily="34" charset="0"/>
              </a:rPr>
              <a:t> with a password, too—a </a:t>
            </a:r>
            <a:r>
              <a:rPr lang="en-US" dirty="0">
                <a:latin typeface="Segoe UI" pitchFamily="34" charset="0"/>
                <a:ea typeface="Segoe UI" pitchFamily="34" charset="0"/>
                <a:cs typeface="Segoe UI" pitchFamily="34" charset="0"/>
              </a:rPr>
              <a:t>personal identification number. You know, </a:t>
            </a:r>
            <a:r>
              <a:rPr lang="en-US" sz="1200" kern="1200" dirty="0">
                <a:solidFill>
                  <a:schemeClr val="tx1"/>
                </a:solidFill>
                <a:effectLst/>
                <a:latin typeface="Segoe UI" pitchFamily="34" charset="0"/>
                <a:ea typeface="Segoe UI" pitchFamily="34" charset="0"/>
                <a:cs typeface="Segoe UI" pitchFamily="34" charset="0"/>
              </a:rPr>
              <a:t>a PIN. This makes it harder for someone to use your phone to impersonate you or read your private stuff. So what makes a good PIN?</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When we say “Don’t use your own numbers,” we mean numbers like the house number in your address or parts of your phone, driver’s license, bank account, or social security numbers.</a:t>
            </a:r>
            <a:r>
              <a:rPr lang="en-US" sz="1200" b="1" kern="1200" dirty="0">
                <a:solidFill>
                  <a:schemeClr val="tx1"/>
                </a:solidFill>
                <a:effectLst/>
                <a:latin typeface="Segoe UI" pitchFamily="34" charset="0"/>
                <a:ea typeface="Segoe UI" pitchFamily="34" charset="0"/>
                <a:cs typeface="Segoe UI" pitchFamily="34" charset="0"/>
              </a:rPr>
              <a:t> [click]</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Don’t share</a:t>
            </a:r>
            <a:r>
              <a:rPr lang="en-US" sz="1200" kern="1200" dirty="0">
                <a:solidFill>
                  <a:schemeClr val="tx1"/>
                </a:solidFill>
                <a:effectLst/>
                <a:latin typeface="Segoe UI" pitchFamily="34" charset="0"/>
                <a:ea typeface="Segoe UI" pitchFamily="34" charset="0"/>
                <a:cs typeface="Segoe UI" pitchFamily="34" charset="0"/>
              </a:rPr>
              <a:t>. As we saw in Angela’s case, friends aren’t always responsible about sharing this vital information. Plus friends don’t always stay friends. So, even if your friends tempt you: keep your passwords and PINs a secret.</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Want to know what happened after Angela’s father called the police? Although Rolando claimed he was just joking, he was prosecuted and convicted in juvenile court of impersonation and identity theft under the laws of California. The judge ordered him “committed to the Kings County Juvenile Academy Alpha Program for 90 days to a year, and put him on probation.”</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To illustrate other risks you may bump into online, let me tell you another true story about a guy we’ll call “Spike.”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b="1" strike="sngStrike" kern="1200" baseline="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3</a:t>
            </a:r>
          </a:p>
        </p:txBody>
      </p:sp>
    </p:spTree>
    <p:extLst>
      <p:ext uri="{BB962C8B-B14F-4D97-AF65-F5344CB8AC3E}">
        <p14:creationId xmlns:p14="http://schemas.microsoft.com/office/powerpoint/2010/main" val="2997790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2590800" y="152400"/>
            <a:ext cx="1625600" cy="1219200"/>
          </a:xfrm>
          <a:ln/>
        </p:spPr>
      </p:sp>
      <p:sp>
        <p:nvSpPr>
          <p:cNvPr id="34819" name="Notes Placeholder 2"/>
          <p:cNvSpPr>
            <a:spLocks noGrp="1"/>
          </p:cNvSpPr>
          <p:nvPr>
            <p:ph type="body" idx="1"/>
          </p:nvPr>
        </p:nvSpPr>
        <p:spPr>
          <a:xfrm>
            <a:off x="228600" y="1524000"/>
            <a:ext cx="6400799" cy="7439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b="1" kern="1200" dirty="0">
                <a:solidFill>
                  <a:schemeClr val="tx1"/>
                </a:solidFill>
                <a:effectLst/>
                <a:latin typeface="Segoe UI" pitchFamily="34" charset="0"/>
                <a:ea typeface="Segoe UI" pitchFamily="34" charset="0"/>
                <a:cs typeface="Segoe UI" pitchFamily="34" charset="0"/>
              </a:rPr>
              <a:t>Slide 4: Clicking unknown links can lead to trouble</a:t>
            </a:r>
          </a:p>
          <a:p>
            <a:endParaRPr lang="en-US" sz="1100" b="1" kern="1200" dirty="0">
              <a:solidFill>
                <a:schemeClr val="tx1"/>
              </a:solidFill>
              <a:effectLst/>
              <a:latin typeface="Segoe UI" pitchFamily="34" charset="0"/>
              <a:ea typeface="Segoe UI" pitchFamily="34" charset="0"/>
              <a:cs typeface="Segoe UI" pitchFamily="34" charset="0"/>
            </a:endParaRPr>
          </a:p>
          <a:p>
            <a:r>
              <a:rPr lang="en-US" sz="1100" b="1" kern="1200" dirty="0">
                <a:solidFill>
                  <a:schemeClr val="tx1"/>
                </a:solidFill>
                <a:effectLst/>
                <a:latin typeface="Segoe UI" pitchFamily="34" charset="0"/>
                <a:ea typeface="Segoe UI" pitchFamily="34" charset="0"/>
                <a:cs typeface="Segoe UI" pitchFamily="34" charset="0"/>
              </a:rPr>
              <a:t>TALKING POINTS</a:t>
            </a:r>
          </a:p>
          <a:p>
            <a:r>
              <a:rPr lang="en-US" sz="1100" kern="1200" dirty="0">
                <a:solidFill>
                  <a:schemeClr val="tx1"/>
                </a:solidFill>
                <a:effectLst/>
                <a:latin typeface="Segoe UI" pitchFamily="34" charset="0"/>
                <a:ea typeface="Segoe UI" pitchFamily="34" charset="0"/>
                <a:cs typeface="Segoe UI" pitchFamily="34" charset="0"/>
              </a:rPr>
              <a:t>Spike got a message in Facebook for an app that would let him share his music with friends. He clicked the link, and downloaded the app to jailbreak his phone so he could share his music. But what Spike didn’t realize was that the app was created by a professional scammer. Downloading the app gave the scammer access to Spike’s laptop. While the crook had access, he broke into Spike’s Facebook account and sent an individual message to everyone on his friends list. The message looked like it was from Spike and asked them to download some “awesome FREE ringtones.”</a:t>
            </a:r>
          </a:p>
          <a:p>
            <a:endParaRPr lang="en-US" sz="1100" kern="1200" dirty="0">
              <a:solidFill>
                <a:schemeClr val="tx1"/>
              </a:solidFill>
              <a:effectLst/>
              <a:latin typeface="Segoe UI" pitchFamily="34" charset="0"/>
              <a:ea typeface="Segoe UI" pitchFamily="34" charset="0"/>
              <a:cs typeface="Segoe UI" pitchFamily="34" charset="0"/>
            </a:endParaRPr>
          </a:p>
          <a:p>
            <a:r>
              <a:rPr lang="en-US" sz="1100" kern="1200" dirty="0">
                <a:solidFill>
                  <a:schemeClr val="tx1"/>
                </a:solidFill>
                <a:effectLst/>
                <a:latin typeface="Segoe UI" pitchFamily="34" charset="0"/>
                <a:ea typeface="Segoe UI" pitchFamily="34" charset="0"/>
                <a:cs typeface="Segoe UI" pitchFamily="34" charset="0"/>
              </a:rPr>
              <a:t>Spike wasn’t happy when his upset friends expressed their annoyance with him on his wall. But the scammer locked Spike out of his account so he couldn’t reply. Anyone who clicked the link would download the same malicious software (also known as </a:t>
            </a:r>
            <a:r>
              <a:rPr lang="en-US" sz="1100" i="1" kern="1200" dirty="0">
                <a:solidFill>
                  <a:schemeClr val="tx1"/>
                </a:solidFill>
                <a:effectLst/>
                <a:latin typeface="Segoe UI" pitchFamily="34" charset="0"/>
                <a:ea typeface="Segoe UI" pitchFamily="34" charset="0"/>
                <a:cs typeface="Segoe UI" pitchFamily="34" charset="0"/>
              </a:rPr>
              <a:t>malware</a:t>
            </a:r>
            <a:r>
              <a:rPr lang="en-US" sz="1100" kern="1200" dirty="0">
                <a:solidFill>
                  <a:schemeClr val="tx1"/>
                </a:solidFill>
                <a:effectLst/>
                <a:latin typeface="Segoe UI" pitchFamily="34" charset="0"/>
                <a:ea typeface="Segoe UI" pitchFamily="34" charset="0"/>
                <a:cs typeface="Segoe UI" pitchFamily="34" charset="0"/>
              </a:rPr>
              <a:t>) and the scammer could repeat what he did on Spike’s machine.</a:t>
            </a:r>
          </a:p>
          <a:p>
            <a:endParaRPr lang="en-US" sz="11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kern="1200" dirty="0">
                <a:solidFill>
                  <a:schemeClr val="tx1"/>
                </a:solidFill>
                <a:effectLst/>
                <a:latin typeface="Segoe UI" pitchFamily="34" charset="0"/>
                <a:ea typeface="Segoe UI" pitchFamily="34" charset="0"/>
                <a:cs typeface="Segoe UI" pitchFamily="34" charset="0"/>
              </a:rPr>
              <a:t>What happened to Spike?</a:t>
            </a:r>
          </a:p>
          <a:p>
            <a:pPr marL="171450" lvl="0" indent="-171450">
              <a:buFont typeface="Arial" pitchFamily="34" charset="0"/>
              <a:buChar char="•"/>
            </a:pPr>
            <a:endParaRPr lang="en-US" sz="11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kern="1200" dirty="0">
                <a:solidFill>
                  <a:schemeClr val="tx1"/>
                </a:solidFill>
                <a:effectLst/>
                <a:latin typeface="Segoe UI" pitchFamily="34" charset="0"/>
                <a:ea typeface="Segoe UI" pitchFamily="34" charset="0"/>
                <a:cs typeface="Segoe UI" pitchFamily="34" charset="0"/>
              </a:rPr>
              <a:t>What could Spike have done to help protect himself from the scammer? What advice would you give him?</a:t>
            </a:r>
          </a:p>
          <a:p>
            <a:pPr marL="171450" lvl="0" indent="-171450">
              <a:buFont typeface="Arial" pitchFamily="34" charset="0"/>
              <a:buChar char="•"/>
            </a:pPr>
            <a:endParaRPr lang="en-US" sz="1100" dirty="0">
              <a:latin typeface="Segoe UI" pitchFamily="34" charset="0"/>
              <a:ea typeface="Segoe UI" pitchFamily="34" charset="0"/>
              <a:cs typeface="Segoe UI" pitchFamily="34" charset="0"/>
            </a:endParaRPr>
          </a:p>
          <a:p>
            <a:pPr marL="171450" lvl="0" indent="-171450"/>
            <a:r>
              <a:rPr lang="en-US" sz="1100" kern="1200" dirty="0">
                <a:solidFill>
                  <a:schemeClr val="tx1"/>
                </a:solidFill>
                <a:effectLst/>
                <a:latin typeface="Segoe UI" pitchFamily="34" charset="0"/>
                <a:ea typeface="Segoe UI" pitchFamily="34" charset="0"/>
                <a:cs typeface="Segoe UI" pitchFamily="34" charset="0"/>
              </a:rPr>
              <a:t>[DISCUSSION TAKES PLACE.]</a:t>
            </a:r>
          </a:p>
          <a:p>
            <a:pPr lvl="0"/>
            <a:endParaRPr lang="en-US" sz="1100" kern="1200" dirty="0">
              <a:solidFill>
                <a:schemeClr val="tx1"/>
              </a:solidFill>
              <a:effectLst/>
              <a:latin typeface="Segoe UI" pitchFamily="34" charset="0"/>
              <a:ea typeface="Segoe UI" pitchFamily="34" charset="0"/>
              <a:cs typeface="Segoe UI" pitchFamily="34" charset="0"/>
            </a:endParaRPr>
          </a:p>
          <a:p>
            <a:r>
              <a:rPr lang="en-US" sz="1100" kern="1200" dirty="0">
                <a:solidFill>
                  <a:schemeClr val="tx1"/>
                </a:solidFill>
                <a:effectLst/>
                <a:latin typeface="Segoe UI" pitchFamily="34" charset="0"/>
                <a:ea typeface="Segoe UI" pitchFamily="34" charset="0"/>
                <a:cs typeface="Segoe UI" pitchFamily="34" charset="0"/>
              </a:rPr>
              <a:t>As you’ve suggested, the advice to protect Spike—AND his friends—is pretty straightforward. </a:t>
            </a:r>
            <a:r>
              <a:rPr lang="en-US" sz="1100" b="1" kern="1200" dirty="0">
                <a:solidFill>
                  <a:schemeClr val="tx1"/>
                </a:solidFill>
                <a:effectLst/>
                <a:latin typeface="Segoe UI" pitchFamily="34" charset="0"/>
                <a:ea typeface="Segoe UI" pitchFamily="34" charset="0"/>
                <a:cs typeface="Segoe UI" pitchFamily="34" charset="0"/>
              </a:rPr>
              <a:t>[click]</a:t>
            </a:r>
          </a:p>
          <a:p>
            <a:endParaRPr lang="en-US" sz="1100" kern="1200" dirty="0">
              <a:solidFill>
                <a:schemeClr val="tx1"/>
              </a:solidFill>
              <a:effectLst/>
              <a:latin typeface="Segoe UI" pitchFamily="34" charset="0"/>
              <a:ea typeface="Segoe UI" pitchFamily="34" charset="0"/>
              <a:cs typeface="Segoe UI" pitchFamily="34" charset="0"/>
            </a:endParaRPr>
          </a:p>
          <a:p>
            <a:r>
              <a:rPr lang="en-US" sz="1100" b="1" kern="1200" dirty="0">
                <a:solidFill>
                  <a:schemeClr val="tx1"/>
                </a:solidFill>
                <a:effectLst/>
                <a:latin typeface="Segoe UI" pitchFamily="34" charset="0"/>
                <a:ea typeface="Segoe UI" pitchFamily="34" charset="0"/>
                <a:cs typeface="Segoe UI" pitchFamily="34" charset="0"/>
              </a:rPr>
              <a:t>NOTES FOR SPEAKER</a:t>
            </a:r>
          </a:p>
          <a:p>
            <a:r>
              <a:rPr lang="en-US" sz="1100" i="1" kern="1200" dirty="0">
                <a:solidFill>
                  <a:schemeClr val="tx1"/>
                </a:solidFill>
                <a:effectLst/>
                <a:latin typeface="Segoe UI" pitchFamily="34" charset="0"/>
                <a:ea typeface="Segoe UI" pitchFamily="34" charset="0"/>
                <a:cs typeface="Segoe UI" pitchFamily="34" charset="0"/>
              </a:rPr>
              <a:t>Here are some answers that you might get. They include points that will tie in with the next slide.</a:t>
            </a:r>
          </a:p>
          <a:p>
            <a:pPr marL="17145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Only download from sites with a good reputation.</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Be careful about clicking links.</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Pay attention to who sent the message.</a:t>
            </a:r>
          </a:p>
          <a:p>
            <a:pPr marL="171450" lvl="0" indent="-171450">
              <a:buFont typeface="Arial" pitchFamily="34" charset="0"/>
              <a:buChar char="•"/>
            </a:pPr>
            <a:endParaRPr lang="en-US" sz="1100" i="1"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100" i="1" kern="1200" dirty="0">
                <a:solidFill>
                  <a:schemeClr val="tx1"/>
                </a:solidFill>
                <a:effectLst/>
                <a:latin typeface="Segoe UI" pitchFamily="34" charset="0"/>
                <a:ea typeface="Segoe UI" pitchFamily="34" charset="0"/>
                <a:cs typeface="Segoe UI" pitchFamily="34" charset="0"/>
              </a:rPr>
              <a:t>Think before you click a link (or open an attached file) even if you know the person who sent the message.</a:t>
            </a:r>
          </a:p>
          <a:p>
            <a:pPr lvl="0"/>
            <a:endParaRPr lang="en-US" sz="1100" i="1" kern="1200" dirty="0">
              <a:solidFill>
                <a:schemeClr val="tx1"/>
              </a:solidFill>
              <a:effectLst/>
              <a:latin typeface="Segoe UI" pitchFamily="34" charset="0"/>
              <a:ea typeface="Segoe UI" pitchFamily="34" charset="0"/>
              <a:cs typeface="Segoe UI" pitchFamily="34" charset="0"/>
            </a:endParaRPr>
          </a:p>
          <a:p>
            <a:r>
              <a:rPr lang="en-US" sz="1100" i="1" kern="1200" dirty="0">
                <a:solidFill>
                  <a:schemeClr val="tx1"/>
                </a:solidFill>
                <a:effectLst/>
                <a:latin typeface="Segoe UI" pitchFamily="34" charset="0"/>
                <a:ea typeface="Segoe UI" pitchFamily="34" charset="0"/>
                <a:cs typeface="Segoe UI" pitchFamily="34" charset="0"/>
              </a:rPr>
              <a:t>When you’ve gotten a few of these points, you’re ready to go to the next slide.</a:t>
            </a:r>
          </a:p>
          <a:p>
            <a:endParaRPr lang="en-US" sz="1100" i="1" kern="1200" dirty="0">
              <a:solidFill>
                <a:schemeClr val="tx1"/>
              </a:solidFill>
              <a:effectLst/>
              <a:latin typeface="Segoe UI" pitchFamily="34" charset="0"/>
              <a:ea typeface="Segoe UI" pitchFamily="34" charset="0"/>
              <a:cs typeface="Segoe UI" pitchFamily="34" charset="0"/>
            </a:endParaRPr>
          </a:p>
          <a:p>
            <a:r>
              <a:rPr lang="en-US" sz="1100" b="1" i="1" kern="1200" dirty="0">
                <a:solidFill>
                  <a:schemeClr val="tx1"/>
                </a:solidFill>
                <a:effectLst/>
                <a:latin typeface="Segoe UI" pitchFamily="34" charset="0"/>
                <a:ea typeface="Segoe UI" pitchFamily="34" charset="0"/>
                <a:cs typeface="Segoe UI" pitchFamily="34" charset="0"/>
              </a:rPr>
              <a:t>But before you go to the next slide</a:t>
            </a:r>
            <a:r>
              <a:rPr lang="en-US" sz="1100" i="1" kern="1200" dirty="0">
                <a:solidFill>
                  <a:schemeClr val="tx1"/>
                </a:solidFill>
                <a:effectLst/>
                <a:latin typeface="Segoe UI" pitchFamily="34" charset="0"/>
                <a:ea typeface="Segoe UI" pitchFamily="34" charset="0"/>
                <a:cs typeface="Segoe UI" pitchFamily="34" charset="0"/>
              </a:rPr>
              <a:t>, if you’ve established a good rapport with the group, you might ask for a couple of personal experiences: Has anyone gotten messages like the one Spike’s friends got--especially from someone you know—in email or IM, or on a social site, in a text message, or while playing a game?</a:t>
            </a:r>
          </a:p>
          <a:p>
            <a:endParaRPr lang="en-US" sz="1100"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4</a:t>
            </a:r>
          </a:p>
        </p:txBody>
      </p:sp>
    </p:spTree>
    <p:extLst>
      <p:ext uri="{BB962C8B-B14F-4D97-AF65-F5344CB8AC3E}">
        <p14:creationId xmlns:p14="http://schemas.microsoft.com/office/powerpoint/2010/main" val="4291274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2209800" y="152400"/>
            <a:ext cx="2286000" cy="1714500"/>
          </a:xfrm>
          <a:ln/>
        </p:spPr>
      </p:sp>
      <p:sp>
        <p:nvSpPr>
          <p:cNvPr id="28675" name="Notes Placeholder 2"/>
          <p:cNvSpPr>
            <a:spLocks noGrp="1"/>
          </p:cNvSpPr>
          <p:nvPr>
            <p:ph type="body" idx="1"/>
          </p:nvPr>
        </p:nvSpPr>
        <p:spPr>
          <a:xfrm>
            <a:off x="304800" y="2209800"/>
            <a:ext cx="6324600" cy="6248400"/>
          </a:xfrm>
          <a:ln/>
        </p:spPr>
        <p:txBody>
          <a:bodyPr/>
          <a:lstStyle/>
          <a:p>
            <a:r>
              <a:rPr lang="en-US" sz="1200" b="1" kern="1200" dirty="0">
                <a:solidFill>
                  <a:schemeClr val="tx1"/>
                </a:solidFill>
                <a:effectLst/>
                <a:latin typeface="Segoe UI" pitchFamily="34" charset="0"/>
                <a:ea typeface="Segoe UI" pitchFamily="34" charset="0"/>
                <a:cs typeface="Segoe UI" pitchFamily="34" charset="0"/>
              </a:rPr>
              <a:t>Slide 5: Think, then click</a:t>
            </a:r>
          </a:p>
          <a:p>
            <a:endParaRPr lang="en-US" sz="1200" b="1"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Think before you click because you don’t ever </a:t>
            </a:r>
            <a:r>
              <a:rPr lang="en-US" sz="1200" i="1" kern="1200" dirty="0">
                <a:solidFill>
                  <a:schemeClr val="tx1"/>
                </a:solidFill>
                <a:effectLst/>
                <a:latin typeface="Segoe UI" pitchFamily="34" charset="0"/>
                <a:ea typeface="Segoe UI" pitchFamily="34" charset="0"/>
                <a:cs typeface="Segoe UI" pitchFamily="34" charset="0"/>
              </a:rPr>
              <a:t>really</a:t>
            </a:r>
            <a:r>
              <a:rPr lang="en-US" sz="1200" kern="1200" dirty="0">
                <a:solidFill>
                  <a:schemeClr val="tx1"/>
                </a:solidFill>
                <a:effectLst/>
                <a:latin typeface="Segoe UI" pitchFamily="34" charset="0"/>
                <a:ea typeface="Segoe UI" pitchFamily="34" charset="0"/>
                <a:cs typeface="Segoe UI" pitchFamily="34" charset="0"/>
              </a:rPr>
              <a:t> know who is on the other end. And not only will you </a:t>
            </a:r>
            <a:r>
              <a:rPr lang="en-US" sz="1200" kern="1200" dirty="0">
                <a:effectLst/>
                <a:latin typeface="Segoe UI" pitchFamily="34" charset="0"/>
                <a:ea typeface="Segoe UI" pitchFamily="34" charset="0"/>
                <a:cs typeface="Segoe UI" pitchFamily="34" charset="0"/>
              </a:rPr>
              <a:t>help</a:t>
            </a:r>
            <a:r>
              <a:rPr lang="en-US" sz="1200" kern="1200" dirty="0">
                <a:solidFill>
                  <a:srgbClr val="FF0000"/>
                </a:solidFill>
                <a:effectLst/>
                <a:latin typeface="Segoe UI" pitchFamily="34" charset="0"/>
                <a:ea typeface="Segoe UI" pitchFamily="34" charset="0"/>
                <a:cs typeface="Segoe UI" pitchFamily="34" charset="0"/>
              </a:rPr>
              <a:t> </a:t>
            </a:r>
            <a:r>
              <a:rPr lang="en-US" sz="1200" kern="1200" dirty="0">
                <a:solidFill>
                  <a:schemeClr val="tx1"/>
                </a:solidFill>
                <a:effectLst/>
                <a:latin typeface="Segoe UI" pitchFamily="34" charset="0"/>
                <a:ea typeface="Segoe UI" pitchFamily="34" charset="0"/>
                <a:cs typeface="Segoe UI" pitchFamily="34" charset="0"/>
              </a:rPr>
              <a:t>protect yourself and your computer, but just as in Spike’s story, you may do your friends a favor, too.</a:t>
            </a:r>
            <a:endParaRPr lang="en-US" sz="1200" b="1"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You know what happened to Spike when he clicked that link. But clicking attachments can do the same kind of damage. Malware can tag along on pictures, videos, games, or other attachments. It could:</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Damage your computer—maybe even stop it altogether or lock you out of it.</a:t>
            </a:r>
          </a:p>
          <a:p>
            <a:pPr marL="0" lvl="0" indent="0">
              <a:buFont typeface="Arial" pitchFamily="34" charset="0"/>
              <a:buNone/>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Destroy your stuff: erase your photos, games, and contact list.</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Spy on you by installing software that can track passwords or account numbers as you type them to steal your money or, worse, your identity. Criminals who are trying to steal your identity don’t really care if you have any money at all. They want to use your identity to open up bank accounts, sign up for credit cards and loans, even commit crimes—all in your name.</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And of course as you heard in Spike’s case, you have to be cautious even if the message comes from someone you know. It could really be a friend whose account was hacked.</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So we’ve covered a couple steps you can take to </a:t>
            </a:r>
            <a:r>
              <a:rPr lang="en-US" sz="1200" kern="1200" dirty="0">
                <a:effectLst/>
                <a:latin typeface="Segoe UI" pitchFamily="34" charset="0"/>
                <a:ea typeface="Segoe UI" pitchFamily="34" charset="0"/>
                <a:cs typeface="Segoe UI" pitchFamily="34" charset="0"/>
              </a:rPr>
              <a:t>help</a:t>
            </a:r>
            <a:r>
              <a:rPr lang="en-US" sz="1200" kern="1200" dirty="0">
                <a:solidFill>
                  <a:srgbClr val="FF0000"/>
                </a:solidFill>
                <a:effectLst/>
                <a:latin typeface="Segoe UI" pitchFamily="34" charset="0"/>
                <a:ea typeface="Segoe UI" pitchFamily="34" charset="0"/>
                <a:cs typeface="Segoe UI" pitchFamily="34" charset="0"/>
              </a:rPr>
              <a:t> </a:t>
            </a:r>
            <a:r>
              <a:rPr lang="en-US" sz="1200" kern="1200" dirty="0">
                <a:solidFill>
                  <a:schemeClr val="tx1"/>
                </a:solidFill>
                <a:effectLst/>
                <a:latin typeface="Segoe UI" pitchFamily="34" charset="0"/>
                <a:ea typeface="Segoe UI" pitchFamily="34" charset="0"/>
                <a:cs typeface="Segoe UI" pitchFamily="34" charset="0"/>
              </a:rPr>
              <a:t>protect yourself: use strong passwords and think before you click. </a:t>
            </a:r>
            <a:r>
              <a:rPr lang="en-US" sz="1200" b="1" kern="1200" dirty="0">
                <a:solidFill>
                  <a:schemeClr val="tx1"/>
                </a:solidFill>
                <a:effectLst/>
                <a:latin typeface="Segoe UI" pitchFamily="34" charset="0"/>
                <a:ea typeface="Segoe UI" pitchFamily="34" charset="0"/>
                <a:cs typeface="Segoe UI" pitchFamily="34" charset="0"/>
              </a:rPr>
              <a:t>[click]</a:t>
            </a:r>
            <a:endParaRPr lang="en-US" sz="1200"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5</a:t>
            </a:r>
          </a:p>
        </p:txBody>
      </p:sp>
    </p:spTree>
    <p:extLst>
      <p:ext uri="{BB962C8B-B14F-4D97-AF65-F5344CB8AC3E}">
        <p14:creationId xmlns:p14="http://schemas.microsoft.com/office/powerpoint/2010/main" val="624281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5207000" y="304800"/>
            <a:ext cx="1422400" cy="1066800"/>
          </a:xfrm>
          <a:ln/>
        </p:spPr>
      </p:sp>
      <p:sp>
        <p:nvSpPr>
          <p:cNvPr id="10243" name="Rectangle 3"/>
          <p:cNvSpPr>
            <a:spLocks noGrp="1" noChangeArrowheads="1"/>
          </p:cNvSpPr>
          <p:nvPr>
            <p:ph type="body" idx="1"/>
          </p:nvPr>
        </p:nvSpPr>
        <p:spPr>
          <a:xfrm>
            <a:off x="152400" y="304800"/>
            <a:ext cx="6477000" cy="8382000"/>
          </a:xfrm>
          <a:ln/>
        </p:spPr>
        <p:txBody>
          <a:bodyPr/>
          <a:lstStyle/>
          <a:p>
            <a:r>
              <a:rPr lang="en-US" sz="1000" b="1" kern="1200" dirty="0">
                <a:solidFill>
                  <a:schemeClr val="tx1"/>
                </a:solidFill>
                <a:effectLst/>
                <a:latin typeface="Segoe UI" pitchFamily="34" charset="0"/>
                <a:ea typeface="Segoe UI" pitchFamily="34" charset="0"/>
                <a:cs typeface="Segoe UI" pitchFamily="34" charset="0"/>
              </a:rPr>
              <a:t>Slide 6: You can’t take it back [embedded</a:t>
            </a:r>
            <a:r>
              <a:rPr lang="en-US" sz="1000" b="1" kern="1200" baseline="0" dirty="0">
                <a:solidFill>
                  <a:schemeClr val="tx1"/>
                </a:solidFill>
                <a:effectLst/>
                <a:latin typeface="Segoe UI" pitchFamily="34" charset="0"/>
                <a:ea typeface="Segoe UI" pitchFamily="34" charset="0"/>
                <a:cs typeface="Segoe UI" pitchFamily="34" charset="0"/>
              </a:rPr>
              <a:t> video]</a:t>
            </a:r>
            <a:endParaRPr lang="en-US" sz="1000" b="1" kern="1200" dirty="0">
              <a:solidFill>
                <a:schemeClr val="tx1"/>
              </a:solidFill>
              <a:effectLst/>
              <a:latin typeface="Segoe UI" pitchFamily="34" charset="0"/>
              <a:ea typeface="Segoe UI" pitchFamily="34" charset="0"/>
              <a:cs typeface="Segoe UI" pitchFamily="34" charset="0"/>
            </a:endParaRPr>
          </a:p>
          <a:p>
            <a:endParaRPr lang="en-US" sz="1000" b="1"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TALKING POINTS</a:t>
            </a:r>
          </a:p>
          <a:p>
            <a:r>
              <a:rPr lang="en-US" sz="1000" kern="1200" dirty="0">
                <a:solidFill>
                  <a:schemeClr val="tx1"/>
                </a:solidFill>
                <a:effectLst/>
                <a:latin typeface="Segoe UI" pitchFamily="34" charset="0"/>
                <a:ea typeface="Segoe UI" pitchFamily="34" charset="0"/>
                <a:cs typeface="Segoe UI" pitchFamily="34" charset="0"/>
              </a:rPr>
              <a:t>For this next step, let’s first watch a short video about a teen we’ll call Vanessa. </a:t>
            </a:r>
            <a:r>
              <a:rPr lang="en-US" sz="1000" b="1" kern="1200" dirty="0">
                <a:solidFill>
                  <a:schemeClr val="tx1"/>
                </a:solidFill>
                <a:effectLst/>
                <a:latin typeface="Segoe UI" pitchFamily="34" charset="0"/>
                <a:ea typeface="Segoe UI" pitchFamily="34" charset="0"/>
                <a:cs typeface="Segoe UI" pitchFamily="34" charset="0"/>
              </a:rPr>
              <a:t>[click]</a:t>
            </a:r>
            <a:endParaRPr lang="en-US" sz="1000" u="none" strike="noStrike" kern="1200" dirty="0">
              <a:solidFill>
                <a:schemeClr val="tx1"/>
              </a:solidFill>
              <a:effectLst/>
              <a:latin typeface="Segoe UI" pitchFamily="34" charset="0"/>
              <a:ea typeface="Segoe UI" pitchFamily="34" charset="0"/>
              <a:cs typeface="Segoe UI" pitchFamily="34" charset="0"/>
            </a:endParaRPr>
          </a:p>
          <a:p>
            <a:pPr marL="228600" lvl="0" indent="-228600" fontAlgn="base">
              <a:buFont typeface="+mj-lt"/>
              <a:buAutoNum type="arabicPeriod"/>
            </a:pPr>
            <a:r>
              <a:rPr lang="en-US" sz="1000" u="none" strike="noStrike" kern="1200" dirty="0">
                <a:solidFill>
                  <a:schemeClr val="tx1"/>
                </a:solidFill>
                <a:effectLst/>
                <a:latin typeface="Segoe UI" pitchFamily="34" charset="0"/>
                <a:ea typeface="Segoe UI" pitchFamily="34" charset="0"/>
                <a:cs typeface="Segoe UI" pitchFamily="34" charset="0"/>
              </a:rPr>
              <a:t>So, what happened to Vanessa?</a:t>
            </a:r>
          </a:p>
          <a:p>
            <a:pPr marL="228600" lvl="0" indent="-228600" fontAlgn="base">
              <a:buFont typeface="+mj-lt"/>
              <a:buAutoNum type="arabicPeriod"/>
            </a:pPr>
            <a:r>
              <a:rPr lang="en-US" sz="1000" u="none" strike="noStrike" kern="1200" dirty="0">
                <a:solidFill>
                  <a:schemeClr val="tx1"/>
                </a:solidFill>
                <a:effectLst/>
                <a:latin typeface="Segoe UI" pitchFamily="34" charset="0"/>
                <a:ea typeface="Segoe UI" pitchFamily="34" charset="0"/>
                <a:cs typeface="Segoe UI" pitchFamily="34" charset="0"/>
              </a:rPr>
              <a:t>How could that picture be a problem for her in the future? Or: So what if she posted</a:t>
            </a:r>
            <a:br>
              <a:rPr lang="en-US" sz="1000" u="none" strike="noStrike" kern="1200" dirty="0">
                <a:solidFill>
                  <a:schemeClr val="tx1"/>
                </a:solidFill>
                <a:effectLst/>
                <a:latin typeface="Segoe UI" pitchFamily="34" charset="0"/>
                <a:ea typeface="Segoe UI" pitchFamily="34" charset="0"/>
                <a:cs typeface="Segoe UI" pitchFamily="34" charset="0"/>
              </a:rPr>
            </a:br>
            <a:r>
              <a:rPr lang="en-US" sz="1000" u="none" strike="noStrike" kern="1200" dirty="0">
                <a:solidFill>
                  <a:schemeClr val="tx1"/>
                </a:solidFill>
                <a:effectLst/>
                <a:latin typeface="Segoe UI" pitchFamily="34" charset="0"/>
                <a:ea typeface="Segoe UI" pitchFamily="34" charset="0"/>
                <a:cs typeface="Segoe UI" pitchFamily="34" charset="0"/>
              </a:rPr>
              <a:t>a picture like that?</a:t>
            </a:r>
          </a:p>
          <a:p>
            <a:pPr marL="228600" lvl="0" indent="-228600" fontAlgn="base">
              <a:buAutoNum type="arabicPeriod" startAt="3"/>
            </a:pPr>
            <a:r>
              <a:rPr lang="en-US" sz="1000" u="none" strike="noStrike" kern="1200" dirty="0">
                <a:solidFill>
                  <a:schemeClr val="tx1"/>
                </a:solidFill>
                <a:effectLst/>
                <a:latin typeface="Segoe UI" pitchFamily="34" charset="0"/>
                <a:ea typeface="Segoe UI" pitchFamily="34" charset="0"/>
                <a:cs typeface="Segoe UI" pitchFamily="34" charset="0"/>
              </a:rPr>
              <a:t>What could Vanessa have done to protect herself better?</a:t>
            </a:r>
          </a:p>
          <a:p>
            <a:pPr marL="228600" lvl="0" indent="-228600">
              <a:buAutoNum type="arabicPeriod" startAt="4"/>
            </a:pPr>
            <a:r>
              <a:rPr lang="en-US" sz="1050" dirty="0"/>
              <a:t>What can Vanessa do to help people find things about her that she </a:t>
            </a:r>
            <a:r>
              <a:rPr lang="en-US" sz="1050" i="1" dirty="0"/>
              <a:t>wants</a:t>
            </a:r>
            <a:r>
              <a:rPr lang="en-US" sz="1050" dirty="0"/>
              <a:t> them to see?</a:t>
            </a:r>
          </a:p>
          <a:p>
            <a:pPr marL="228600" lvl="0" indent="-228600"/>
            <a:endParaRPr lang="en-US" sz="1000" u="none" strike="noStrike" kern="1200" dirty="0">
              <a:solidFill>
                <a:schemeClr val="tx1"/>
              </a:solidFill>
              <a:effectLst/>
              <a:latin typeface="Segoe UI" pitchFamily="34" charset="0"/>
              <a:ea typeface="Segoe UI" pitchFamily="34" charset="0"/>
              <a:cs typeface="Segoe UI" pitchFamily="34" charset="0"/>
            </a:endParaRPr>
          </a:p>
          <a:p>
            <a:pPr>
              <a:defRPr/>
            </a:pPr>
            <a:r>
              <a:rPr lang="en-US" sz="1050" dirty="0">
                <a:latin typeface="Segoe UI" pitchFamily="34" charset="0"/>
                <a:ea typeface="Segoe UI" pitchFamily="34" charset="0"/>
                <a:cs typeface="Segoe UI" pitchFamily="34" charset="0"/>
              </a:rPr>
              <a:t>[DISCUSSION TAKES PLACE.]</a:t>
            </a:r>
          </a:p>
          <a:p>
            <a:pPr marL="0" marR="0" lvl="0" indent="0" algn="l" defTabSz="914400" rtl="0" eaLnBrk="0" fontAlgn="base" latinLnBrk="0" hangingPunct="0">
              <a:lnSpc>
                <a:spcPct val="100000"/>
              </a:lnSpc>
              <a:spcBef>
                <a:spcPct val="0"/>
              </a:spcBef>
              <a:spcAft>
                <a:spcPct val="0"/>
              </a:spcAft>
              <a:buClrTx/>
              <a:buSzTx/>
              <a:buFontTx/>
              <a:buNone/>
              <a:tabLst/>
              <a:defRPr/>
            </a:pPr>
            <a:endParaRPr lang="en-US" sz="1000" dirty="0">
              <a:latin typeface="Segoe UI" pitchFamily="34" charset="0"/>
              <a:ea typeface="Segoe UI" pitchFamily="34" charset="0"/>
              <a:cs typeface="Segoe U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US" sz="1000" kern="1200" dirty="0">
                <a:solidFill>
                  <a:schemeClr val="tx1"/>
                </a:solidFill>
                <a:effectLst/>
                <a:latin typeface="Segoe UI" pitchFamily="34" charset="0"/>
                <a:ea typeface="Segoe UI" pitchFamily="34" charset="0"/>
                <a:cs typeface="Segoe UI" pitchFamily="34" charset="0"/>
              </a:rPr>
              <a:t>Those are some good ideas—and they are definitely similar to the safety tips that Microsoft believes are important. </a:t>
            </a:r>
            <a:r>
              <a:rPr lang="en-US" sz="1000" b="1" kern="1200" dirty="0">
                <a:solidFill>
                  <a:schemeClr val="tx1"/>
                </a:solidFill>
                <a:effectLst/>
                <a:latin typeface="Segoe UI" pitchFamily="34" charset="0"/>
                <a:ea typeface="Segoe UI" pitchFamily="34" charset="0"/>
                <a:cs typeface="Segoe UI" pitchFamily="34" charset="0"/>
              </a:rPr>
              <a:t>[click]</a:t>
            </a:r>
            <a:endParaRPr lang="en-US" sz="1000" kern="1200" dirty="0">
              <a:solidFill>
                <a:schemeClr val="tx1"/>
              </a:solidFill>
              <a:effectLst/>
              <a:latin typeface="Segoe UI" pitchFamily="34" charset="0"/>
              <a:ea typeface="Segoe UI" pitchFamily="34" charset="0"/>
              <a:cs typeface="Segoe UI" pitchFamily="34" charset="0"/>
            </a:endParaRPr>
          </a:p>
          <a:p>
            <a:endParaRPr lang="en-US" sz="1000" kern="1200" dirty="0">
              <a:solidFill>
                <a:schemeClr val="tx1"/>
              </a:solidFill>
              <a:effectLst/>
              <a:latin typeface="Segoe UI" pitchFamily="34" charset="0"/>
              <a:ea typeface="Segoe UI" pitchFamily="34" charset="0"/>
              <a:cs typeface="Segoe UI" pitchFamily="34" charset="0"/>
            </a:endParaRPr>
          </a:p>
          <a:p>
            <a:r>
              <a:rPr lang="en-US" sz="1000" b="1" dirty="0">
                <a:latin typeface="Segoe UI" pitchFamily="34" charset="0"/>
                <a:ea typeface="Segoe UI" pitchFamily="34" charset="0"/>
                <a:cs typeface="Segoe UI" pitchFamily="34" charset="0"/>
              </a:rPr>
              <a:t>GETTING READY</a:t>
            </a:r>
          </a:p>
          <a:p>
            <a:r>
              <a:rPr lang="en-US" sz="1000" i="1" dirty="0">
                <a:latin typeface="Segoe UI" pitchFamily="34" charset="0"/>
                <a:ea typeface="Segoe UI" pitchFamily="34" charset="0"/>
                <a:cs typeface="Segoe UI" pitchFamily="34" charset="0"/>
              </a:rPr>
              <a:t>Note that a 30-second video is embedded in this slide (Slide 7). Before you make your presentation, it’s a good idea to test the video to make sure you can play it.</a:t>
            </a:r>
          </a:p>
          <a:p>
            <a:endParaRPr lang="en-US" sz="1000" i="1" dirty="0"/>
          </a:p>
          <a:p>
            <a:r>
              <a:rPr lang="en-US" sz="1000" i="1" dirty="0">
                <a:latin typeface="Segoe UI" pitchFamily="34" charset="0"/>
                <a:ea typeface="Segoe UI" pitchFamily="34" charset="0"/>
                <a:cs typeface="Segoe UI" pitchFamily="34" charset="0"/>
              </a:rPr>
              <a:t>TO PLAY THE VIDEO:</a:t>
            </a:r>
          </a:p>
          <a:p>
            <a:pPr marL="173736" indent="-173736">
              <a:buFont typeface="Arial" pitchFamily="34" charset="0"/>
              <a:buChar char="•"/>
            </a:pPr>
            <a:r>
              <a:rPr lang="en-US" sz="1000" i="1" dirty="0">
                <a:latin typeface="Segoe UI" pitchFamily="34" charset="0"/>
                <a:ea typeface="Segoe UI" pitchFamily="34" charset="0"/>
                <a:cs typeface="Segoe UI" pitchFamily="34" charset="0"/>
              </a:rPr>
              <a:t>There may be a button to click in the middle of the screen or there may be a black screen. If you see a black screen, double-click anywhere in the black box to play the video. To advance to the next screen, if you do not see navigation buttons, click in the far lower-left corner of the slide.</a:t>
            </a:r>
            <a:br>
              <a:rPr lang="en-US" sz="1000" i="1" dirty="0">
                <a:latin typeface="Segoe UI" pitchFamily="34" charset="0"/>
                <a:ea typeface="Segoe UI" pitchFamily="34" charset="0"/>
                <a:cs typeface="Segoe UI" pitchFamily="34" charset="0"/>
              </a:rPr>
            </a:br>
            <a:endParaRPr lang="en-US" sz="1000" i="1" dirty="0">
              <a:latin typeface="Segoe UI" pitchFamily="34" charset="0"/>
              <a:ea typeface="Segoe UI" pitchFamily="34" charset="0"/>
              <a:cs typeface="Segoe UI" pitchFamily="34" charset="0"/>
            </a:endParaRPr>
          </a:p>
          <a:p>
            <a:pPr marL="173736" indent="-173736">
              <a:buFont typeface="Arial" pitchFamily="34" charset="0"/>
              <a:buChar char="•"/>
            </a:pPr>
            <a:r>
              <a:rPr lang="en-US" sz="1000" i="1" dirty="0">
                <a:latin typeface="Segoe UI" pitchFamily="34" charset="0"/>
                <a:ea typeface="Segoe UI" pitchFamily="34" charset="0"/>
                <a:cs typeface="Segoe UI" pitchFamily="34" charset="0"/>
              </a:rPr>
              <a:t>Check the sound on the video to make sure it’s loud enough. Also, the resolution of the video is not high, but it gets the point across.</a:t>
            </a:r>
          </a:p>
          <a:p>
            <a:endParaRPr lang="en-US" sz="1000" i="1" dirty="0"/>
          </a:p>
          <a:p>
            <a:r>
              <a:rPr lang="en-US" sz="1000" i="1" dirty="0">
                <a:latin typeface="Segoe UI" pitchFamily="34" charset="0"/>
                <a:ea typeface="Segoe UI" pitchFamily="34" charset="0"/>
                <a:cs typeface="Segoe UI" pitchFamily="34" charset="0"/>
              </a:rPr>
              <a:t>IF YOU CANNOT PLAY THE VIDEO for some reason, the next slide (Slide 8), which is hidden, has an embedded link to the video. Of course, you will need an Internet connection where you are making this presentation for that to work.</a:t>
            </a:r>
          </a:p>
          <a:p>
            <a:endParaRPr lang="en-US" sz="1000" b="1"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NOTES FOR SPEAKER</a:t>
            </a:r>
            <a:endParaRPr lang="en-US" sz="1000" dirty="0">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Question 1</a:t>
            </a:r>
            <a:r>
              <a:rPr lang="en-US" sz="1000" i="1" kern="1200" dirty="0">
                <a:solidFill>
                  <a:schemeClr val="tx1"/>
                </a:solidFill>
                <a:effectLst/>
                <a:latin typeface="Segoe UI" pitchFamily="34" charset="0"/>
                <a:ea typeface="Segoe UI" pitchFamily="34" charset="0"/>
                <a:cs typeface="Segoe UI" pitchFamily="34" charset="0"/>
              </a:rPr>
              <a:t>: No doubt teens will get it, but you want to make sure that they understand the online metaphor that once they post something online, they lose control of it.</a:t>
            </a:r>
          </a:p>
          <a:p>
            <a:endParaRPr lang="en-US" sz="1000" i="1" kern="1200" dirty="0">
              <a:solidFill>
                <a:schemeClr val="tx1"/>
              </a:solidFill>
              <a:effectLst/>
              <a:latin typeface="Segoe UI" pitchFamily="34" charset="0"/>
              <a:ea typeface="Segoe UI" pitchFamily="34" charset="0"/>
              <a:cs typeface="Segoe UI" pitchFamily="34" charset="0"/>
            </a:endParaRPr>
          </a:p>
          <a:p>
            <a:pPr marL="171450" indent="-171450"/>
            <a:r>
              <a:rPr lang="en-US" sz="1000" i="1" kern="1200" dirty="0">
                <a:solidFill>
                  <a:schemeClr val="tx1"/>
                </a:solidFill>
                <a:effectLst/>
                <a:latin typeface="Segoe UI" pitchFamily="34" charset="0"/>
                <a:ea typeface="Segoe UI" pitchFamily="34" charset="0"/>
                <a:cs typeface="Segoe UI" pitchFamily="34" charset="0"/>
              </a:rPr>
              <a:t>Look for points like those below for each subsequent question. </a:t>
            </a:r>
          </a:p>
          <a:p>
            <a:endParaRPr lang="en-US" sz="1000" i="1" kern="1200" dirty="0">
              <a:solidFill>
                <a:schemeClr val="tx1"/>
              </a:solidFill>
              <a:effectLst/>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Question 2:</a:t>
            </a:r>
            <a:r>
              <a:rPr lang="en-US" sz="1000" i="1" kern="1200" dirty="0">
                <a:solidFill>
                  <a:schemeClr val="tx1"/>
                </a:solidFill>
                <a:effectLst/>
                <a:latin typeface="Segoe UI" pitchFamily="34" charset="0"/>
                <a:ea typeface="Segoe UI" pitchFamily="34" charset="0"/>
                <a:cs typeface="Segoe UI" pitchFamily="34" charset="0"/>
              </a:rPr>
              <a:t> The picture:</a:t>
            </a:r>
            <a:endParaRPr lang="en-US" sz="1000" i="1" dirty="0">
              <a:latin typeface="Segoe UI" pitchFamily="34" charset="0"/>
              <a:ea typeface="Segoe UI" pitchFamily="34" charset="0"/>
              <a:cs typeface="Segoe UI" pitchFamily="34" charset="0"/>
            </a:endParaRP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Could hurt her reputation.</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Might not live up to the image she wants people to have of her.</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Might hurt her chances of getting into the college of her choice or getting a job.</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Could upset her family.</a:t>
            </a:r>
          </a:p>
          <a:p>
            <a:pPr marL="171450" lvl="0" indent="-171450">
              <a:buFont typeface="Arial" pitchFamily="34" charset="0"/>
              <a:buChar char="•"/>
            </a:pPr>
            <a:r>
              <a:rPr lang="en-US" sz="1000" i="1" dirty="0">
                <a:latin typeface="Segoe UI" pitchFamily="34" charset="0"/>
                <a:ea typeface="Segoe UI" pitchFamily="34" charset="0"/>
                <a:cs typeface="Segoe UI" pitchFamily="34" charset="0"/>
              </a:rPr>
              <a:t>R</a:t>
            </a:r>
            <a:r>
              <a:rPr lang="en-US" sz="1000" i="1" kern="1200" dirty="0">
                <a:solidFill>
                  <a:schemeClr val="tx1"/>
                </a:solidFill>
                <a:effectLst/>
                <a:latin typeface="Segoe UI" pitchFamily="34" charset="0"/>
                <a:ea typeface="Segoe UI" pitchFamily="34" charset="0"/>
                <a:cs typeface="Segoe UI" pitchFamily="34" charset="0"/>
              </a:rPr>
              <a:t>isks being investigated for and charged with violating child pornography</a:t>
            </a:r>
            <a:r>
              <a:rPr lang="en-US" sz="1000" i="1" kern="1200" baseline="0" dirty="0">
                <a:solidFill>
                  <a:schemeClr val="tx1"/>
                </a:solidFill>
                <a:effectLst/>
                <a:latin typeface="Segoe UI" pitchFamily="34" charset="0"/>
                <a:ea typeface="Segoe UI" pitchFamily="34" charset="0"/>
                <a:cs typeface="Segoe UI" pitchFamily="34" charset="0"/>
              </a:rPr>
              <a:t> laws for taking and sharing the photo.</a:t>
            </a:r>
            <a:endParaRPr lang="en-US" sz="1000" i="1" kern="1200" dirty="0">
              <a:solidFill>
                <a:schemeClr val="tx1"/>
              </a:solidFill>
              <a:effectLst/>
              <a:latin typeface="Segoe UI" pitchFamily="34" charset="0"/>
              <a:ea typeface="Segoe UI" pitchFamily="34" charset="0"/>
              <a:cs typeface="Segoe UI" pitchFamily="34" charset="0"/>
            </a:endParaRPr>
          </a:p>
          <a:p>
            <a:pPr lvl="0"/>
            <a:endParaRPr lang="en-US" sz="1000" i="1" kern="1200" dirty="0">
              <a:solidFill>
                <a:schemeClr val="tx1"/>
              </a:solidFill>
              <a:effectLst/>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Question 3:</a:t>
            </a:r>
            <a:endParaRPr lang="en-US" sz="1000" i="1" kern="1200" dirty="0">
              <a:solidFill>
                <a:schemeClr val="tx1"/>
              </a:solidFill>
              <a:effectLst/>
              <a:latin typeface="Segoe UI" pitchFamily="34" charset="0"/>
              <a:ea typeface="Segoe UI" pitchFamily="34" charset="0"/>
              <a:cs typeface="Segoe UI"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itchFamily="34" charset="0"/>
              <a:buChar char="•"/>
              <a:tabLst/>
              <a:defRPr/>
            </a:pPr>
            <a:r>
              <a:rPr lang="en-US" sz="1000" i="1" dirty="0">
                <a:latin typeface="Segoe UI" pitchFamily="34" charset="0"/>
                <a:ea typeface="Segoe UI" pitchFamily="34" charset="0"/>
                <a:cs typeface="Segoe UI" pitchFamily="34" charset="0"/>
              </a:rPr>
              <a:t>Not take a suggestive photo in the first place, so there would be nothing to post and nothing to get her in trouble.</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Not post a suggestive photo.</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Limit who can see photos like that.</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Change the privacy settings on her Facebook page.</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Make sure she knows everyone on her friends list. [No unknown people, like that janitor.]</a:t>
            </a:r>
          </a:p>
          <a:p>
            <a:pPr marL="171450" lvl="0" indent="-171450">
              <a:buFont typeface="Arial" pitchFamily="34" charset="0"/>
              <a:buChar char="•"/>
            </a:pPr>
            <a:r>
              <a:rPr lang="en-US" sz="1000" i="1" kern="1200" dirty="0">
                <a:solidFill>
                  <a:schemeClr val="tx1"/>
                </a:solidFill>
                <a:effectLst/>
                <a:latin typeface="Segoe UI" pitchFamily="34" charset="0"/>
                <a:ea typeface="Segoe UI" pitchFamily="34" charset="0"/>
                <a:cs typeface="Segoe UI" pitchFamily="34" charset="0"/>
              </a:rPr>
              <a:t>Be careful about who she friends and who her friends of friends are—on social sites and games, who she follows on Twitter, etc.</a:t>
            </a:r>
          </a:p>
          <a:p>
            <a:pPr lvl="0"/>
            <a:endParaRPr lang="en-US" sz="1000" i="1" kern="1200" dirty="0">
              <a:solidFill>
                <a:schemeClr val="tx1"/>
              </a:solidFill>
              <a:effectLst/>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Question 4</a:t>
            </a:r>
            <a:r>
              <a:rPr lang="en-US" sz="1000" i="1" kern="1200" dirty="0">
                <a:solidFill>
                  <a:schemeClr val="tx1"/>
                </a:solidFill>
                <a:effectLst/>
                <a:latin typeface="Segoe UI" pitchFamily="34" charset="0"/>
                <a:ea typeface="Segoe UI" pitchFamily="34" charset="0"/>
                <a:cs typeface="Segoe UI" pitchFamily="34" charset="0"/>
              </a:rPr>
              <a:t>: Post accomplishments and other good things about her which would push the bad stuff down in a search on her name.</a:t>
            </a:r>
            <a:endParaRPr lang="en-US" sz="1000" b="0" i="1" strike="noStrike" kern="1200" baseline="0" dirty="0">
              <a:solidFill>
                <a:schemeClr val="tx1"/>
              </a:solidFill>
              <a:effectLst/>
              <a:latin typeface="Segoe UI" pitchFamily="34" charset="0"/>
              <a:ea typeface="Segoe UI" pitchFamily="34" charset="0"/>
              <a:cs typeface="Segoe UI" pitchFamily="34" charset="0"/>
              <a:sym typeface="Wingdings" pitchFamily="2" charset="2"/>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6</a:t>
            </a:r>
          </a:p>
        </p:txBody>
      </p:sp>
    </p:spTree>
    <p:extLst>
      <p:ext uri="{BB962C8B-B14F-4D97-AF65-F5344CB8AC3E}">
        <p14:creationId xmlns:p14="http://schemas.microsoft.com/office/powerpoint/2010/main" val="2663506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43000" y="685800"/>
            <a:ext cx="2032000" cy="1524000"/>
          </a:xfrm>
          <a:ln/>
        </p:spPr>
      </p:sp>
      <p:sp>
        <p:nvSpPr>
          <p:cNvPr id="10243" name="Rectangle 3"/>
          <p:cNvSpPr>
            <a:spLocks noGrp="1" noChangeArrowheads="1"/>
          </p:cNvSpPr>
          <p:nvPr>
            <p:ph type="body" idx="1"/>
          </p:nvPr>
        </p:nvSpPr>
        <p:spPr>
          <a:xfrm>
            <a:off x="685800" y="2590800"/>
            <a:ext cx="5486400" cy="5867400"/>
          </a:xfrm>
          <a:ln/>
        </p:spPr>
        <p:txBody>
          <a:bodyPr/>
          <a:lstStyle/>
          <a:p>
            <a:r>
              <a:rPr lang="en-US" sz="1200" b="1" kern="1200" dirty="0">
                <a:solidFill>
                  <a:schemeClr val="tx1"/>
                </a:solidFill>
                <a:effectLst/>
                <a:latin typeface="Segoe UI" pitchFamily="34" charset="0"/>
                <a:ea typeface="Segoe UI" pitchFamily="34" charset="0"/>
                <a:cs typeface="Segoe UI" pitchFamily="34" charset="0"/>
              </a:rPr>
              <a:t>Slide 7: You can’t take it back [linked</a:t>
            </a:r>
            <a:r>
              <a:rPr lang="en-US" sz="1200" b="1" kern="1200" baseline="0" dirty="0">
                <a:solidFill>
                  <a:schemeClr val="tx1"/>
                </a:solidFill>
                <a:effectLst/>
                <a:latin typeface="Segoe UI" pitchFamily="34" charset="0"/>
                <a:ea typeface="Segoe UI" pitchFamily="34" charset="0"/>
                <a:cs typeface="Segoe UI" pitchFamily="34" charset="0"/>
              </a:rPr>
              <a:t> video; hidden slide]</a:t>
            </a:r>
            <a:endParaRPr lang="en-US" sz="1200" b="1" kern="1200" dirty="0">
              <a:solidFill>
                <a:schemeClr val="tx1"/>
              </a:solidFill>
              <a:effectLst/>
              <a:latin typeface="Segoe UI" pitchFamily="34" charset="0"/>
              <a:ea typeface="Segoe UI" pitchFamily="34" charset="0"/>
              <a:cs typeface="Segoe UI" pitchFamily="34" charset="0"/>
            </a:endParaRPr>
          </a:p>
          <a:p>
            <a:endParaRPr lang="en-US" sz="1200" kern="1200" dirty="0">
              <a:solidFill>
                <a:schemeClr val="tx1"/>
              </a:solidFill>
              <a:effectLst/>
              <a:latin typeface="Segoe UI" pitchFamily="34" charset="0"/>
              <a:ea typeface="Segoe UI" pitchFamily="34" charset="0"/>
              <a:cs typeface="Segoe UI" pitchFamily="34" charset="0"/>
            </a:endParaRPr>
          </a:p>
          <a:p>
            <a:r>
              <a:rPr lang="en-US" b="1" dirty="0">
                <a:latin typeface="Segoe UI" pitchFamily="34" charset="0"/>
                <a:ea typeface="Segoe UI" pitchFamily="34" charset="0"/>
                <a:cs typeface="Segoe UI" pitchFamily="34" charset="0"/>
              </a:rPr>
              <a:t>GETTING READY</a:t>
            </a:r>
          </a:p>
          <a:p>
            <a:r>
              <a:rPr lang="en-US" i="1" dirty="0">
                <a:latin typeface="Segoe UI" pitchFamily="34" charset="0"/>
                <a:ea typeface="Segoe UI" pitchFamily="34" charset="0"/>
                <a:cs typeface="Segoe UI" pitchFamily="34" charset="0"/>
              </a:rPr>
              <a:t>This is a hidden slide with an embedded web link;</a:t>
            </a:r>
            <a:r>
              <a:rPr lang="en-US" i="1" baseline="0" dirty="0">
                <a:latin typeface="Segoe UI" pitchFamily="34" charset="0"/>
                <a:ea typeface="Segoe UI" pitchFamily="34" charset="0"/>
                <a:cs typeface="Segoe UI" pitchFamily="34" charset="0"/>
              </a:rPr>
              <a:t> cl</a:t>
            </a:r>
            <a:r>
              <a:rPr lang="en-US" i="1" dirty="0">
                <a:latin typeface="Segoe UI" pitchFamily="34" charset="0"/>
                <a:ea typeface="Segoe UI" pitchFamily="34" charset="0"/>
                <a:cs typeface="Segoe UI" pitchFamily="34" charset="0"/>
              </a:rPr>
              <a:t>icking the slide will launch the video referenced in Slide 7. To play the video from this slide requires an Internet connection. </a:t>
            </a:r>
          </a:p>
          <a:p>
            <a:endParaRPr lang="en-US" i="1" dirty="0">
              <a:latin typeface="Segoe UI" pitchFamily="34" charset="0"/>
              <a:ea typeface="Segoe UI" pitchFamily="34" charset="0"/>
              <a:cs typeface="Segoe UI" pitchFamily="34" charset="0"/>
            </a:endParaRPr>
          </a:p>
          <a:p>
            <a:pPr marL="173736" indent="-173736">
              <a:buFont typeface="Arial" pitchFamily="34" charset="0"/>
              <a:buChar char="•"/>
            </a:pPr>
            <a:r>
              <a:rPr lang="en-US" i="1" dirty="0">
                <a:latin typeface="Segoe UI" pitchFamily="34" charset="0"/>
                <a:ea typeface="Segoe UI" pitchFamily="34" charset="0"/>
                <a:cs typeface="Segoe UI" pitchFamily="34" charset="0"/>
              </a:rPr>
              <a:t>If, for some reason, you cannot play the video from within this deck, you can leave the presentation, go to the web, and launch the video there: </a:t>
            </a:r>
            <a:r>
              <a:rPr lang="en-US" i="1" u="sng" dirty="0">
                <a:latin typeface="Segoe UI" pitchFamily="34" charset="0"/>
                <a:ea typeface="Segoe UI" pitchFamily="34" charset="0"/>
                <a:cs typeface="Segoe UI" pitchFamily="34" charset="0"/>
                <a:hlinkClick r:id="rId3"/>
              </a:rPr>
              <a:t>www.youtube.com/watch?v=rbpKawqA6VQ</a:t>
            </a:r>
            <a:r>
              <a:rPr lang="en-US" i="1" dirty="0">
                <a:latin typeface="Segoe UI" pitchFamily="34" charset="0"/>
                <a:ea typeface="Segoe UI" pitchFamily="34" charset="0"/>
                <a:cs typeface="Segoe UI" pitchFamily="34" charset="0"/>
              </a:rPr>
              <a:t> </a:t>
            </a:r>
            <a:br>
              <a:rPr lang="en-US" i="1" dirty="0">
                <a:latin typeface="Segoe UI" pitchFamily="34" charset="0"/>
                <a:ea typeface="Segoe UI" pitchFamily="34" charset="0"/>
                <a:cs typeface="Segoe UI" pitchFamily="34" charset="0"/>
              </a:rPr>
            </a:br>
            <a:endParaRPr lang="en-US" i="1" dirty="0">
              <a:latin typeface="Segoe UI" pitchFamily="34" charset="0"/>
              <a:ea typeface="Segoe UI" pitchFamily="34" charset="0"/>
              <a:cs typeface="Segoe UI" pitchFamily="34" charset="0"/>
            </a:endParaRPr>
          </a:p>
          <a:p>
            <a:pPr marL="173736" indent="-173736">
              <a:buFont typeface="Arial" pitchFamily="34" charset="0"/>
              <a:buChar char="•"/>
            </a:pPr>
            <a:r>
              <a:rPr lang="en-US" i="1" dirty="0">
                <a:latin typeface="Segoe UI" pitchFamily="34" charset="0"/>
                <a:ea typeface="Segoe UI" pitchFamily="34" charset="0"/>
                <a:cs typeface="Segoe UI" pitchFamily="34" charset="0"/>
              </a:rPr>
              <a:t>When you have finished watching the video, return to this presentation and the notes in Slide 7, which have questions that will help the teens in your group discuss what they saw.</a:t>
            </a:r>
          </a:p>
          <a:p>
            <a:endParaRPr lang="en-US" i="1" dirty="0">
              <a:latin typeface="Segoe UI" pitchFamily="34" charset="0"/>
              <a:ea typeface="Segoe UI" pitchFamily="34" charset="0"/>
              <a:cs typeface="Segoe UI" pitchFamily="34" charset="0"/>
            </a:endParaRPr>
          </a:p>
          <a:p>
            <a:r>
              <a:rPr lang="en-US" i="1" dirty="0">
                <a:latin typeface="Segoe UI" pitchFamily="34" charset="0"/>
                <a:ea typeface="Segoe UI" pitchFamily="34" charset="0"/>
                <a:cs typeface="Segoe UI" pitchFamily="34" charset="0"/>
              </a:rPr>
              <a:t>TO PLAY THE VIDEO from this hidden slide (Slide 8), you will first need to make the slide visible: </a:t>
            </a:r>
            <a:br>
              <a:rPr lang="en-US" i="1" dirty="0">
                <a:latin typeface="Segoe UI" pitchFamily="34" charset="0"/>
                <a:ea typeface="Segoe UI" pitchFamily="34" charset="0"/>
                <a:cs typeface="Segoe UI" pitchFamily="34" charset="0"/>
              </a:rPr>
            </a:br>
            <a:endParaRPr lang="en-US" i="1" dirty="0">
              <a:latin typeface="Segoe UI" pitchFamily="34" charset="0"/>
              <a:ea typeface="Segoe UI" pitchFamily="34" charset="0"/>
              <a:cs typeface="Segoe UI" pitchFamily="34" charset="0"/>
            </a:endParaRPr>
          </a:p>
          <a:p>
            <a:pPr marL="228600" lvl="0" indent="-228600">
              <a:buFont typeface="+mj-lt"/>
              <a:buAutoNum type="arabicPeriod"/>
            </a:pPr>
            <a:r>
              <a:rPr lang="en-US" i="1" u="sng" dirty="0">
                <a:latin typeface="Segoe UI" pitchFamily="34" charset="0"/>
                <a:ea typeface="Segoe UI" pitchFamily="34" charset="0"/>
                <a:cs typeface="Segoe UI" pitchFamily="34" charset="0"/>
              </a:rPr>
              <a:t>Before</a:t>
            </a:r>
            <a:r>
              <a:rPr lang="en-US" i="1" dirty="0">
                <a:latin typeface="Segoe UI" pitchFamily="34" charset="0"/>
                <a:ea typeface="Segoe UI" pitchFamily="34" charset="0"/>
                <a:cs typeface="Segoe UI" pitchFamily="34" charset="0"/>
              </a:rPr>
              <a:t> the presentation, right-click this slide in the thumbnails at screen left. (You will see these if you are in Normal view.)</a:t>
            </a:r>
            <a:br>
              <a:rPr lang="en-US" i="1" dirty="0">
                <a:latin typeface="Segoe UI" pitchFamily="34" charset="0"/>
                <a:ea typeface="Segoe UI" pitchFamily="34" charset="0"/>
                <a:cs typeface="Segoe UI" pitchFamily="34" charset="0"/>
              </a:rPr>
            </a:br>
            <a:endParaRPr lang="en-US" i="1" dirty="0">
              <a:latin typeface="Segoe UI" pitchFamily="34" charset="0"/>
              <a:ea typeface="Segoe UI" pitchFamily="34" charset="0"/>
              <a:cs typeface="Segoe UI" pitchFamily="34" charset="0"/>
            </a:endParaRPr>
          </a:p>
          <a:p>
            <a:pPr marL="228600" lvl="0" indent="-228600">
              <a:buFont typeface="+mj-lt"/>
              <a:buAutoNum type="arabicPeriod"/>
            </a:pPr>
            <a:r>
              <a:rPr lang="en-US" i="1" dirty="0">
                <a:latin typeface="Segoe UI" pitchFamily="34" charset="0"/>
                <a:ea typeface="Segoe UI" pitchFamily="34" charset="0"/>
                <a:cs typeface="Segoe UI" pitchFamily="34" charset="0"/>
              </a:rPr>
              <a:t>Click </a:t>
            </a:r>
            <a:r>
              <a:rPr lang="en-US" b="1" i="1" dirty="0">
                <a:latin typeface="Segoe UI" pitchFamily="34" charset="0"/>
                <a:ea typeface="Segoe UI" pitchFamily="34" charset="0"/>
                <a:cs typeface="Segoe UI" pitchFamily="34" charset="0"/>
              </a:rPr>
              <a:t>Hide Slide.</a:t>
            </a:r>
            <a:br>
              <a:rPr lang="en-US" b="1" i="1" dirty="0">
                <a:latin typeface="Segoe UI" pitchFamily="34" charset="0"/>
                <a:ea typeface="Segoe UI" pitchFamily="34" charset="0"/>
                <a:cs typeface="Segoe UI" pitchFamily="34" charset="0"/>
              </a:rPr>
            </a:br>
            <a:r>
              <a:rPr lang="en-US" i="1" dirty="0">
                <a:latin typeface="Segoe UI" pitchFamily="34" charset="0"/>
                <a:ea typeface="Segoe UI" pitchFamily="34" charset="0"/>
                <a:cs typeface="Segoe UI" pitchFamily="34" charset="0"/>
              </a:rPr>
              <a:t>This will make the slide visible in the presentation. (After you do that, you’ll notice that the slide is no longer dim.)</a:t>
            </a:r>
            <a:br>
              <a:rPr lang="en-US" i="1" dirty="0">
                <a:latin typeface="Segoe UI" pitchFamily="34" charset="0"/>
                <a:ea typeface="Segoe UI" pitchFamily="34" charset="0"/>
                <a:cs typeface="Segoe UI" pitchFamily="34" charset="0"/>
              </a:rPr>
            </a:br>
            <a:endParaRPr lang="en-US" i="1" dirty="0">
              <a:latin typeface="Segoe UI" pitchFamily="34" charset="0"/>
              <a:ea typeface="Segoe UI" pitchFamily="34" charset="0"/>
              <a:cs typeface="Segoe UI" pitchFamily="34" charset="0"/>
            </a:endParaRPr>
          </a:p>
          <a:p>
            <a:pPr marL="228600" lvl="0" indent="-228600">
              <a:buFont typeface="+mj-lt"/>
              <a:buAutoNum type="arabicPeriod"/>
            </a:pPr>
            <a:r>
              <a:rPr lang="en-US" i="1" dirty="0">
                <a:latin typeface="Segoe UI" pitchFamily="34" charset="0"/>
                <a:ea typeface="Segoe UI" pitchFamily="34" charset="0"/>
                <a:cs typeface="Segoe UI" pitchFamily="34" charset="0"/>
              </a:rPr>
              <a:t>Then, follow Step 2 above to hide Slide 7, where the video is embedded.</a:t>
            </a:r>
            <a:br>
              <a:rPr lang="en-US" i="1" dirty="0">
                <a:latin typeface="Segoe UI" pitchFamily="34" charset="0"/>
                <a:ea typeface="Segoe UI" pitchFamily="34" charset="0"/>
                <a:cs typeface="Segoe UI" pitchFamily="34" charset="0"/>
              </a:rPr>
            </a:br>
            <a:r>
              <a:rPr lang="en-US" i="1" dirty="0">
                <a:latin typeface="Segoe UI" pitchFamily="34" charset="0"/>
                <a:ea typeface="Segoe UI" pitchFamily="34" charset="0"/>
                <a:cs typeface="Segoe UI" pitchFamily="34" charset="0"/>
              </a:rPr>
              <a:t>That way it won’t come up during your presentation. (After you do that, you’ll notice that the slide is dim.)</a:t>
            </a:r>
          </a:p>
        </p:txBody>
      </p:sp>
      <p:sp>
        <p:nvSpPr>
          <p:cNvPr id="5" name="TextBox 4"/>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7</a:t>
            </a:r>
          </a:p>
        </p:txBody>
      </p:sp>
    </p:spTree>
    <p:extLst>
      <p:ext uri="{BB962C8B-B14F-4D97-AF65-F5344CB8AC3E}">
        <p14:creationId xmlns:p14="http://schemas.microsoft.com/office/powerpoint/2010/main" val="11827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5168900" y="76200"/>
            <a:ext cx="1625600" cy="1219200"/>
          </a:xfrm>
          <a:ln/>
        </p:spPr>
      </p:sp>
      <p:sp>
        <p:nvSpPr>
          <p:cNvPr id="29699" name="Notes Placeholder 2"/>
          <p:cNvSpPr>
            <a:spLocks noGrp="1"/>
          </p:cNvSpPr>
          <p:nvPr>
            <p:ph type="body" idx="1"/>
          </p:nvPr>
        </p:nvSpPr>
        <p:spPr>
          <a:xfrm>
            <a:off x="25400" y="0"/>
            <a:ext cx="6832600" cy="8763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b="1" kern="1200" dirty="0">
                <a:solidFill>
                  <a:schemeClr val="tx1"/>
                </a:solidFill>
                <a:effectLst/>
                <a:latin typeface="Segoe UI" pitchFamily="34" charset="0"/>
                <a:ea typeface="Segoe UI" pitchFamily="34" charset="0"/>
                <a:cs typeface="Segoe UI" pitchFamily="34" charset="0"/>
              </a:rPr>
              <a:t>Slide 8: Share with care</a:t>
            </a:r>
          </a:p>
          <a:p>
            <a:endParaRPr lang="en-US" sz="1000" b="1"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TALKING POINTS</a:t>
            </a:r>
          </a:p>
          <a:p>
            <a:r>
              <a:rPr lang="en-US" sz="1000" kern="1200" dirty="0">
                <a:solidFill>
                  <a:schemeClr val="tx1"/>
                </a:solidFill>
                <a:effectLst/>
                <a:latin typeface="Segoe UI" pitchFamily="34" charset="0"/>
                <a:ea typeface="Segoe UI" pitchFamily="34" charset="0"/>
                <a:cs typeface="Segoe UI" pitchFamily="34" charset="0"/>
              </a:rPr>
              <a:t>It’s important to remember that you lose control once you post something, and it</a:t>
            </a:r>
            <a:br>
              <a:rPr lang="en-US" sz="1000" kern="1200" dirty="0">
                <a:solidFill>
                  <a:schemeClr val="tx1"/>
                </a:solidFill>
                <a:effectLst/>
                <a:latin typeface="Segoe UI" pitchFamily="34" charset="0"/>
                <a:ea typeface="Segoe UI" pitchFamily="34" charset="0"/>
                <a:cs typeface="Segoe UI" pitchFamily="34" charset="0"/>
              </a:rPr>
            </a:br>
            <a:r>
              <a:rPr lang="en-US" sz="1000" kern="1200" dirty="0">
                <a:solidFill>
                  <a:schemeClr val="tx1"/>
                </a:solidFill>
                <a:effectLst/>
                <a:latin typeface="Segoe UI" pitchFamily="34" charset="0"/>
                <a:ea typeface="Segoe UI" pitchFamily="34" charset="0"/>
                <a:cs typeface="Segoe UI" pitchFamily="34" charset="0"/>
              </a:rPr>
              <a:t>can be on the Internet forever. For sure, Vanessa should not have posted that image. </a:t>
            </a:r>
            <a:endParaRPr lang="en-US" sz="1000" b="1" kern="1200" dirty="0">
              <a:solidFill>
                <a:schemeClr val="tx1"/>
              </a:solidFill>
              <a:effectLst/>
              <a:latin typeface="Segoe UI" pitchFamily="34" charset="0"/>
              <a:ea typeface="Segoe UI" pitchFamily="34" charset="0"/>
              <a:cs typeface="Segoe UI" pitchFamily="34" charset="0"/>
            </a:endParaRPr>
          </a:p>
          <a:p>
            <a:r>
              <a:rPr lang="en-US" sz="1000" dirty="0"/>
              <a:t>But it would have been safer if Vanessa had never taken the photo in the first place.</a:t>
            </a:r>
          </a:p>
          <a:p>
            <a:r>
              <a:rPr lang="en-US" sz="1000" dirty="0"/>
              <a:t> </a:t>
            </a:r>
          </a:p>
          <a:p>
            <a:r>
              <a:rPr lang="en-US" sz="1000" dirty="0"/>
              <a:t>Did you know that anyone under the age of 18 who has sent a suggestive photo or </a:t>
            </a:r>
            <a:br>
              <a:rPr lang="en-US" sz="1000" dirty="0"/>
            </a:br>
            <a:r>
              <a:rPr lang="en-US" sz="1000" dirty="0"/>
              <a:t>video of themselves or friends—in a text or </a:t>
            </a:r>
            <a:r>
              <a:rPr lang="en-US" sz="1000" dirty="0" err="1"/>
              <a:t>Facebook</a:t>
            </a:r>
            <a:r>
              <a:rPr lang="en-US" sz="1000" dirty="0"/>
              <a:t> message, say (also known as </a:t>
            </a:r>
            <a:br>
              <a:rPr lang="en-US" sz="1000" dirty="0"/>
            </a:br>
            <a:r>
              <a:rPr lang="en-US" sz="1000" i="1" dirty="0"/>
              <a:t>sexting)</a:t>
            </a:r>
            <a:r>
              <a:rPr lang="en-US" sz="1000" dirty="0"/>
              <a:t>—runs the risk of being charged with breaking laws that prohibit the distribution of child pornography? And that anyone who gets the images may also violate laws which forbid </a:t>
            </a:r>
            <a:r>
              <a:rPr lang="en-US" sz="1000" i="1" dirty="0"/>
              <a:t>possessing</a:t>
            </a:r>
            <a:r>
              <a:rPr lang="en-US" sz="1000" dirty="0"/>
              <a:t> child pornography?</a:t>
            </a:r>
          </a:p>
          <a:p>
            <a:endParaRPr lang="en-US" sz="1000" dirty="0"/>
          </a:p>
          <a:p>
            <a:r>
              <a:rPr lang="en-US" sz="1000" dirty="0"/>
              <a:t>If convicted, they could face the same fate as adult pornographers—jail time as felons (with potentially long sentences), registration as a sexual offender, and so on.</a:t>
            </a:r>
          </a:p>
          <a:p>
            <a:endParaRPr lang="en-US" sz="1000" dirty="0"/>
          </a:p>
          <a:p>
            <a:r>
              <a:rPr lang="en-US" sz="1000" dirty="0"/>
              <a:t>These laws are one example of the consequences of losing control, so let’s talk about some of the ideas you’ve mentioned to help you keep control of your info, friends, and reputation. </a:t>
            </a:r>
            <a:r>
              <a:rPr lang="en-US" sz="1000" b="1" dirty="0"/>
              <a:t>[click]</a:t>
            </a:r>
            <a:endParaRPr lang="en-US" sz="1000" dirty="0"/>
          </a:p>
          <a:p>
            <a:endParaRPr lang="en-US" sz="1000" b="1"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Private pages</a:t>
            </a:r>
            <a:r>
              <a:rPr lang="en-US" sz="1000" kern="1200" dirty="0">
                <a:solidFill>
                  <a:schemeClr val="tx1"/>
                </a:solidFill>
                <a:effectLst/>
                <a:latin typeface="Segoe UI" pitchFamily="34" charset="0"/>
                <a:ea typeface="Segoe UI" pitchFamily="34" charset="0"/>
                <a:cs typeface="Segoe UI" pitchFamily="34" charset="0"/>
              </a:rPr>
              <a:t>. Does anyone know how to make social network pages private? </a:t>
            </a:r>
            <a:br>
              <a:rPr lang="en-US" sz="1000" kern="1200" dirty="0">
                <a:solidFill>
                  <a:schemeClr val="tx1"/>
                </a:solidFill>
                <a:effectLst/>
                <a:latin typeface="Segoe UI" pitchFamily="34" charset="0"/>
                <a:ea typeface="Segoe UI" pitchFamily="34" charset="0"/>
                <a:cs typeface="Segoe UI" pitchFamily="34" charset="0"/>
              </a:rPr>
            </a:br>
            <a:r>
              <a:rPr lang="en-US" sz="1000" kern="1200" dirty="0">
                <a:solidFill>
                  <a:schemeClr val="tx1"/>
                </a:solidFill>
                <a:effectLst/>
                <a:latin typeface="Segoe UI" pitchFamily="34" charset="0"/>
                <a:ea typeface="Segoe UI" pitchFamily="34" charset="0"/>
                <a:cs typeface="Segoe UI" pitchFamily="34" charset="0"/>
              </a:rPr>
              <a:t>On </a:t>
            </a:r>
            <a:r>
              <a:rPr lang="en-US" sz="1000" kern="1200" dirty="0" err="1">
                <a:solidFill>
                  <a:schemeClr val="tx1"/>
                </a:solidFill>
                <a:effectLst/>
                <a:latin typeface="Segoe UI" pitchFamily="34" charset="0"/>
                <a:ea typeface="Segoe UI" pitchFamily="34" charset="0"/>
                <a:cs typeface="Segoe UI" pitchFamily="34" charset="0"/>
              </a:rPr>
              <a:t>Facebook</a:t>
            </a:r>
            <a:r>
              <a:rPr lang="en-US" sz="1000" kern="1200" dirty="0">
                <a:solidFill>
                  <a:schemeClr val="tx1"/>
                </a:solidFill>
                <a:effectLst/>
                <a:latin typeface="Segoe UI" pitchFamily="34" charset="0"/>
                <a:ea typeface="Segoe UI" pitchFamily="34" charset="0"/>
                <a:cs typeface="Segoe UI" pitchFamily="34" charset="0"/>
              </a:rPr>
              <a:t>, for example? [</a:t>
            </a:r>
            <a:r>
              <a:rPr lang="en-US" sz="1000" i="1" kern="1200" dirty="0">
                <a:solidFill>
                  <a:schemeClr val="tx1"/>
                </a:solidFill>
                <a:effectLst/>
                <a:latin typeface="Segoe UI" pitchFamily="34" charset="0"/>
                <a:ea typeface="Segoe UI" pitchFamily="34" charset="0"/>
                <a:cs typeface="Segoe UI" pitchFamily="34" charset="0"/>
              </a:rPr>
              <a:t>OR: What other social networks do you use? How would you control your privacy there?]</a:t>
            </a:r>
          </a:p>
          <a:p>
            <a:endParaRPr lang="en-US" sz="10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Look in </a:t>
            </a:r>
            <a:r>
              <a:rPr lang="en-US" sz="1000" b="1" kern="1200" dirty="0">
                <a:solidFill>
                  <a:schemeClr val="tx1"/>
                </a:solidFill>
                <a:effectLst/>
                <a:latin typeface="Segoe UI" pitchFamily="34" charset="0"/>
                <a:ea typeface="Segoe UI" pitchFamily="34" charset="0"/>
                <a:cs typeface="Segoe UI" pitchFamily="34" charset="0"/>
              </a:rPr>
              <a:t>Settings</a:t>
            </a:r>
            <a:r>
              <a:rPr lang="en-US" sz="1000" kern="1200" dirty="0">
                <a:solidFill>
                  <a:schemeClr val="tx1"/>
                </a:solidFill>
                <a:effectLst/>
                <a:latin typeface="Segoe UI" pitchFamily="34" charset="0"/>
                <a:ea typeface="Segoe UI" pitchFamily="34" charset="0"/>
                <a:cs typeface="Segoe UI" pitchFamily="34" charset="0"/>
              </a:rPr>
              <a:t>, </a:t>
            </a:r>
            <a:r>
              <a:rPr lang="en-US" sz="1000" b="1" kern="1200" dirty="0">
                <a:solidFill>
                  <a:schemeClr val="tx1"/>
                </a:solidFill>
                <a:effectLst/>
                <a:latin typeface="Segoe UI" pitchFamily="34" charset="0"/>
                <a:ea typeface="Segoe UI" pitchFamily="34" charset="0"/>
                <a:cs typeface="Segoe UI" pitchFamily="34" charset="0"/>
              </a:rPr>
              <a:t>Options</a:t>
            </a:r>
            <a:r>
              <a:rPr lang="en-US" sz="1000" kern="1200" dirty="0">
                <a:solidFill>
                  <a:schemeClr val="tx1"/>
                </a:solidFill>
                <a:effectLst/>
                <a:latin typeface="Segoe UI" pitchFamily="34" charset="0"/>
                <a:ea typeface="Segoe UI" pitchFamily="34" charset="0"/>
                <a:cs typeface="Segoe UI" pitchFamily="34" charset="0"/>
              </a:rPr>
              <a:t>, or </a:t>
            </a:r>
            <a:r>
              <a:rPr lang="en-US" sz="1000" b="1" kern="1200" dirty="0">
                <a:solidFill>
                  <a:schemeClr val="tx1"/>
                </a:solidFill>
                <a:effectLst/>
                <a:latin typeface="Segoe UI" pitchFamily="34" charset="0"/>
                <a:ea typeface="Segoe UI" pitchFamily="34" charset="0"/>
                <a:cs typeface="Segoe UI" pitchFamily="34" charset="0"/>
              </a:rPr>
              <a:t>Preferences </a:t>
            </a:r>
            <a:r>
              <a:rPr lang="en-US" sz="1000" kern="1200" dirty="0">
                <a:solidFill>
                  <a:schemeClr val="tx1"/>
                </a:solidFill>
                <a:effectLst/>
                <a:latin typeface="Segoe UI" pitchFamily="34" charset="0"/>
                <a:ea typeface="Segoe UI" pitchFamily="34" charset="0"/>
                <a:cs typeface="Segoe UI" pitchFamily="34" charset="0"/>
              </a:rPr>
              <a:t>for ways to manage your privacy: who can see your profile or photos tagged with your name, how people can search for you, who can make comments, and how to block people.</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Another idea: Some sites let you create separate friend lists—for family, your sports team or school club, your closest friends, and so on—so you can manage what you share with each group.</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From time to time, review your settings because these sites change what you can control (particularly in response to public pressure—Facebook is a perfect example). </a:t>
            </a:r>
            <a:r>
              <a:rPr lang="en-US" sz="1000" b="1" kern="1200" dirty="0">
                <a:solidFill>
                  <a:schemeClr val="tx1"/>
                </a:solidFill>
                <a:effectLst/>
                <a:latin typeface="Segoe UI" pitchFamily="34" charset="0"/>
                <a:ea typeface="Segoe UI" pitchFamily="34" charset="0"/>
                <a:cs typeface="Segoe UI" pitchFamily="34" charset="0"/>
              </a:rPr>
              <a:t>[click]</a:t>
            </a:r>
          </a:p>
          <a:p>
            <a:pPr lvl="0"/>
            <a:endParaRPr lang="en-US" sz="1000"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Personal info</a:t>
            </a:r>
            <a:r>
              <a:rPr lang="en-US" sz="1000" kern="1200" dirty="0">
                <a:solidFill>
                  <a:schemeClr val="tx1"/>
                </a:solidFill>
                <a:effectLst/>
                <a:latin typeface="Segoe UI" pitchFamily="34" charset="0"/>
                <a:ea typeface="Segoe UI" pitchFamily="34" charset="0"/>
                <a:cs typeface="Segoe UI" pitchFamily="34" charset="0"/>
              </a:rPr>
              <a:t>. No settings are perfect. No matter how private you make your pages, remember that whoever has access (your friends) can still forward what you post. You still need to use good judgment.</a:t>
            </a:r>
          </a:p>
          <a:p>
            <a:endParaRPr lang="en-US" sz="10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Keep </a:t>
            </a:r>
            <a:r>
              <a:rPr lang="en-US" sz="1000" dirty="0">
                <a:latin typeface="Segoe UI" pitchFamily="34" charset="0"/>
                <a:ea typeface="Segoe UI" pitchFamily="34" charset="0"/>
                <a:cs typeface="Segoe UI" pitchFamily="34" charset="0"/>
              </a:rPr>
              <a:t>to yourself sensitive </a:t>
            </a:r>
            <a:r>
              <a:rPr lang="en-US" sz="1000" kern="1200" dirty="0">
                <a:solidFill>
                  <a:schemeClr val="tx1"/>
                </a:solidFill>
                <a:effectLst/>
                <a:latin typeface="Segoe UI" pitchFamily="34" charset="0"/>
                <a:ea typeface="Segoe UI" pitchFamily="34" charset="0"/>
                <a:cs typeface="Segoe UI" pitchFamily="34" charset="0"/>
              </a:rPr>
              <a:t>details that could be used to impersonate you, defraud you, or find you in person—your home address, phone and account numbers, age or birth date, even photos, especially suggestive ones. This also means creating profile pages on socials sites or in games that don’t show such details. This is particularly important for Twitter profiles, which are public by default.</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Of course, you don’t want to share your password. We’ve already talked about the problem with that!</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Don’t post anything you’d ordinarily say only to a close friend, including feelings. Whether you’re happy, sad, angry, or have money worries, confiding broadly could increase your risk of being bullied or targeted for scams.</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If you use a check-in service, pay attention to where and when you check in.</a:t>
            </a:r>
          </a:p>
          <a:p>
            <a:pPr lvl="1"/>
            <a:r>
              <a:rPr lang="en-US" sz="1000" kern="1200" dirty="0">
                <a:solidFill>
                  <a:schemeClr val="tx1"/>
                </a:solidFill>
                <a:effectLst/>
                <a:latin typeface="Segoe UI" pitchFamily="34" charset="0"/>
                <a:ea typeface="Segoe UI" pitchFamily="34" charset="0"/>
                <a:cs typeface="Segoe UI" pitchFamily="34" charset="0"/>
              </a:rPr>
              <a:t>Think about who will know where you are—a teacher, your parents? Will it harm your reputation? </a:t>
            </a:r>
          </a:p>
          <a:p>
            <a:pPr lvl="1"/>
            <a:r>
              <a:rPr lang="en-US" sz="1000" kern="1200" dirty="0">
                <a:solidFill>
                  <a:schemeClr val="tx1"/>
                </a:solidFill>
                <a:effectLst/>
                <a:latin typeface="Segoe UI" pitchFamily="34" charset="0"/>
                <a:ea typeface="Segoe UI" pitchFamily="34" charset="0"/>
                <a:cs typeface="Segoe UI" pitchFamily="34" charset="0"/>
              </a:rPr>
              <a:t>Are you alone? If so, is it safe?</a:t>
            </a:r>
          </a:p>
          <a:p>
            <a:pPr lvl="1"/>
            <a:r>
              <a:rPr lang="en-US" sz="1000" kern="1200" dirty="0">
                <a:solidFill>
                  <a:schemeClr val="tx1"/>
                </a:solidFill>
                <a:effectLst/>
                <a:latin typeface="Segoe UI" pitchFamily="34" charset="0"/>
                <a:ea typeface="Segoe UI" pitchFamily="34" charset="0"/>
                <a:cs typeface="Segoe UI" pitchFamily="34" charset="0"/>
              </a:rPr>
              <a:t>Consider restricting who knows your location. </a:t>
            </a:r>
            <a:r>
              <a:rPr lang="en-US" sz="1000" b="1" kern="1200" dirty="0">
                <a:solidFill>
                  <a:schemeClr val="tx1"/>
                </a:solidFill>
                <a:effectLst/>
                <a:latin typeface="Segoe UI" pitchFamily="34" charset="0"/>
                <a:ea typeface="Segoe UI" pitchFamily="34" charset="0"/>
                <a:cs typeface="Segoe UI" pitchFamily="34" charset="0"/>
              </a:rPr>
              <a:t>[click]</a:t>
            </a:r>
          </a:p>
          <a:p>
            <a:pPr lvl="0"/>
            <a:endParaRPr lang="en-US" sz="1000"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Adding friends</a:t>
            </a:r>
            <a:r>
              <a:rPr lang="en-US" sz="1000" kern="1200" dirty="0">
                <a:solidFill>
                  <a:schemeClr val="tx1"/>
                </a:solidFill>
                <a:effectLst/>
                <a:latin typeface="Segoe UI" pitchFamily="34" charset="0"/>
                <a:ea typeface="Segoe UI" pitchFamily="34" charset="0"/>
                <a:cs typeface="Segoe UI" pitchFamily="34" charset="0"/>
              </a:rPr>
              <a:t>.</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Consider friending only those you or your close friends have met in person, or with whom you have friends in common.</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Look at your friends list from time to time and make sure everyone who’s there still belongs. Friends change over time.</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Review what others write about you.</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Make sure they don’t post anything you don’t want to share, like private photos, or tell where you are (like you’re out of town on vacation with your family).</a:t>
            </a:r>
          </a:p>
          <a:p>
            <a:pPr marL="171450" lvl="0" indent="-171450">
              <a:buFont typeface="Arial" pitchFamily="34" charset="0"/>
              <a:buChar char="•"/>
            </a:pPr>
            <a:r>
              <a:rPr lang="en-US" sz="1000" kern="1200" dirty="0">
                <a:solidFill>
                  <a:schemeClr val="tx1"/>
                </a:solidFill>
                <a:effectLst/>
                <a:latin typeface="Segoe UI" pitchFamily="34" charset="0"/>
                <a:ea typeface="Segoe UI" pitchFamily="34" charset="0"/>
                <a:cs typeface="Segoe UI" pitchFamily="34" charset="0"/>
              </a:rPr>
              <a:t>It’s okay to ask someone to remove information that you don’t want to tell. </a:t>
            </a:r>
            <a:r>
              <a:rPr lang="en-US" sz="1000" b="1" kern="1200" dirty="0">
                <a:solidFill>
                  <a:schemeClr val="tx1"/>
                </a:solidFill>
                <a:effectLst/>
                <a:latin typeface="Segoe UI" pitchFamily="34" charset="0"/>
                <a:ea typeface="Segoe UI" pitchFamily="34" charset="0"/>
                <a:cs typeface="Segoe UI" pitchFamily="34" charset="0"/>
              </a:rPr>
              <a:t>[click]</a:t>
            </a:r>
          </a:p>
          <a:p>
            <a:pPr lvl="0"/>
            <a:endParaRPr lang="en-US" sz="1000"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Accomplishments.</a:t>
            </a:r>
            <a:r>
              <a:rPr lang="en-US" sz="1000" kern="1200" dirty="0">
                <a:solidFill>
                  <a:schemeClr val="tx1"/>
                </a:solidFill>
                <a:effectLst/>
                <a:latin typeface="Segoe UI" pitchFamily="34" charset="0"/>
                <a:ea typeface="Segoe UI" pitchFamily="34" charset="0"/>
                <a:cs typeface="Segoe UI" pitchFamily="34" charset="0"/>
              </a:rPr>
              <a:t> Post what you’re proud of and want others to see—a recital video, academic successes, pictures from a school play, a persuasive essay, art you made, or music you performed. Adding good material about yourself is also a way to push the negative stuff lower on your pages, like pictures you wish you hadn’t posted or mean comments by others.</a:t>
            </a:r>
          </a:p>
          <a:p>
            <a:endParaRPr lang="en-US" sz="1000" kern="1200" dirty="0">
              <a:solidFill>
                <a:schemeClr val="tx1"/>
              </a:solidFill>
              <a:effectLst/>
              <a:latin typeface="Segoe UI" pitchFamily="34" charset="0"/>
              <a:ea typeface="Segoe UI" pitchFamily="34" charset="0"/>
              <a:cs typeface="Segoe UI" pitchFamily="34" charset="0"/>
            </a:endParaRPr>
          </a:p>
          <a:p>
            <a:r>
              <a:rPr lang="en-US" sz="1000" kern="1200" dirty="0">
                <a:solidFill>
                  <a:schemeClr val="tx1"/>
                </a:solidFill>
                <a:effectLst/>
                <a:latin typeface="Segoe UI" pitchFamily="34" charset="0"/>
                <a:ea typeface="Segoe UI" pitchFamily="34" charset="0"/>
                <a:cs typeface="Segoe UI" pitchFamily="34" charset="0"/>
              </a:rPr>
              <a:t>So, did you know that the adult world is so interested in how you share on social networks that they’ve done research on how you interact on them? </a:t>
            </a:r>
            <a:r>
              <a:rPr lang="en-US" sz="1000" b="1" kern="1200" dirty="0">
                <a:solidFill>
                  <a:schemeClr val="tx1"/>
                </a:solidFill>
                <a:effectLst/>
                <a:latin typeface="Segoe UI" pitchFamily="34" charset="0"/>
                <a:ea typeface="Segoe UI" pitchFamily="34" charset="0"/>
                <a:cs typeface="Segoe UI" pitchFamily="34" charset="0"/>
              </a:rPr>
              <a:t>[click]</a:t>
            </a:r>
          </a:p>
          <a:p>
            <a:endParaRPr lang="en-US" sz="1000" kern="1200" dirty="0">
              <a:solidFill>
                <a:schemeClr val="tx1"/>
              </a:solidFill>
              <a:effectLst/>
              <a:latin typeface="Segoe UI" pitchFamily="34" charset="0"/>
              <a:ea typeface="Segoe UI" pitchFamily="34" charset="0"/>
              <a:cs typeface="Segoe UI" pitchFamily="34" charset="0"/>
            </a:endParaRPr>
          </a:p>
          <a:p>
            <a:r>
              <a:rPr lang="en-US" sz="1000" b="1" kern="1200" dirty="0">
                <a:solidFill>
                  <a:schemeClr val="tx1"/>
                </a:solidFill>
                <a:effectLst/>
                <a:latin typeface="Segoe UI" pitchFamily="34" charset="0"/>
                <a:ea typeface="Segoe UI" pitchFamily="34" charset="0"/>
                <a:cs typeface="Segoe UI" pitchFamily="34" charset="0"/>
              </a:rPr>
              <a:t>NOTES FOR SPEAKER</a:t>
            </a:r>
            <a:br>
              <a:rPr lang="en-US" sz="1000" b="1" kern="1200" dirty="0">
                <a:solidFill>
                  <a:schemeClr val="tx1"/>
                </a:solidFill>
                <a:effectLst/>
                <a:latin typeface="Segoe UI" pitchFamily="34" charset="0"/>
                <a:ea typeface="Segoe UI" pitchFamily="34" charset="0"/>
                <a:cs typeface="Segoe UI" pitchFamily="34" charset="0"/>
              </a:rPr>
            </a:br>
            <a:endParaRPr lang="en-US" sz="1000" b="1" kern="1200" dirty="0">
              <a:solidFill>
                <a:schemeClr val="tx1"/>
              </a:solidFill>
              <a:effectLst/>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About</a:t>
            </a:r>
            <a:r>
              <a:rPr lang="en-US" sz="1000" b="1" i="1" kern="1200" baseline="0" dirty="0">
                <a:solidFill>
                  <a:schemeClr val="tx1"/>
                </a:solidFill>
                <a:effectLst/>
                <a:latin typeface="Segoe UI" pitchFamily="34" charset="0"/>
                <a:ea typeface="Segoe UI" pitchFamily="34" charset="0"/>
                <a:cs typeface="Segoe UI" pitchFamily="34" charset="0"/>
              </a:rPr>
              <a:t> sexting and child pornography. </a:t>
            </a:r>
            <a:r>
              <a:rPr lang="en-US" sz="1000" b="0" i="1" kern="1200" baseline="0" dirty="0">
                <a:solidFill>
                  <a:schemeClr val="tx1"/>
                </a:solidFill>
                <a:effectLst/>
                <a:latin typeface="Segoe UI" pitchFamily="34" charset="0"/>
                <a:ea typeface="Segoe UI" pitchFamily="34" charset="0"/>
                <a:cs typeface="Segoe UI" pitchFamily="34" charset="0"/>
              </a:rPr>
              <a:t>For some background on  the </a:t>
            </a:r>
            <a:r>
              <a:rPr lang="en-US" sz="1200" i="1" kern="1200" baseline="0" dirty="0">
                <a:solidFill>
                  <a:schemeClr val="tx1"/>
                </a:solidFill>
                <a:latin typeface="Arial"/>
                <a:ea typeface="MS PGothic" pitchFamily="34" charset="-128"/>
                <a:cs typeface="MS PGothic" pitchFamily="34" charset="-128"/>
              </a:rPr>
              <a:t>legal and practical issues related to sexting</a:t>
            </a:r>
            <a:r>
              <a:rPr lang="en-US" sz="1000" b="0" i="1" kern="1200" baseline="0" dirty="0">
                <a:solidFill>
                  <a:schemeClr val="tx1"/>
                </a:solidFill>
                <a:effectLst/>
                <a:latin typeface="Segoe UI" pitchFamily="34" charset="0"/>
                <a:ea typeface="Segoe UI" pitchFamily="34" charset="0"/>
                <a:cs typeface="Segoe UI" pitchFamily="34" charset="0"/>
              </a:rPr>
              <a:t>, turn to the 2010</a:t>
            </a:r>
            <a:r>
              <a:rPr lang="en-US" sz="1200" i="1" kern="1200" dirty="0">
                <a:solidFill>
                  <a:schemeClr val="tx1"/>
                </a:solidFill>
                <a:latin typeface="Arial"/>
                <a:ea typeface="MS PGothic" pitchFamily="34" charset="-128"/>
                <a:cs typeface="MS PGothic" pitchFamily="34" charset="-128"/>
              </a:rPr>
              <a:t> report, “Sexting: Youth Practices and Legal Implications” </a:t>
            </a:r>
            <a:br>
              <a:rPr lang="en-US" sz="1200" i="1" kern="1200" dirty="0">
                <a:solidFill>
                  <a:schemeClr val="tx1"/>
                </a:solidFill>
                <a:latin typeface="Arial"/>
                <a:ea typeface="MS PGothic" pitchFamily="34" charset="-128"/>
                <a:cs typeface="MS PGothic" pitchFamily="34" charset="-128"/>
              </a:rPr>
            </a:br>
            <a:r>
              <a:rPr lang="en-US" sz="1200" i="1" kern="1200" dirty="0">
                <a:solidFill>
                  <a:schemeClr val="tx1"/>
                </a:solidFill>
                <a:latin typeface="Arial"/>
                <a:ea typeface="MS PGothic" pitchFamily="34" charset="-128"/>
                <a:cs typeface="MS PGothic" pitchFamily="34" charset="-128"/>
              </a:rPr>
              <a:t>(</a:t>
            </a:r>
            <a:r>
              <a:rPr lang="en-US" sz="1200" i="1" u="sng" kern="1200" dirty="0">
                <a:solidFill>
                  <a:schemeClr val="tx1"/>
                </a:solidFill>
                <a:latin typeface="Arial"/>
                <a:ea typeface="MS PGothic" pitchFamily="34" charset="-128"/>
                <a:cs typeface="MS PGothic" pitchFamily="34" charset="-128"/>
              </a:rPr>
              <a:t>//cyber.law.harvard.edu/sites/cyber.law.harvard.edu/files/Sacco_Argudin_Maguire_Tallon_Sexting_Jun2010.pdf)</a:t>
            </a:r>
            <a:r>
              <a:rPr lang="en-US" sz="1200" i="1" kern="1200" dirty="0">
                <a:solidFill>
                  <a:schemeClr val="tx1"/>
                </a:solidFill>
                <a:latin typeface="Arial"/>
                <a:ea typeface="MS PGothic" pitchFamily="34" charset="-128"/>
                <a:cs typeface="MS PGothic" pitchFamily="34" charset="-128"/>
              </a:rPr>
              <a:t> from</a:t>
            </a:r>
            <a:r>
              <a:rPr lang="en-US" sz="1200" i="1" kern="1200" baseline="0" dirty="0">
                <a:solidFill>
                  <a:schemeClr val="tx1"/>
                </a:solidFill>
                <a:latin typeface="Arial"/>
                <a:ea typeface="MS PGothic" pitchFamily="34" charset="-128"/>
                <a:cs typeface="MS PGothic" pitchFamily="34" charset="-128"/>
              </a:rPr>
              <a:t> the </a:t>
            </a:r>
            <a:r>
              <a:rPr lang="en-US" sz="1200" i="1" kern="1200" baseline="0" dirty="0" err="1">
                <a:solidFill>
                  <a:schemeClr val="tx1"/>
                </a:solidFill>
                <a:latin typeface="Arial"/>
                <a:ea typeface="MS PGothic" pitchFamily="34" charset="-128"/>
                <a:cs typeface="MS PGothic" pitchFamily="34" charset="-128"/>
              </a:rPr>
              <a:t>Berkman</a:t>
            </a:r>
            <a:r>
              <a:rPr lang="en-US" sz="1200" i="1" kern="1200" baseline="0" dirty="0">
                <a:solidFill>
                  <a:schemeClr val="tx1"/>
                </a:solidFill>
                <a:latin typeface="Arial"/>
                <a:ea typeface="MS PGothic" pitchFamily="34" charset="-128"/>
                <a:cs typeface="MS PGothic" pitchFamily="34" charset="-128"/>
              </a:rPr>
              <a:t> Center at Harvard University.</a:t>
            </a:r>
            <a:endParaRPr lang="en-US" sz="1000" b="1" i="1" kern="1200" dirty="0">
              <a:solidFill>
                <a:schemeClr val="tx1"/>
              </a:solidFill>
              <a:effectLst/>
              <a:latin typeface="Segoe UI" pitchFamily="34" charset="0"/>
              <a:ea typeface="Segoe UI" pitchFamily="34" charset="0"/>
              <a:cs typeface="Segoe UI" pitchFamily="34" charset="0"/>
            </a:endParaRPr>
          </a:p>
          <a:p>
            <a:endParaRPr lang="en-US" sz="1000" b="1" i="1" kern="1200" dirty="0">
              <a:solidFill>
                <a:schemeClr val="tx1"/>
              </a:solidFill>
              <a:effectLst/>
              <a:latin typeface="Segoe UI" pitchFamily="34" charset="0"/>
              <a:ea typeface="Segoe UI" pitchFamily="34" charset="0"/>
              <a:cs typeface="Segoe UI" pitchFamily="34" charset="0"/>
            </a:endParaRPr>
          </a:p>
          <a:p>
            <a:r>
              <a:rPr lang="en-US" sz="1000" b="1" i="1" kern="1200" dirty="0">
                <a:solidFill>
                  <a:schemeClr val="tx1"/>
                </a:solidFill>
                <a:effectLst/>
                <a:latin typeface="Segoe UI" pitchFamily="34" charset="0"/>
                <a:ea typeface="Segoe UI" pitchFamily="34" charset="0"/>
                <a:cs typeface="Segoe UI" pitchFamily="34" charset="0"/>
              </a:rPr>
              <a:t>Private pages</a:t>
            </a:r>
            <a:r>
              <a:rPr lang="en-US" sz="1000" i="1" kern="1200" dirty="0">
                <a:solidFill>
                  <a:schemeClr val="tx1"/>
                </a:solidFill>
                <a:effectLst/>
                <a:latin typeface="Segoe UI" pitchFamily="34" charset="0"/>
                <a:ea typeface="Segoe UI" pitchFamily="34" charset="0"/>
                <a:cs typeface="Segoe UI" pitchFamily="34" charset="0"/>
              </a:rPr>
              <a:t>. If you have Internet access for your presentation, kids could look up the specifics about how to specify privacy settings for Facebook (and perhaps one other social site) on their phones or laptops, and report to the group.</a:t>
            </a:r>
          </a:p>
          <a:p>
            <a:endParaRPr lang="en-US" sz="1000" i="1" kern="1200" dirty="0">
              <a:solidFill>
                <a:schemeClr val="tx1"/>
              </a:solidFill>
              <a:effectLst/>
              <a:latin typeface="Segoe UI" pitchFamily="34" charset="0"/>
              <a:ea typeface="Segoe UI" pitchFamily="34" charset="0"/>
              <a:cs typeface="Segoe UI" pitchFamily="34" charset="0"/>
            </a:endParaRPr>
          </a:p>
          <a:p>
            <a:r>
              <a:rPr lang="en-US" sz="1000" i="1" kern="1200" dirty="0">
                <a:solidFill>
                  <a:schemeClr val="tx1"/>
                </a:solidFill>
                <a:effectLst/>
                <a:latin typeface="Segoe UI" pitchFamily="34" charset="0"/>
                <a:ea typeface="Segoe UI" pitchFamily="34" charset="0"/>
                <a:cs typeface="Segoe UI" pitchFamily="34" charset="0"/>
              </a:rPr>
              <a:t>If you feel comfortable with the group you’re talking with, and with taking a more relaxed approach, consider asking them to expand on each bullet point instead of giving the explanations yourself. Then fill in where they don’t have ideas.</a:t>
            </a:r>
            <a:endParaRPr lang="en-US" sz="1000" b="0" i="1" strike="noStrike" dirty="0">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8</a:t>
            </a:r>
          </a:p>
        </p:txBody>
      </p:sp>
    </p:spTree>
    <p:extLst>
      <p:ext uri="{BB962C8B-B14F-4D97-AF65-F5344CB8AC3E}">
        <p14:creationId xmlns:p14="http://schemas.microsoft.com/office/powerpoint/2010/main" val="3284074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981200" y="685800"/>
            <a:ext cx="2946400" cy="2209800"/>
          </a:xfrm>
          <a:ln/>
        </p:spPr>
      </p:sp>
      <p:sp>
        <p:nvSpPr>
          <p:cNvPr id="10243" name="Rectangle 3"/>
          <p:cNvSpPr>
            <a:spLocks noGrp="1" noChangeArrowheads="1"/>
          </p:cNvSpPr>
          <p:nvPr>
            <p:ph type="body" idx="1"/>
          </p:nvPr>
        </p:nvSpPr>
        <p:spPr>
          <a:xfrm>
            <a:off x="685800" y="3276600"/>
            <a:ext cx="5638800" cy="5181600"/>
          </a:xfrm>
          <a:ln/>
        </p:spPr>
        <p:txBody>
          <a:bodyPr/>
          <a:lstStyle/>
          <a:p>
            <a:r>
              <a:rPr lang="en-US" sz="1200" b="1" u="none" kern="1200" dirty="0">
                <a:solidFill>
                  <a:schemeClr val="tx1"/>
                </a:solidFill>
                <a:effectLst/>
                <a:latin typeface="Segoe UI" pitchFamily="34" charset="0"/>
                <a:ea typeface="Segoe UI" pitchFamily="34" charset="0"/>
                <a:cs typeface="Segoe UI" pitchFamily="34" charset="0"/>
              </a:rPr>
              <a:t>Slide 9: You see kindness and cruelty on social networks</a:t>
            </a:r>
          </a:p>
          <a:p>
            <a:endParaRPr lang="en-US" sz="1200" b="1" u="none"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TALKING POINTS</a:t>
            </a:r>
          </a:p>
          <a:p>
            <a:r>
              <a:rPr lang="en-US" sz="1200" kern="1200" dirty="0">
                <a:solidFill>
                  <a:schemeClr val="tx1"/>
                </a:solidFill>
                <a:effectLst/>
                <a:latin typeface="Segoe UI" pitchFamily="34" charset="0"/>
                <a:ea typeface="Segoe UI" pitchFamily="34" charset="0"/>
                <a:cs typeface="Segoe UI" pitchFamily="34" charset="0"/>
              </a:rPr>
              <a:t>Recently, the Pew Internet &amp; American Life Project looked into how people around your age (12 through 17) are using social media sites. The researchers wanted to understand pretty much everything about your experiences there, and particularly what you do about any negative behavior you see or experience.</a:t>
            </a:r>
          </a:p>
          <a:p>
            <a:endParaRPr lang="en-US" sz="1200" kern="1200" dirty="0">
              <a:solidFill>
                <a:schemeClr val="tx1"/>
              </a:solidFill>
              <a:effectLst/>
              <a:latin typeface="Segoe UI" pitchFamily="34" charset="0"/>
              <a:ea typeface="Segoe UI" pitchFamily="34" charset="0"/>
              <a:cs typeface="Segoe UI" pitchFamily="34" charset="0"/>
            </a:endParaRPr>
          </a:p>
          <a:p>
            <a:r>
              <a:rPr lang="en-US" sz="1200" kern="1200" dirty="0">
                <a:solidFill>
                  <a:schemeClr val="tx1"/>
                </a:solidFill>
                <a:effectLst/>
                <a:latin typeface="Segoe UI" pitchFamily="34" charset="0"/>
                <a:ea typeface="Segoe UI" pitchFamily="34" charset="0"/>
                <a:cs typeface="Segoe UI" pitchFamily="34" charset="0"/>
              </a:rPr>
              <a:t>Did you know that 80 percent of people your age are using social media sites like Facebook and Twitter?</a:t>
            </a:r>
          </a:p>
          <a:p>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Does that seem low or high for your friends or school?</a:t>
            </a:r>
          </a:p>
          <a:p>
            <a:pPr marL="171450" lvl="0" indent="-171450">
              <a:buFont typeface="Arial" pitchFamily="34" charset="0"/>
              <a:buChar char="•"/>
            </a:pPr>
            <a:endParaRPr lang="en-US" sz="1200" kern="1200" dirty="0">
              <a:solidFill>
                <a:schemeClr val="tx1"/>
              </a:solidFill>
              <a:effectLst/>
              <a:latin typeface="Segoe UI" pitchFamily="34" charset="0"/>
              <a:ea typeface="Segoe UI" pitchFamily="34" charset="0"/>
              <a:cs typeface="Segoe UI" pitchFamily="34" charset="0"/>
            </a:endParaRPr>
          </a:p>
          <a:p>
            <a:pPr marL="171450" lvl="0" indent="-171450">
              <a:buFont typeface="Arial" pitchFamily="34" charset="0"/>
              <a:buChar char="•"/>
            </a:pPr>
            <a:r>
              <a:rPr lang="en-US" sz="1200" kern="1200" dirty="0">
                <a:solidFill>
                  <a:schemeClr val="tx1"/>
                </a:solidFill>
                <a:effectLst/>
                <a:latin typeface="Segoe UI" pitchFamily="34" charset="0"/>
                <a:ea typeface="Segoe UI" pitchFamily="34" charset="0"/>
                <a:cs typeface="Segoe UI" pitchFamily="34" charset="0"/>
              </a:rPr>
              <a:t>What social media sites do you use? [</a:t>
            </a:r>
            <a:r>
              <a:rPr lang="en-US" sz="1200" i="1" kern="1200" dirty="0">
                <a:solidFill>
                  <a:schemeClr val="tx1"/>
                </a:solidFill>
                <a:effectLst/>
                <a:latin typeface="Segoe UI" pitchFamily="34" charset="0"/>
                <a:ea typeface="Segoe UI" pitchFamily="34" charset="0"/>
                <a:cs typeface="Segoe UI" pitchFamily="34" charset="0"/>
              </a:rPr>
              <a:t>Answers might include: Facebook, Twitter, YouTube, </a:t>
            </a:r>
            <a:r>
              <a:rPr lang="en-US" sz="1200" i="1" kern="1200" dirty="0" err="1">
                <a:solidFill>
                  <a:schemeClr val="tx1"/>
                </a:solidFill>
                <a:effectLst/>
                <a:latin typeface="Segoe UI" pitchFamily="34" charset="0"/>
                <a:ea typeface="Segoe UI" pitchFamily="34" charset="0"/>
                <a:cs typeface="Segoe UI" pitchFamily="34" charset="0"/>
              </a:rPr>
              <a:t>Hulu</a:t>
            </a:r>
            <a:r>
              <a:rPr lang="en-US" sz="1200" i="1" kern="1200" dirty="0">
                <a:solidFill>
                  <a:schemeClr val="tx1"/>
                </a:solidFill>
                <a:effectLst/>
                <a:latin typeface="Segoe UI" pitchFamily="34" charset="0"/>
                <a:ea typeface="Segoe UI" pitchFamily="34" charset="0"/>
                <a:cs typeface="Segoe UI" pitchFamily="34" charset="0"/>
              </a:rPr>
              <a:t>, Flickr, Foursquare, </a:t>
            </a:r>
            <a:r>
              <a:rPr lang="en-US" sz="1200" i="1" kern="1200" dirty="0" err="1">
                <a:solidFill>
                  <a:schemeClr val="tx1"/>
                </a:solidFill>
                <a:effectLst/>
                <a:latin typeface="Segoe UI" pitchFamily="34" charset="0"/>
                <a:ea typeface="Segoe UI" pitchFamily="34" charset="0"/>
                <a:cs typeface="Segoe UI" pitchFamily="34" charset="0"/>
              </a:rPr>
              <a:t>Tumblr</a:t>
            </a:r>
            <a:r>
              <a:rPr lang="en-US" sz="1200" i="1" kern="1200" dirty="0">
                <a:solidFill>
                  <a:schemeClr val="tx1"/>
                </a:solidFill>
                <a:effectLst/>
                <a:latin typeface="Segoe UI" pitchFamily="34" charset="0"/>
                <a:ea typeface="Segoe UI" pitchFamily="34" charset="0"/>
                <a:cs typeface="Segoe UI" pitchFamily="34" charset="0"/>
              </a:rPr>
              <a:t>.] </a:t>
            </a:r>
            <a:r>
              <a:rPr lang="en-US" sz="1200" b="1" kern="1200" dirty="0">
                <a:solidFill>
                  <a:schemeClr val="tx1"/>
                </a:solidFill>
                <a:effectLst/>
                <a:latin typeface="Segoe UI" pitchFamily="34" charset="0"/>
                <a:ea typeface="Segoe UI" pitchFamily="34" charset="0"/>
                <a:cs typeface="Segoe UI" pitchFamily="34" charset="0"/>
              </a:rPr>
              <a:t>[click]</a:t>
            </a:r>
          </a:p>
          <a:p>
            <a:pPr marL="171450" lvl="0" indent="-171450">
              <a:buFont typeface="Arial" pitchFamily="34" charset="0"/>
              <a:buChar char="•"/>
            </a:pPr>
            <a:endParaRPr lang="en-US" b="1" dirty="0">
              <a:latin typeface="Segoe UI" pitchFamily="34" charset="0"/>
              <a:ea typeface="Segoe UI" pitchFamily="34" charset="0"/>
              <a:cs typeface="Segoe UI" pitchFamily="34" charset="0"/>
            </a:endParaRPr>
          </a:p>
          <a:p>
            <a:pPr marL="171450" indent="-171450"/>
            <a:r>
              <a:rPr lang="en-US" dirty="0">
                <a:latin typeface="Segoe UI" pitchFamily="34" charset="0"/>
                <a:ea typeface="Segoe UI" pitchFamily="34" charset="0"/>
                <a:cs typeface="Segoe UI" pitchFamily="34" charset="0"/>
              </a:rPr>
              <a:t>[DISCUSSION TAKES PLACE.]</a:t>
            </a:r>
          </a:p>
          <a:p>
            <a:pPr lvl="0"/>
            <a:endParaRPr lang="en-US" sz="1200" kern="1200" dirty="0">
              <a:solidFill>
                <a:schemeClr val="tx1"/>
              </a:solidFill>
              <a:effectLst/>
              <a:latin typeface="Segoe UI" pitchFamily="34" charset="0"/>
              <a:ea typeface="Segoe UI" pitchFamily="34" charset="0"/>
              <a:cs typeface="Segoe UI" pitchFamily="34" charset="0"/>
            </a:endParaRPr>
          </a:p>
          <a:p>
            <a:r>
              <a:rPr lang="en-US" sz="1200" b="1" kern="1200" dirty="0">
                <a:solidFill>
                  <a:schemeClr val="tx1"/>
                </a:solidFill>
                <a:effectLst/>
                <a:latin typeface="Segoe UI" pitchFamily="34" charset="0"/>
                <a:ea typeface="Segoe UI" pitchFamily="34" charset="0"/>
                <a:cs typeface="Segoe UI" pitchFamily="34" charset="0"/>
              </a:rPr>
              <a:t>NOTES FOR SPEAKER</a:t>
            </a:r>
          </a:p>
          <a:p>
            <a:r>
              <a:rPr lang="en-US" sz="1200" i="1" kern="1200" dirty="0">
                <a:solidFill>
                  <a:schemeClr val="tx1"/>
                </a:solidFill>
                <a:effectLst/>
                <a:latin typeface="Segoe UI" pitchFamily="34" charset="0"/>
                <a:ea typeface="Segoe UI" pitchFamily="34" charset="0"/>
                <a:cs typeface="Segoe UI" pitchFamily="34" charset="0"/>
              </a:rPr>
              <a:t>ABOUT THIS RESEARCH: In 2011, the Pew Research Center’s Internet &amp; American Life Project sponsored research on the impact of social media use among American teens. Researchers used focus groups and held phone interviews with a nationally representative sample of 799 teens ages 12 to 17 years old, and their parents or guardians, living in the continental United States. </a:t>
            </a:r>
            <a:br>
              <a:rPr lang="en-US" sz="1200" i="1" kern="1200" dirty="0">
                <a:solidFill>
                  <a:schemeClr val="tx1"/>
                </a:solidFill>
                <a:effectLst/>
                <a:latin typeface="Segoe UI" pitchFamily="34" charset="0"/>
                <a:ea typeface="Segoe UI" pitchFamily="34" charset="0"/>
                <a:cs typeface="Segoe UI" pitchFamily="34" charset="0"/>
              </a:rPr>
            </a:br>
            <a:endParaRPr lang="en-US" sz="1200" i="1" kern="1200" dirty="0">
              <a:solidFill>
                <a:schemeClr val="tx1"/>
              </a:solidFill>
              <a:effectLst/>
              <a:latin typeface="Segoe UI" pitchFamily="34" charset="0"/>
              <a:ea typeface="Segoe UI" pitchFamily="34" charset="0"/>
              <a:cs typeface="Segoe UI" pitchFamily="34" charset="0"/>
            </a:endParaRPr>
          </a:p>
          <a:p>
            <a:r>
              <a:rPr lang="en-US" sz="1200" i="1" kern="1200" dirty="0">
                <a:solidFill>
                  <a:schemeClr val="tx1"/>
                </a:solidFill>
                <a:effectLst/>
                <a:latin typeface="Segoe UI" pitchFamily="34" charset="0"/>
                <a:ea typeface="Segoe UI" pitchFamily="34" charset="0"/>
                <a:cs typeface="Segoe UI" pitchFamily="34" charset="0"/>
              </a:rPr>
              <a:t>If you’re interested, you can read the full report, “Teens, kindness and cruelty on social network sites:” </a:t>
            </a:r>
            <a:r>
              <a:rPr lang="en-US" sz="1200" i="1" u="sng" kern="1200" dirty="0">
                <a:solidFill>
                  <a:schemeClr val="tx1"/>
                </a:solidFill>
                <a:effectLst/>
                <a:latin typeface="Segoe UI" pitchFamily="34" charset="0"/>
                <a:ea typeface="Segoe UI" pitchFamily="34" charset="0"/>
                <a:cs typeface="Segoe UI" pitchFamily="34" charset="0"/>
                <a:hlinkClick r:id="rId3"/>
              </a:rPr>
              <a:t>pewinternet.org/Reports/2011/Teens-and-social-media.aspx</a:t>
            </a:r>
            <a:r>
              <a:rPr lang="en-US" sz="1200" i="1" kern="1200" dirty="0">
                <a:solidFill>
                  <a:schemeClr val="tx1"/>
                </a:solidFill>
                <a:effectLst/>
                <a:latin typeface="Segoe UI" pitchFamily="34" charset="0"/>
                <a:ea typeface="Segoe UI" pitchFamily="34" charset="0"/>
                <a:cs typeface="Segoe UI" pitchFamily="34" charset="0"/>
              </a:rPr>
              <a:t>.</a:t>
            </a:r>
          </a:p>
          <a:p>
            <a:endParaRPr lang="en-US" sz="1200" b="0" i="1" strike="noStrike" kern="1200" dirty="0">
              <a:solidFill>
                <a:schemeClr val="tx1"/>
              </a:solidFill>
              <a:effectLst/>
              <a:latin typeface="Segoe UI" pitchFamily="34" charset="0"/>
              <a:ea typeface="Segoe UI" pitchFamily="34" charset="0"/>
              <a:cs typeface="Segoe UI" pitchFamily="34" charset="0"/>
            </a:endParaRPr>
          </a:p>
        </p:txBody>
      </p:sp>
      <p:sp>
        <p:nvSpPr>
          <p:cNvPr id="4" name="TextBox 3"/>
          <p:cNvSpPr txBox="1"/>
          <p:nvPr/>
        </p:nvSpPr>
        <p:spPr>
          <a:xfrm>
            <a:off x="6400800" y="8667690"/>
            <a:ext cx="457200" cy="400110"/>
          </a:xfrm>
          <a:prstGeom prst="rect">
            <a:avLst/>
          </a:prstGeom>
          <a:noFill/>
        </p:spPr>
        <p:txBody>
          <a:bodyPr wrap="square" rtlCol="0">
            <a:spAutoFit/>
          </a:bodyPr>
          <a:lstStyle/>
          <a:p>
            <a:r>
              <a:rPr lang="en-US" sz="2000" dirty="0">
                <a:latin typeface="Segoe UI" pitchFamily="34" charset="0"/>
                <a:ea typeface="Segoe UI" pitchFamily="34" charset="0"/>
                <a:cs typeface="Segoe UI" pitchFamily="34" charset="0"/>
              </a:rPr>
              <a:t>9</a:t>
            </a:r>
          </a:p>
        </p:txBody>
      </p:sp>
    </p:spTree>
    <p:extLst>
      <p:ext uri="{BB962C8B-B14F-4D97-AF65-F5344CB8AC3E}">
        <p14:creationId xmlns:p14="http://schemas.microsoft.com/office/powerpoint/2010/main" val="3522880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15900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59252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257475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0298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958242"/>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pic>
        <p:nvPicPr>
          <p:cNvPr id="6" name="Picture 7" descr="slide header - alt.psd"/>
          <p:cNvPicPr>
            <a:picLocks noChangeAspect="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7" name="Picture 6" descr="soso-white.png"/>
          <p:cNvPicPr>
            <a:picLocks noChangeAspect="1"/>
          </p:cNvPicPr>
          <p:nvPr/>
        </p:nvPicPr>
        <p:blipFill>
          <a:blip r:embed="rId6" cstate="print"/>
          <a:srcRect/>
          <a:stretch>
            <a:fillRect/>
          </a:stretch>
        </p:blipFill>
        <p:spPr bwMode="auto">
          <a:xfrm>
            <a:off x="6808788" y="311150"/>
            <a:ext cx="2106612" cy="209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1" r:id="rId1"/>
    <p:sldLayoutId id="2147483652" r:id="rId2"/>
  </p:sldLayoutIdLst>
  <p:transition/>
  <p:txStyles>
    <p:titleStyle>
      <a:lvl1pPr algn="l" rtl="0" eaLnBrk="1" fontAlgn="base" hangingPunct="1">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1" fontAlgn="base" hangingPunct="1">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1" fontAlgn="base" hangingPunct="1">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1" fontAlgn="base" hangingPunct="1">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1" fontAlgn="base" hangingPunct="1">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eaLnBrk="1" fontAlgn="base" hangingPunct="1">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eaLnBrk="1" fontAlgn="base" hangingPunct="1">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eaLnBrk="1" fontAlgn="base" hangingPunct="1">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eaLnBrk="1" fontAlgn="base" hangingPunct="1">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p:titleStyle>
    <p:bodyStyle>
      <a:lvl1pPr marL="457200" indent="-457200" algn="l" rtl="0" eaLnBrk="1" fontAlgn="base" hangingPunct="1">
        <a:lnSpc>
          <a:spcPct val="120000"/>
        </a:lnSpc>
        <a:spcBef>
          <a:spcPts val="500"/>
        </a:spcBef>
        <a:spcAft>
          <a:spcPct val="0"/>
        </a:spcAft>
        <a:buClr>
          <a:srgbClr val="6BBD46"/>
        </a:buClr>
        <a:buSzPct val="122000"/>
        <a:buBlip>
          <a:blip r:embed="rId7"/>
        </a:buBlip>
        <a:defRPr sz="2800">
          <a:solidFill>
            <a:schemeClr val="tx1"/>
          </a:solidFill>
          <a:latin typeface="+mn-lt"/>
          <a:ea typeface="MS PGothic" pitchFamily="34" charset="-128"/>
          <a:cs typeface="MS PGothic" pitchFamily="34" charset="-128"/>
          <a:sym typeface="Lucida Grande"/>
        </a:defRPr>
      </a:lvl1pPr>
      <a:lvl2pPr marL="914400" indent="-457200" algn="l" rtl="0" eaLnBrk="1" fontAlgn="base" hangingPunct="1">
        <a:spcBef>
          <a:spcPts val="500"/>
        </a:spcBef>
        <a:spcAft>
          <a:spcPct val="0"/>
        </a:spcAft>
        <a:buClr>
          <a:srgbClr val="6BBD46"/>
        </a:buClr>
        <a:buSzPct val="122000"/>
        <a:buBlip>
          <a:blip r:embed="rId7"/>
        </a:buBlip>
        <a:defRPr sz="2200">
          <a:solidFill>
            <a:schemeClr val="tx1"/>
          </a:solidFill>
          <a:latin typeface="+mn-lt"/>
          <a:ea typeface="MS PGothic" pitchFamily="34" charset="-128"/>
          <a:cs typeface="MS PGothic" pitchFamily="34" charset="-128"/>
          <a:sym typeface="Lucida Grande"/>
        </a:defRPr>
      </a:lvl2pPr>
      <a:lvl3pPr marL="11049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3pPr>
      <a:lvl4pPr marL="15621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4pPr>
      <a:lvl5pPr marL="20193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5pPr>
      <a:lvl6pPr marL="24765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eaLnBrk="1" fontAlgn="base" hangingPunct="1">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pic>
        <p:nvPicPr>
          <p:cNvPr id="6" name="Picture 7" descr="slide header - alt.psd"/>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7" name="Picture 6" descr="soso-white.png"/>
          <p:cNvPicPr>
            <a:picLocks noChangeAspect="1"/>
          </p:cNvPicPr>
          <p:nvPr/>
        </p:nvPicPr>
        <p:blipFill>
          <a:blip r:embed="rId5" cstate="print"/>
          <a:srcRect/>
          <a:stretch>
            <a:fillRect/>
          </a:stretch>
        </p:blipFill>
        <p:spPr bwMode="auto">
          <a:xfrm>
            <a:off x="6808788" y="311150"/>
            <a:ext cx="2106612" cy="209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3" r:id="rId1"/>
  </p:sldLayoutIdLst>
  <p:transition/>
  <p:txStyles>
    <p:titleStyle>
      <a:lvl1pPr algn="l" rtl="0" eaLnBrk="0" fontAlgn="base" hangingPunct="0">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p:titleStyle>
    <p:bodyStyle>
      <a:lvl1pPr marL="457200" indent="-457200" algn="l" rtl="0" eaLnBrk="0" fontAlgn="base" hangingPunct="0">
        <a:lnSpc>
          <a:spcPct val="120000"/>
        </a:lnSpc>
        <a:spcBef>
          <a:spcPts val="500"/>
        </a:spcBef>
        <a:spcAft>
          <a:spcPct val="0"/>
        </a:spcAft>
        <a:buClr>
          <a:srgbClr val="6BBD46"/>
        </a:buClr>
        <a:buSzPct val="122000"/>
        <a:buBlip>
          <a:blip r:embed="rId6"/>
        </a:buBlip>
        <a:defRPr sz="2800">
          <a:solidFill>
            <a:schemeClr val="tx1"/>
          </a:solidFill>
          <a:latin typeface="+mn-lt"/>
          <a:ea typeface="MS PGothic" pitchFamily="34" charset="-128"/>
          <a:cs typeface="MS PGothic" pitchFamily="34" charset="-128"/>
          <a:sym typeface="Lucida Grande"/>
        </a:defRPr>
      </a:lvl1pPr>
      <a:lvl2pPr marL="914400" indent="-457200" algn="l" rtl="0" eaLnBrk="0" fontAlgn="base" hangingPunct="0">
        <a:spcBef>
          <a:spcPts val="500"/>
        </a:spcBef>
        <a:spcAft>
          <a:spcPct val="0"/>
        </a:spcAft>
        <a:buClr>
          <a:srgbClr val="6BBD46"/>
        </a:buClr>
        <a:buSzPct val="122000"/>
        <a:buBlip>
          <a:blip r:embed="rId6"/>
        </a:buBlip>
        <a:defRPr sz="2200">
          <a:solidFill>
            <a:schemeClr val="tx1"/>
          </a:solidFill>
          <a:latin typeface="+mn-lt"/>
          <a:ea typeface="MS PGothic" pitchFamily="34" charset="-128"/>
          <a:cs typeface="MS PGothic" pitchFamily="34" charset="-128"/>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051" name="Picture 3" descr="C:\Users\chadl\Desktop\M2928 - Internet Safety Decks_new\gradientBackground.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4196"/>
            <a:ext cx="9144000" cy="686219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Lst>
  <p:transition/>
  <p:txStyles>
    <p:titleStyle>
      <a:lvl1pPr algn="l" rtl="0" eaLnBrk="0" fontAlgn="base" hangingPunct="0">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p:titleStyle>
    <p:bodyStyle>
      <a:lvl1pPr marL="342900" indent="-342900" algn="l" rtl="0" eaLnBrk="0" fontAlgn="base" hangingPunct="0">
        <a:lnSpc>
          <a:spcPct val="120000"/>
        </a:lnSpc>
        <a:spcBef>
          <a:spcPts val="500"/>
        </a:spcBef>
        <a:spcAft>
          <a:spcPct val="0"/>
        </a:spcAft>
        <a:buSzPct val="155000"/>
        <a:buBlip>
          <a:blip r:embed="rId6"/>
        </a:buBlip>
        <a:defRPr sz="2800">
          <a:solidFill>
            <a:schemeClr val="tx1"/>
          </a:solidFill>
          <a:latin typeface="+mn-lt"/>
          <a:ea typeface="MS PGothic" pitchFamily="34" charset="-128"/>
          <a:cs typeface="MS PGothic" pitchFamily="34" charset="-128"/>
          <a:sym typeface="Lucida Grande"/>
        </a:defRPr>
      </a:lvl1pPr>
      <a:lvl2pPr marL="704850" indent="-285750" algn="l" rtl="0" eaLnBrk="0" fontAlgn="base" hangingPunct="0">
        <a:spcBef>
          <a:spcPts val="500"/>
        </a:spcBef>
        <a:spcAft>
          <a:spcPct val="0"/>
        </a:spcAft>
        <a:buClr>
          <a:srgbClr val="000000"/>
        </a:buClr>
        <a:buSzPct val="100000"/>
        <a:buBlip>
          <a:blip r:embed="rId6"/>
        </a:buBlip>
        <a:defRPr sz="2200">
          <a:solidFill>
            <a:schemeClr val="tx1"/>
          </a:solidFill>
          <a:latin typeface="+mn-lt"/>
          <a:ea typeface="MS PGothic" pitchFamily="34" charset="-128"/>
          <a:cs typeface="MS PGothic" pitchFamily="34" charset="-128"/>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4.png"/><Relationship Id="rId9"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schoolclimate.org/bullybust/" TargetMode="External"/><Relationship Id="rId3" Type="http://schemas.openxmlformats.org/officeDocument/2006/relationships/image" Target="../media/image37.png"/><Relationship Id="rId7" Type="http://schemas.openxmlformats.org/officeDocument/2006/relationships/hyperlink" Target="tinyurl.com/iLBW-teen-safety"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cybermentors.org.uk" TargetMode="External"/><Relationship Id="rId5"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hyperlink" Target="http://www.microsoft.com/security"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http://www.youtube.com/v/rbpKawqA6VQ?version=3&amp;hl=en_US&amp;rel=0" TargetMode="External"/><Relationship Id="rId5" Type="http://schemas.openxmlformats.org/officeDocument/2006/relationships/image" Target="../media/image20.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4.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44" name="Picture 4" descr="C:\Users\chadl\Desktop\M2928 - Internet Safety Decks_new\teens and tweens\MSC12_Taylor_00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840049"/>
            <a:ext cx="9144000" cy="60941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slide header.psd"/>
          <p:cNvPicPr>
            <a:picLocks noChangeAspect="1"/>
          </p:cNvPicPr>
          <p:nvPr/>
        </p:nvPicPr>
        <p:blipFill rotWithShape="1">
          <a:blip r:embed="rId5" cstate="print"/>
          <a:srcRect b="61058"/>
          <a:stretch/>
        </p:blipFill>
        <p:spPr bwMode="auto">
          <a:xfrm>
            <a:off x="0" y="0"/>
            <a:ext cx="9144000" cy="2670629"/>
          </a:xfrm>
          <a:prstGeom prst="rect">
            <a:avLst/>
          </a:prstGeom>
          <a:noFill/>
          <a:ln w="9525">
            <a:noFill/>
            <a:miter lim="800000"/>
            <a:headEnd/>
            <a:tailEnd/>
          </a:ln>
        </p:spPr>
      </p:pic>
      <p:pic>
        <p:nvPicPr>
          <p:cNvPr id="7" name="Picture 18" descr="microsoft_logo_white.png"/>
          <p:cNvPicPr>
            <a:picLocks noChangeAspect="1"/>
          </p:cNvPicPr>
          <p:nvPr/>
        </p:nvPicPr>
        <p:blipFill>
          <a:blip r:embed="rId6" cstate="print"/>
          <a:srcRect/>
          <a:stretch>
            <a:fillRect/>
          </a:stretch>
        </p:blipFill>
        <p:spPr bwMode="auto">
          <a:xfrm>
            <a:off x="7348537" y="304800"/>
            <a:ext cx="1643063" cy="381000"/>
          </a:xfrm>
          <a:prstGeom prst="rect">
            <a:avLst/>
          </a:prstGeom>
          <a:noFill/>
          <a:ln w="9525">
            <a:noFill/>
            <a:miter lim="800000"/>
            <a:headEnd/>
            <a:tailEnd/>
          </a:ln>
        </p:spPr>
      </p:pic>
      <p:sp>
        <p:nvSpPr>
          <p:cNvPr id="3074" name="Rectangle 2"/>
          <p:cNvSpPr>
            <a:spLocks noGrp="1" noChangeArrowheads="1"/>
          </p:cNvSpPr>
          <p:nvPr>
            <p:ph type="title" idx="4294967295"/>
          </p:nvPr>
        </p:nvSpPr>
        <p:spPr>
          <a:xfrm>
            <a:off x="723900" y="819150"/>
            <a:ext cx="8382000" cy="1009650"/>
          </a:xfrm>
          <a:prstGeom prst="rect">
            <a:avLst/>
          </a:prstGeom>
        </p:spPr>
        <p:txBody>
          <a:bodyPr/>
          <a:lstStyle/>
          <a:p>
            <a:r>
              <a:rPr lang="en-US">
                <a:solidFill>
                  <a:schemeClr val="bg1"/>
                </a:solidFill>
                <a:latin typeface="Segoe UI Semibold" pitchFamily="34" charset="0"/>
              </a:rPr>
              <a:t>Take Charge of Your Digital Life</a:t>
            </a:r>
            <a:endParaRPr lang="en-US" dirty="0">
              <a:solidFill>
                <a:schemeClr val="bg1"/>
              </a:solidFill>
              <a:latin typeface="Segoe UI Semibold" pitchFamily="34" charset="0"/>
            </a:endParaRPr>
          </a:p>
        </p:txBody>
      </p:sp>
      <p:sp>
        <p:nvSpPr>
          <p:cNvPr id="5" name="Rectangle 3"/>
          <p:cNvSpPr>
            <a:spLocks noGrp="1" noChangeArrowheads="1"/>
          </p:cNvSpPr>
          <p:nvPr>
            <p:ph idx="4294967295"/>
          </p:nvPr>
        </p:nvSpPr>
        <p:spPr>
          <a:xfrm>
            <a:off x="723900" y="5867400"/>
            <a:ext cx="5943600" cy="1066800"/>
          </a:xfrm>
          <a:prstGeom prst="rect">
            <a:avLst/>
          </a:prstGeom>
        </p:spPr>
        <p:txBody>
          <a:bodyPr/>
          <a:lstStyle/>
          <a:p>
            <a:pPr marL="0" indent="0" eaLnBrk="1" hangingPunct="1">
              <a:spcBef>
                <a:spcPct val="0"/>
              </a:spcBef>
              <a:buFont typeface="Verdana-Bold" charset="0"/>
              <a:buNone/>
            </a:pPr>
            <a:r>
              <a:rPr lang="en-US" sz="2800" dirty="0">
                <a:solidFill>
                  <a:schemeClr val="bg1"/>
                </a:solidFill>
                <a:latin typeface="Segoe UI Semibold" pitchFamily="34" charset="0"/>
                <a:sym typeface="Gill Sans" charset="0"/>
              </a:rPr>
              <a:t>Speaker Name</a:t>
            </a:r>
          </a:p>
          <a:p>
            <a:pPr marL="0" indent="0" eaLnBrk="1" hangingPunct="1">
              <a:spcBef>
                <a:spcPct val="0"/>
              </a:spcBef>
              <a:buFont typeface="Verdana-Bold" charset="0"/>
              <a:buNone/>
            </a:pPr>
            <a:r>
              <a:rPr lang="en-US" sz="1800" dirty="0">
                <a:solidFill>
                  <a:schemeClr val="bg1"/>
                </a:solidFill>
                <a:latin typeface="Segoe UI Semibold" pitchFamily="34" charset="0"/>
                <a:sym typeface="Gill Sans" charset="0"/>
              </a:rPr>
              <a:t>Speaker Organization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bwMode="auto">
          <a:xfrm rot="1014756">
            <a:off x="5178855" y="3113177"/>
            <a:ext cx="2918005" cy="2918005"/>
          </a:xfrm>
          <a:prstGeom prst="ellipse">
            <a:avLst/>
          </a:prstGeom>
          <a:solidFill>
            <a:schemeClr val="bg1"/>
          </a:solidFill>
          <a:ln w="254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graphicFrame>
        <p:nvGraphicFramePr>
          <p:cNvPr id="9" name="Chart 8"/>
          <p:cNvGraphicFramePr/>
          <p:nvPr>
            <p:extLst>
              <p:ext uri="{D42A27DB-BD31-4B8C-83A1-F6EECF244321}">
                <p14:modId xmlns:p14="http://schemas.microsoft.com/office/powerpoint/2010/main" val="1173608019"/>
              </p:ext>
            </p:extLst>
          </p:nvPr>
        </p:nvGraphicFramePr>
        <p:xfrm>
          <a:off x="4998061" y="2971800"/>
          <a:ext cx="3276599"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1790698" y="3429000"/>
            <a:ext cx="3132365" cy="1569660"/>
          </a:xfrm>
          <a:prstGeom prst="rect">
            <a:avLst/>
          </a:prstGeom>
        </p:spPr>
        <p:txBody>
          <a:bodyPr wrap="square">
            <a:spAutoFit/>
          </a:bodyPr>
          <a:lstStyle/>
          <a:p>
            <a:r>
              <a:rPr lang="en-US" sz="4800" dirty="0">
                <a:solidFill>
                  <a:srgbClr val="0070C0"/>
                </a:solidFill>
                <a:latin typeface="Segoe UI" pitchFamily="34" charset="0"/>
                <a:ea typeface="Segoe UI" pitchFamily="34" charset="0"/>
                <a:cs typeface="Segoe UI" pitchFamily="34" charset="0"/>
                <a:sym typeface="Lucida Grande"/>
              </a:rPr>
              <a:t>88% </a:t>
            </a:r>
            <a:br>
              <a:rPr lang="en-US" sz="2400" dirty="0">
                <a:solidFill>
                  <a:srgbClr val="0070C0"/>
                </a:solidFill>
                <a:latin typeface="Segoe UI" pitchFamily="34" charset="0"/>
                <a:ea typeface="Segoe UI" pitchFamily="34" charset="0"/>
                <a:cs typeface="Segoe UI" pitchFamily="34" charset="0"/>
                <a:sym typeface="Lucida Grande"/>
              </a:rPr>
            </a:br>
            <a:r>
              <a:rPr lang="en-US" sz="2400" dirty="0">
                <a:solidFill>
                  <a:schemeClr val="bg2">
                    <a:lumMod val="75000"/>
                  </a:schemeClr>
                </a:solidFill>
                <a:latin typeface="Segoe UI" pitchFamily="34" charset="0"/>
                <a:ea typeface="Segoe UI" pitchFamily="34" charset="0"/>
                <a:cs typeface="Segoe UI" pitchFamily="34" charset="0"/>
                <a:sym typeface="Lucida Grande"/>
              </a:rPr>
              <a:t>of teens surveyed </a:t>
            </a:r>
            <a:br>
              <a:rPr lang="en-US" sz="2400" dirty="0">
                <a:solidFill>
                  <a:schemeClr val="bg2">
                    <a:lumMod val="75000"/>
                  </a:schemeClr>
                </a:solidFill>
                <a:latin typeface="Segoe UI" pitchFamily="34" charset="0"/>
                <a:ea typeface="Segoe UI" pitchFamily="34" charset="0"/>
                <a:cs typeface="Segoe UI" pitchFamily="34" charset="0"/>
                <a:sym typeface="Lucida Grande"/>
              </a:rPr>
            </a:br>
            <a:r>
              <a:rPr lang="en-US" sz="2400" dirty="0">
                <a:solidFill>
                  <a:schemeClr val="bg2">
                    <a:lumMod val="75000"/>
                  </a:schemeClr>
                </a:solidFill>
                <a:latin typeface="Segoe UI" pitchFamily="34" charset="0"/>
                <a:ea typeface="Segoe UI" pitchFamily="34" charset="0"/>
                <a:cs typeface="Segoe UI" pitchFamily="34" charset="0"/>
                <a:sym typeface="Lucida Grande"/>
              </a:rPr>
              <a:t>witnessed cruelty</a:t>
            </a:r>
          </a:p>
        </p:txBody>
      </p:sp>
      <p:graphicFrame>
        <p:nvGraphicFramePr>
          <p:cNvPr id="10" name="Chart 9"/>
          <p:cNvGraphicFramePr/>
          <p:nvPr>
            <p:extLst>
              <p:ext uri="{D42A27DB-BD31-4B8C-83A1-F6EECF244321}">
                <p14:modId xmlns:p14="http://schemas.microsoft.com/office/powerpoint/2010/main" val="501173067"/>
              </p:ext>
            </p:extLst>
          </p:nvPr>
        </p:nvGraphicFramePr>
        <p:xfrm>
          <a:off x="4998061" y="2971800"/>
          <a:ext cx="3276599" cy="3200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p:cNvSpPr/>
          <p:nvPr/>
        </p:nvSpPr>
        <p:spPr>
          <a:xfrm>
            <a:off x="1790698" y="3429000"/>
            <a:ext cx="3132365" cy="1938992"/>
          </a:xfrm>
          <a:prstGeom prst="rect">
            <a:avLst/>
          </a:prstGeom>
        </p:spPr>
        <p:txBody>
          <a:bodyPr wrap="square">
            <a:spAutoFit/>
          </a:bodyPr>
          <a:lstStyle/>
          <a:p>
            <a:r>
              <a:rPr lang="en-US" sz="4800" dirty="0">
                <a:solidFill>
                  <a:srgbClr val="7030A0"/>
                </a:solidFill>
                <a:latin typeface="Segoe UI" pitchFamily="34" charset="0"/>
                <a:ea typeface="Segoe UI" pitchFamily="34" charset="0"/>
                <a:cs typeface="Segoe UI" pitchFamily="34" charset="0"/>
              </a:rPr>
              <a:t>78% </a:t>
            </a:r>
            <a:br>
              <a:rPr lang="en-US" sz="4800" dirty="0">
                <a:solidFill>
                  <a:srgbClr val="0070C0"/>
                </a:solidFill>
                <a:latin typeface="Segoe UI" pitchFamily="34" charset="0"/>
                <a:ea typeface="Segoe UI" pitchFamily="34" charset="0"/>
                <a:cs typeface="Segoe UI" pitchFamily="34" charset="0"/>
              </a:rPr>
            </a:br>
            <a:r>
              <a:rPr lang="en-US" sz="2400" dirty="0">
                <a:solidFill>
                  <a:schemeClr val="bg2">
                    <a:lumMod val="75000"/>
                  </a:schemeClr>
                </a:solidFill>
                <a:latin typeface="Segoe UI" pitchFamily="34" charset="0"/>
                <a:ea typeface="Segoe UI" pitchFamily="34" charset="0"/>
                <a:cs typeface="Segoe UI" pitchFamily="34" charset="0"/>
              </a:rPr>
              <a:t>of teens surveyed reported at least one positive experience</a:t>
            </a:r>
          </a:p>
        </p:txBody>
      </p:sp>
      <p:sp>
        <p:nvSpPr>
          <p:cNvPr id="29" name="Title 1"/>
          <p:cNvSpPr txBox="1">
            <a:spLocks/>
          </p:cNvSpPr>
          <p:nvPr/>
        </p:nvSpPr>
        <p:spPr>
          <a:xfrm>
            <a:off x="1790698" y="1676400"/>
            <a:ext cx="5524502" cy="1143000"/>
          </a:xfrm>
          <a:prstGeom prst="rect">
            <a:avLst/>
          </a:prstGeom>
        </p:spPr>
        <p:txBody>
          <a:bodyPr/>
          <a:lstStyle>
            <a:lvl1pPr algn="l" rtl="0" eaLnBrk="0" fontAlgn="base" hangingPunct="0">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sym typeface="Gill Sans"/>
              </a:rPr>
              <a:t>You see k</a:t>
            </a:r>
            <a:r>
              <a:rPr lang="en-US" sz="3600" kern="1200" dirty="0">
                <a:solidFill>
                  <a:schemeClr val="bg2">
                    <a:lumMod val="75000"/>
                  </a:schemeClr>
                </a:solidFill>
                <a:latin typeface="Segoe UI" pitchFamily="34" charset="0"/>
                <a:ea typeface="Segoe UI" pitchFamily="34" charset="0"/>
                <a:cs typeface="Segoe UI" pitchFamily="34" charset="0"/>
                <a:sym typeface="Gill Sans"/>
              </a:rPr>
              <a:t>indness and cruelty on social networks</a:t>
            </a:r>
          </a:p>
        </p:txBody>
      </p:sp>
      <p:sp>
        <p:nvSpPr>
          <p:cNvPr id="2" name="Oval 1"/>
          <p:cNvSpPr/>
          <p:nvPr/>
        </p:nvSpPr>
        <p:spPr bwMode="auto">
          <a:xfrm>
            <a:off x="5179204" y="3101795"/>
            <a:ext cx="2918005" cy="2918005"/>
          </a:xfrm>
          <a:prstGeom prst="ellipse">
            <a:avLst/>
          </a:prstGeom>
          <a:gradFill>
            <a:gsLst>
              <a:gs pos="100000">
                <a:schemeClr val="bg1">
                  <a:alpha val="53000"/>
                </a:schemeClr>
              </a:gs>
              <a:gs pos="0">
                <a:schemeClr val="bg1">
                  <a:alpha val="0"/>
                </a:schemeClr>
              </a:gs>
            </a:gsLst>
            <a:lin ang="16200000" scaled="0"/>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4" grpId="0"/>
      <p:bldGraphic spid="10" grpId="0">
        <p:bldAsOne/>
      </p:bldGraphic>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bwMode="auto">
          <a:xfrm rot="1014756">
            <a:off x="1859733" y="3113177"/>
            <a:ext cx="2918005" cy="2918005"/>
          </a:xfrm>
          <a:prstGeom prst="ellipse">
            <a:avLst/>
          </a:prstGeom>
          <a:solidFill>
            <a:schemeClr val="bg1"/>
          </a:solidFill>
          <a:ln w="254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graphicFrame>
        <p:nvGraphicFramePr>
          <p:cNvPr id="14" name="Chart 13"/>
          <p:cNvGraphicFramePr/>
          <p:nvPr>
            <p:extLst>
              <p:ext uri="{D42A27DB-BD31-4B8C-83A1-F6EECF244321}">
                <p14:modId xmlns:p14="http://schemas.microsoft.com/office/powerpoint/2010/main" val="2551910624"/>
              </p:ext>
            </p:extLst>
          </p:nvPr>
        </p:nvGraphicFramePr>
        <p:xfrm>
          <a:off x="1678939" y="2971800"/>
          <a:ext cx="3276599" cy="32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extLst>
              <p:ext uri="{D42A27DB-BD31-4B8C-83A1-F6EECF244321}">
                <p14:modId xmlns:p14="http://schemas.microsoft.com/office/powerpoint/2010/main" val="2315875155"/>
              </p:ext>
            </p:extLst>
          </p:nvPr>
        </p:nvGraphicFramePr>
        <p:xfrm>
          <a:off x="1678939" y="2971800"/>
          <a:ext cx="3276599" cy="3200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0"/>
          <p:cNvGraphicFramePr/>
          <p:nvPr>
            <p:extLst>
              <p:ext uri="{D42A27DB-BD31-4B8C-83A1-F6EECF244321}">
                <p14:modId xmlns:p14="http://schemas.microsoft.com/office/powerpoint/2010/main" val="1144654821"/>
              </p:ext>
            </p:extLst>
          </p:nvPr>
        </p:nvGraphicFramePr>
        <p:xfrm>
          <a:off x="1678939" y="2971800"/>
          <a:ext cx="3276599" cy="32004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 name="Chart 22"/>
          <p:cNvGraphicFramePr/>
          <p:nvPr>
            <p:extLst>
              <p:ext uri="{D42A27DB-BD31-4B8C-83A1-F6EECF244321}">
                <p14:modId xmlns:p14="http://schemas.microsoft.com/office/powerpoint/2010/main" val="196647057"/>
              </p:ext>
            </p:extLst>
          </p:nvPr>
        </p:nvGraphicFramePr>
        <p:xfrm>
          <a:off x="1678939" y="2971800"/>
          <a:ext cx="3276599" cy="3200400"/>
        </p:xfrm>
        <a:graphic>
          <a:graphicData uri="http://schemas.openxmlformats.org/drawingml/2006/chart">
            <c:chart xmlns:c="http://schemas.openxmlformats.org/drawingml/2006/chart" xmlns:r="http://schemas.openxmlformats.org/officeDocument/2006/relationships" r:id="rId6"/>
          </a:graphicData>
        </a:graphic>
      </p:graphicFrame>
      <p:sp>
        <p:nvSpPr>
          <p:cNvPr id="15" name="Rectangle 14"/>
          <p:cNvSpPr/>
          <p:nvPr/>
        </p:nvSpPr>
        <p:spPr>
          <a:xfrm>
            <a:off x="5565139" y="3429000"/>
            <a:ext cx="3132365" cy="1569660"/>
          </a:xfrm>
          <a:prstGeom prst="rect">
            <a:avLst/>
          </a:prstGeom>
        </p:spPr>
        <p:txBody>
          <a:bodyPr wrap="square">
            <a:spAutoFit/>
          </a:bodyPr>
          <a:lstStyle/>
          <a:p>
            <a:pPr lvl="0"/>
            <a:r>
              <a:rPr lang="en-US" sz="4800" dirty="0">
                <a:solidFill>
                  <a:srgbClr val="0070C0"/>
                </a:solidFill>
                <a:latin typeface="Segoe UI" pitchFamily="34" charset="0"/>
                <a:ea typeface="Segoe UI" pitchFamily="34" charset="0"/>
                <a:cs typeface="Segoe UI" pitchFamily="34" charset="0"/>
              </a:rPr>
              <a:t>25% </a:t>
            </a:r>
            <a:br>
              <a:rPr lang="en-US" sz="4800" dirty="0">
                <a:solidFill>
                  <a:srgbClr val="164613">
                    <a:lumMod val="90000"/>
                    <a:lumOff val="10000"/>
                  </a:srgbClr>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face-to-face argument</a:t>
            </a:r>
          </a:p>
        </p:txBody>
      </p:sp>
      <p:sp>
        <p:nvSpPr>
          <p:cNvPr id="17" name="Rectangle 16"/>
          <p:cNvSpPr/>
          <p:nvPr/>
        </p:nvSpPr>
        <p:spPr>
          <a:xfrm>
            <a:off x="5565139" y="3429000"/>
            <a:ext cx="3132365" cy="1569660"/>
          </a:xfrm>
          <a:prstGeom prst="rect">
            <a:avLst/>
          </a:prstGeom>
        </p:spPr>
        <p:txBody>
          <a:bodyPr wrap="square">
            <a:spAutoFit/>
          </a:bodyPr>
          <a:lstStyle/>
          <a:p>
            <a:pPr lvl="0"/>
            <a:r>
              <a:rPr lang="en-US" sz="4800" dirty="0">
                <a:solidFill>
                  <a:srgbClr val="7030A0"/>
                </a:solidFill>
                <a:latin typeface="Segoe UI" pitchFamily="34" charset="0"/>
                <a:ea typeface="Segoe UI" pitchFamily="34" charset="0"/>
                <a:cs typeface="Segoe UI" pitchFamily="34" charset="0"/>
              </a:rPr>
              <a:t>22%</a:t>
            </a:r>
            <a:r>
              <a:rPr lang="en-US" sz="4800" dirty="0">
                <a:solidFill>
                  <a:srgbClr val="164613">
                    <a:lumMod val="90000"/>
                    <a:lumOff val="10000"/>
                  </a:srgbClr>
                </a:solidFill>
                <a:latin typeface="Segoe UI" pitchFamily="34" charset="0"/>
                <a:ea typeface="Segoe UI" pitchFamily="34" charset="0"/>
                <a:cs typeface="Segoe UI" pitchFamily="34" charset="0"/>
              </a:rPr>
              <a:t> </a:t>
            </a:r>
            <a:br>
              <a:rPr lang="en-US" sz="4800" dirty="0">
                <a:solidFill>
                  <a:srgbClr val="164613">
                    <a:lumMod val="90000"/>
                    <a:lumOff val="10000"/>
                  </a:srgbClr>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ended a </a:t>
            </a:r>
            <a:br>
              <a:rPr lang="en-US" sz="2400" dirty="0">
                <a:solidFill>
                  <a:srgbClr val="808080">
                    <a:lumMod val="75000"/>
                  </a:srgbClr>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friendship</a:t>
            </a:r>
          </a:p>
        </p:txBody>
      </p:sp>
      <p:sp>
        <p:nvSpPr>
          <p:cNvPr id="22" name="Rectangle 21"/>
          <p:cNvSpPr/>
          <p:nvPr/>
        </p:nvSpPr>
        <p:spPr>
          <a:xfrm>
            <a:off x="5565139" y="3429000"/>
            <a:ext cx="3132365" cy="1569660"/>
          </a:xfrm>
          <a:prstGeom prst="rect">
            <a:avLst/>
          </a:prstGeom>
        </p:spPr>
        <p:txBody>
          <a:bodyPr wrap="square">
            <a:spAutoFit/>
          </a:bodyPr>
          <a:lstStyle/>
          <a:p>
            <a:pPr lvl="0"/>
            <a:r>
              <a:rPr lang="en-US" sz="4800" dirty="0">
                <a:solidFill>
                  <a:srgbClr val="164613">
                    <a:lumMod val="90000"/>
                    <a:lumOff val="10000"/>
                  </a:srgbClr>
                </a:solidFill>
                <a:latin typeface="Segoe UI" pitchFamily="34" charset="0"/>
                <a:ea typeface="Segoe UI" pitchFamily="34" charset="0"/>
                <a:cs typeface="Segoe UI" pitchFamily="34" charset="0"/>
              </a:rPr>
              <a:t>6% </a:t>
            </a:r>
            <a:br>
              <a:rPr lang="en-US" sz="4800" dirty="0">
                <a:solidFill>
                  <a:srgbClr val="164613">
                    <a:lumMod val="90000"/>
                    <a:lumOff val="10000"/>
                  </a:srgbClr>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trouble at </a:t>
            </a:r>
            <a:br>
              <a:rPr lang="en-US" sz="2400" dirty="0">
                <a:solidFill>
                  <a:srgbClr val="808080">
                    <a:lumMod val="75000"/>
                  </a:srgbClr>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school</a:t>
            </a:r>
            <a:endParaRPr lang="en-US" sz="1400" dirty="0"/>
          </a:p>
        </p:txBody>
      </p:sp>
      <p:sp>
        <p:nvSpPr>
          <p:cNvPr id="24" name="Rectangle 23"/>
          <p:cNvSpPr/>
          <p:nvPr/>
        </p:nvSpPr>
        <p:spPr>
          <a:xfrm>
            <a:off x="5565139" y="3429000"/>
            <a:ext cx="3132365" cy="1200329"/>
          </a:xfrm>
          <a:prstGeom prst="rect">
            <a:avLst/>
          </a:prstGeom>
        </p:spPr>
        <p:txBody>
          <a:bodyPr wrap="square">
            <a:spAutoFit/>
          </a:bodyPr>
          <a:lstStyle/>
          <a:p>
            <a:pPr lvl="0"/>
            <a:r>
              <a:rPr lang="en-US" sz="4800" dirty="0">
                <a:solidFill>
                  <a:srgbClr val="7030A0"/>
                </a:solidFill>
                <a:latin typeface="Segoe UI" pitchFamily="34" charset="0"/>
                <a:ea typeface="Segoe UI" pitchFamily="34" charset="0"/>
                <a:cs typeface="Segoe UI" pitchFamily="34" charset="0"/>
              </a:rPr>
              <a:t>8% </a:t>
            </a:r>
            <a:br>
              <a:rPr lang="en-US" sz="4800" dirty="0">
                <a:solidFill>
                  <a:srgbClr val="7030A0"/>
                </a:solidFill>
                <a:latin typeface="Segoe UI" pitchFamily="34" charset="0"/>
                <a:ea typeface="Segoe UI" pitchFamily="34" charset="0"/>
                <a:cs typeface="Segoe UI" pitchFamily="34" charset="0"/>
              </a:rPr>
            </a:br>
            <a:r>
              <a:rPr lang="en-US" sz="2400" dirty="0">
                <a:solidFill>
                  <a:srgbClr val="808080">
                    <a:lumMod val="75000"/>
                  </a:srgbClr>
                </a:solidFill>
                <a:latin typeface="Segoe UI" pitchFamily="34" charset="0"/>
                <a:ea typeface="Segoe UI" pitchFamily="34" charset="0"/>
                <a:cs typeface="Segoe UI" pitchFamily="34" charset="0"/>
              </a:rPr>
              <a:t>physical fight</a:t>
            </a:r>
            <a:endParaRPr lang="en-US" sz="1400" dirty="0"/>
          </a:p>
        </p:txBody>
      </p:sp>
      <p:sp>
        <p:nvSpPr>
          <p:cNvPr id="2" name="Oval 1"/>
          <p:cNvSpPr/>
          <p:nvPr/>
        </p:nvSpPr>
        <p:spPr bwMode="auto">
          <a:xfrm rot="14952786">
            <a:off x="1840775" y="3136175"/>
            <a:ext cx="2918005" cy="2918005"/>
          </a:xfrm>
          <a:prstGeom prst="ellipse">
            <a:avLst/>
          </a:prstGeom>
          <a:gradFill>
            <a:gsLst>
              <a:gs pos="100000">
                <a:schemeClr val="bg1">
                  <a:alpha val="53000"/>
                </a:schemeClr>
              </a:gs>
              <a:gs pos="0">
                <a:schemeClr val="bg1">
                  <a:alpha val="0"/>
                </a:schemeClr>
              </a:gs>
            </a:gsLst>
            <a:lin ang="16200000" scaled="0"/>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000000"/>
              </a:solidFill>
              <a:effectLst/>
              <a:latin typeface="Gill Sans" pitchFamily="-112" charset="0"/>
              <a:ea typeface="ヒラギノ角ゴ ProN W3" pitchFamily="-112" charset="-128"/>
              <a:sym typeface="Gill Sans" pitchFamily="-112" charset="0"/>
            </a:endParaRPr>
          </a:p>
        </p:txBody>
      </p:sp>
      <p:sp>
        <p:nvSpPr>
          <p:cNvPr id="18" name="Title 1"/>
          <p:cNvSpPr txBox="1">
            <a:spLocks/>
          </p:cNvSpPr>
          <p:nvPr/>
        </p:nvSpPr>
        <p:spPr>
          <a:xfrm>
            <a:off x="1790698" y="1676400"/>
            <a:ext cx="5524502" cy="1143000"/>
          </a:xfrm>
          <a:prstGeom prst="rect">
            <a:avLst/>
          </a:prstGeom>
        </p:spPr>
        <p:txBody>
          <a:bodyPr/>
          <a:lstStyle>
            <a:lvl1pPr algn="l" rtl="0" eaLnBrk="0" fontAlgn="base" hangingPunct="0">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kern="1200" dirty="0">
                <a:solidFill>
                  <a:schemeClr val="bg2">
                    <a:lumMod val="75000"/>
                  </a:schemeClr>
                </a:solidFill>
                <a:latin typeface="Segoe UI" pitchFamily="34" charset="0"/>
                <a:ea typeface="Segoe UI" pitchFamily="34" charset="0"/>
                <a:cs typeface="Segoe UI" pitchFamily="34" charset="0"/>
                <a:sym typeface="Gill Sans"/>
              </a:rPr>
              <a:t>What you do online doesn’t stay just online</a:t>
            </a:r>
          </a:p>
        </p:txBody>
      </p:sp>
    </p:spTree>
    <p:extLst>
      <p:ext uri="{BB962C8B-B14F-4D97-AF65-F5344CB8AC3E}">
        <p14:creationId xmlns:p14="http://schemas.microsoft.com/office/powerpoint/2010/main" val="8182891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500"/>
                                        <p:tgtEl>
                                          <p:spTgt spid="14"/>
                                        </p:tgtEl>
                                      </p:cBhvr>
                                    </p:animEffect>
                                  </p:childTnLst>
                                </p:cTn>
                              </p:par>
                              <p:par>
                                <p:cTn id="8" presetID="10" presetClass="entr" presetSubtype="0" fill="hold" grpId="2"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21" presetClass="entr" presetSubtype="1"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7"/>
                                        </p:tgtEl>
                                      </p:cBhvr>
                                    </p:animEffect>
                                    <p:set>
                                      <p:cBhvr>
                                        <p:cTn id="38" dur="1" fill="hold">
                                          <p:stCondLst>
                                            <p:cond delay="499"/>
                                          </p:stCondLst>
                                        </p:cTn>
                                        <p:tgtEl>
                                          <p:spTgt spid="17"/>
                                        </p:tgtEl>
                                        <p:attrNameLst>
                                          <p:attrName>style.visibility</p:attrName>
                                        </p:attrNameLst>
                                      </p:cBhvr>
                                      <p:to>
                                        <p:strVal val="hidden"/>
                                      </p:to>
                                    </p:set>
                                  </p:childTnLst>
                                </p:cTn>
                              </p:par>
                              <p:par>
                                <p:cTn id="39" presetID="21"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23"/>
                                        </p:tgtEl>
                                      </p:cBhvr>
                                    </p:animEffect>
                                    <p:set>
                                      <p:cBhvr>
                                        <p:cTn id="49" dur="1" fill="hold">
                                          <p:stCondLst>
                                            <p:cond delay="499"/>
                                          </p:stCondLst>
                                        </p:cTn>
                                        <p:tgtEl>
                                          <p:spTgt spid="23"/>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4"/>
                                        </p:tgtEl>
                                      </p:cBhvr>
                                    </p:animEffect>
                                    <p:set>
                                      <p:cBhvr>
                                        <p:cTn id="52" dur="1" fill="hold">
                                          <p:stCondLst>
                                            <p:cond delay="499"/>
                                          </p:stCondLst>
                                        </p:cTn>
                                        <p:tgtEl>
                                          <p:spTgt spid="24"/>
                                        </p:tgtEl>
                                        <p:attrNameLst>
                                          <p:attrName>style.visibility</p:attrName>
                                        </p:attrNameLst>
                                      </p:cBhvr>
                                      <p:to>
                                        <p:strVal val="hidden"/>
                                      </p:to>
                                    </p:set>
                                  </p:childTnLst>
                                </p:cTn>
                              </p:par>
                              <p:par>
                                <p:cTn id="53" presetID="21" presetClass="entr" presetSubtype="1"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heel(1)">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Graphic spid="14" grpId="1">
        <p:bldAsOne/>
      </p:bldGraphic>
      <p:bldGraphic spid="14" grpId="2">
        <p:bldAsOne/>
      </p:bldGraphic>
      <p:bldGraphic spid="16" grpId="0">
        <p:bldAsOne/>
      </p:bldGraphic>
      <p:bldGraphic spid="16" grpId="1">
        <p:bldAsOne/>
      </p:bldGraphic>
      <p:bldGraphic spid="21" grpId="0">
        <p:bldAsOne/>
      </p:bldGraphic>
      <p:bldGraphic spid="23" grpId="0">
        <p:bldAsOne/>
      </p:bldGraphic>
      <p:bldGraphic spid="23" grpId="1">
        <p:bldAsOne/>
      </p:bldGraphic>
      <p:bldP spid="15" grpId="1"/>
      <p:bldP spid="15" grpId="2"/>
      <p:bldP spid="17" grpId="0"/>
      <p:bldP spid="17" grpId="1"/>
      <p:bldP spid="22" grpId="0"/>
      <p:bldP spid="24" grpId="0"/>
      <p:bldP spid="24" grpId="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790698" y="1676400"/>
            <a:ext cx="75057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Be a real friend</a:t>
            </a:r>
            <a:endParaRPr lang="en-US" sz="3600" dirty="0">
              <a:solidFill>
                <a:schemeClr val="bg2">
                  <a:lumMod val="75000"/>
                </a:schemeClr>
              </a:solidFill>
              <a:latin typeface="Segoe UI" pitchFamily="34" charset="0"/>
              <a:ea typeface="Segoe UI" pitchFamily="34" charset="0"/>
              <a:cs typeface="Segoe UI" pitchFamily="34" charset="0"/>
              <a:sym typeface="Gill Sans"/>
            </a:endParaRPr>
          </a:p>
        </p:txBody>
      </p:sp>
      <p:sp>
        <p:nvSpPr>
          <p:cNvPr id="8" name="Content Placeholder 2"/>
          <p:cNvSpPr txBox="1">
            <a:spLocks/>
          </p:cNvSpPr>
          <p:nvPr/>
        </p:nvSpPr>
        <p:spPr bwMode="auto">
          <a:xfrm>
            <a:off x="1790698" y="2971800"/>
            <a:ext cx="8261684"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lvl1pPr marL="457200" indent="-457200" algn="l" rtl="0" eaLnBrk="0" fontAlgn="base" hangingPunct="0">
              <a:lnSpc>
                <a:spcPct val="120000"/>
              </a:lnSpc>
              <a:spcBef>
                <a:spcPts val="500"/>
              </a:spcBef>
              <a:spcAft>
                <a:spcPct val="0"/>
              </a:spcAft>
              <a:buClr>
                <a:srgbClr val="6BBD46"/>
              </a:buClr>
              <a:buSzPct val="122000"/>
              <a:buBlip>
                <a:blip r:embed="rId3"/>
              </a:buBlip>
              <a:defRPr sz="2800">
                <a:solidFill>
                  <a:schemeClr val="tx1"/>
                </a:solidFill>
                <a:latin typeface="Verdana" pitchFamily="34" charset="0"/>
                <a:ea typeface="Verdana" pitchFamily="34" charset="0"/>
                <a:cs typeface="Verdana" pitchFamily="34" charset="0"/>
                <a:sym typeface="Lucida Grande"/>
              </a:defRPr>
            </a:lvl1pPr>
            <a:lvl2pPr marL="914400" indent="-457200" algn="l" rtl="0" eaLnBrk="0" fontAlgn="base" hangingPunct="0">
              <a:spcBef>
                <a:spcPts val="500"/>
              </a:spcBef>
              <a:spcAft>
                <a:spcPct val="0"/>
              </a:spcAft>
              <a:buClr>
                <a:srgbClr val="6BBD46"/>
              </a:buClr>
              <a:buSzPct val="122000"/>
              <a:buBlip>
                <a:blip r:embed="rId3"/>
              </a:buBlip>
              <a:defRPr sz="2200">
                <a:solidFill>
                  <a:schemeClr val="tx1"/>
                </a:solidFill>
                <a:latin typeface="Verdana" pitchFamily="34" charset="0"/>
                <a:ea typeface="Verdana" pitchFamily="34" charset="0"/>
                <a:cs typeface="Verdana" pitchFamily="34" charset="0"/>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If you wouldn’t wear it, don’t share it</a:t>
            </a:r>
          </a:p>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Stand up for your friends</a:t>
            </a:r>
          </a:p>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Keep personal details of others </a:t>
            </a:r>
            <a:br>
              <a:rPr lang="en-US" sz="2400" dirty="0">
                <a:solidFill>
                  <a:schemeClr val="bg2">
                    <a:lumMod val="75000"/>
                  </a:schemeClr>
                </a:solidFill>
                <a:latin typeface="Segoe UI" pitchFamily="34" charset="0"/>
                <a:ea typeface="Segoe UI" pitchFamily="34" charset="0"/>
                <a:cs typeface="Segoe UI" pitchFamily="34" charset="0"/>
              </a:rPr>
            </a:br>
            <a:r>
              <a:rPr lang="en-US" sz="2400" dirty="0">
                <a:solidFill>
                  <a:schemeClr val="bg2">
                    <a:lumMod val="75000"/>
                  </a:schemeClr>
                </a:solidFill>
                <a:latin typeface="Segoe UI" pitchFamily="34" charset="0"/>
                <a:ea typeface="Segoe UI" pitchFamily="34" charset="0"/>
                <a:cs typeface="Segoe UI" pitchFamily="34" charset="0"/>
              </a:rPr>
              <a:t>to yourself</a:t>
            </a:r>
          </a:p>
        </p:txBody>
      </p:sp>
      <p:pic>
        <p:nvPicPr>
          <p:cNvPr id="10244" name="Picture 4" descr="\\CMUSSRV6\Public\Graphics Library\Microsoft\Icons - Illustrations\_WINDOWS VISTA ICONS\Users man woman people persons.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43589" y="1524000"/>
            <a:ext cx="1314452" cy="1314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5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25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2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hadl\Desktop\M2928 - Internet Safety Decks_new\teens and tweens\MSC10_SarahTomCpl_006[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43000" y="2078"/>
            <a:ext cx="10287000" cy="685592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4724400" y="5181600"/>
            <a:ext cx="4572000" cy="1077218"/>
          </a:xfrm>
          <a:prstGeom prst="rect">
            <a:avLst/>
          </a:prstGeom>
        </p:spPr>
        <p:txBody>
          <a:bodyPr>
            <a:spAutoFit/>
          </a:bodyPr>
          <a:lstStyle/>
          <a:p>
            <a:pPr eaLnBrk="0" hangingPunct="0">
              <a:spcBef>
                <a:spcPts val="0"/>
              </a:spcBef>
              <a:buClr>
                <a:srgbClr val="6BBD46"/>
              </a:buClr>
              <a:buSzPct val="122000"/>
            </a:pPr>
            <a:r>
              <a:rPr lang="en-US" dirty="0">
                <a:solidFill>
                  <a:schemeClr val="bg1"/>
                </a:solidFill>
                <a:latin typeface="Segoe UI" pitchFamily="34" charset="0"/>
                <a:ea typeface="Segoe UI" pitchFamily="34" charset="0"/>
                <a:cs typeface="Segoe UI" pitchFamily="34" charset="0"/>
                <a:sym typeface="Lucida Grande"/>
              </a:rPr>
              <a:t>Pirated programs</a:t>
            </a:r>
          </a:p>
          <a:p>
            <a:pPr eaLnBrk="0" hangingPunct="0">
              <a:spcBef>
                <a:spcPts val="0"/>
              </a:spcBef>
              <a:buClr>
                <a:srgbClr val="6BBD46"/>
              </a:buClr>
              <a:buSzPct val="122000"/>
            </a:pPr>
            <a:r>
              <a:rPr lang="en-US" dirty="0">
                <a:solidFill>
                  <a:schemeClr val="bg1"/>
                </a:solidFill>
                <a:latin typeface="Segoe UI" pitchFamily="34" charset="0"/>
                <a:ea typeface="Segoe UI" pitchFamily="34" charset="0"/>
                <a:cs typeface="Segoe UI" pitchFamily="34" charset="0"/>
                <a:sym typeface="Lucida Grande"/>
              </a:rPr>
              <a:t>are not a game</a:t>
            </a:r>
          </a:p>
        </p:txBody>
      </p:sp>
    </p:spTree>
    <p:extLst>
      <p:ext uri="{BB962C8B-B14F-4D97-AF65-F5344CB8AC3E}">
        <p14:creationId xmlns:p14="http://schemas.microsoft.com/office/powerpoint/2010/main" val="9960276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790698" y="1676400"/>
            <a:ext cx="75057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Connect honestly and carefully</a:t>
            </a:r>
            <a:endParaRPr lang="en-US" sz="3600" dirty="0">
              <a:solidFill>
                <a:schemeClr val="bg2">
                  <a:lumMod val="75000"/>
                </a:schemeClr>
              </a:solidFill>
              <a:latin typeface="Segoe UI" pitchFamily="34" charset="0"/>
              <a:ea typeface="Segoe UI" pitchFamily="34" charset="0"/>
              <a:cs typeface="Segoe UI" pitchFamily="34" charset="0"/>
              <a:sym typeface="Gill Sans"/>
            </a:endParaRPr>
          </a:p>
        </p:txBody>
      </p:sp>
      <p:sp>
        <p:nvSpPr>
          <p:cNvPr id="8" name="Content Placeholder 2"/>
          <p:cNvSpPr txBox="1">
            <a:spLocks/>
          </p:cNvSpPr>
          <p:nvPr/>
        </p:nvSpPr>
        <p:spPr bwMode="auto">
          <a:xfrm>
            <a:off x="1790698" y="2971800"/>
            <a:ext cx="8261684"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lvl1pPr marL="457200" indent="-457200" algn="l" rtl="0" eaLnBrk="0" fontAlgn="base" hangingPunct="0">
              <a:lnSpc>
                <a:spcPct val="120000"/>
              </a:lnSpc>
              <a:spcBef>
                <a:spcPts val="500"/>
              </a:spcBef>
              <a:spcAft>
                <a:spcPct val="0"/>
              </a:spcAft>
              <a:buClr>
                <a:srgbClr val="6BBD46"/>
              </a:buClr>
              <a:buSzPct val="122000"/>
              <a:buBlip>
                <a:blip r:embed="rId3"/>
              </a:buBlip>
              <a:defRPr sz="2800">
                <a:solidFill>
                  <a:schemeClr val="tx1"/>
                </a:solidFill>
                <a:latin typeface="Verdana" pitchFamily="34" charset="0"/>
                <a:ea typeface="Verdana" pitchFamily="34" charset="0"/>
                <a:cs typeface="Verdana" pitchFamily="34" charset="0"/>
                <a:sym typeface="Lucida Grande"/>
              </a:defRPr>
            </a:lvl1pPr>
            <a:lvl2pPr marL="914400" indent="-457200" algn="l" rtl="0" eaLnBrk="0" fontAlgn="base" hangingPunct="0">
              <a:spcBef>
                <a:spcPts val="500"/>
              </a:spcBef>
              <a:spcAft>
                <a:spcPct val="0"/>
              </a:spcAft>
              <a:buClr>
                <a:srgbClr val="6BBD46"/>
              </a:buClr>
              <a:buSzPct val="122000"/>
              <a:buBlip>
                <a:blip r:embed="rId3"/>
              </a:buBlip>
              <a:defRPr sz="2200">
                <a:solidFill>
                  <a:schemeClr val="tx1"/>
                </a:solidFill>
                <a:latin typeface="Verdana" pitchFamily="34" charset="0"/>
                <a:ea typeface="Verdana" pitchFamily="34" charset="0"/>
                <a:cs typeface="Verdana" pitchFamily="34" charset="0"/>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Download files legally</a:t>
            </a:r>
          </a:p>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Use web content honestly</a:t>
            </a:r>
          </a:p>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Use social sites appropriately</a:t>
            </a:r>
          </a:p>
          <a:p>
            <a:pPr>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Meet an online “friend” in </a:t>
            </a:r>
            <a:br>
              <a:rPr lang="en-US" sz="2400" dirty="0">
                <a:solidFill>
                  <a:schemeClr val="bg2">
                    <a:lumMod val="75000"/>
                  </a:schemeClr>
                </a:solidFill>
                <a:latin typeface="Segoe UI" pitchFamily="34" charset="0"/>
                <a:ea typeface="Segoe UI" pitchFamily="34" charset="0"/>
                <a:cs typeface="Segoe UI" pitchFamily="34" charset="0"/>
              </a:rPr>
            </a:br>
            <a:r>
              <a:rPr lang="en-US" sz="2400" dirty="0">
                <a:solidFill>
                  <a:schemeClr val="bg2">
                    <a:lumMod val="75000"/>
                  </a:schemeClr>
                </a:solidFill>
                <a:latin typeface="Segoe UI" pitchFamily="34" charset="0"/>
                <a:ea typeface="Segoe UI" pitchFamily="34" charset="0"/>
                <a:cs typeface="Segoe UI" pitchFamily="34" charset="0"/>
              </a:rPr>
              <a:t>person VERY cautiously</a:t>
            </a:r>
          </a:p>
        </p:txBody>
      </p:sp>
      <p:grpSp>
        <p:nvGrpSpPr>
          <p:cNvPr id="2" name="Group 1"/>
          <p:cNvGrpSpPr/>
          <p:nvPr/>
        </p:nvGrpSpPr>
        <p:grpSpPr>
          <a:xfrm>
            <a:off x="71063" y="1808559"/>
            <a:ext cx="1799761" cy="858441"/>
            <a:chOff x="-3507214" y="4783910"/>
            <a:chExt cx="6450739" cy="3076839"/>
          </a:xfrm>
        </p:grpSpPr>
        <p:pic>
          <p:nvPicPr>
            <p:cNvPr id="2050" name="Picture 2" descr="\\CMUSSRV6\Public\Graphics Library\Microsoft\Icons - Illustrations\_WINDOWS VISTA ICONS\Child User children family boy girl.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20886" y="4783910"/>
              <a:ext cx="1571142" cy="189428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MUSSRV6\Public\Graphics Library\Microsoft\Icons - Illustrations\_WINDOWS VISTA ICONS\Generic User person people.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9867" y="4924257"/>
              <a:ext cx="1801816" cy="21927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MUSSRV6\Public\Graphics Library\Microsoft\Icons - Illustrations\_WINDOWS VISTA ICONS\Female User woman people person.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993648" y="4838490"/>
              <a:ext cx="1544368" cy="215108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MUSSRV6\Public\Graphics Library\Microsoft\Icons - Illustrations\misc_ms_approved\people icon child sports user.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41622" y="5358847"/>
              <a:ext cx="2501903" cy="250190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MUSSRV6\Public\Graphics Library\Microsoft\Icons - Illustrations\misc_ms_approved\people icon .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flipH="1">
              <a:off x="-3507214" y="5295697"/>
              <a:ext cx="2240230" cy="22402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086064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25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25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250"/>
                                        <p:tgtEl>
                                          <p:spTgt spid="8">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25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chadl\Desktop\M2928 - Internet Safety Decks_new\teens and tweens\MSC12_Anthony_002[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flipH="1">
            <a:off x="-647206" y="0"/>
            <a:ext cx="979120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486400" y="152400"/>
            <a:ext cx="4572000" cy="1569660"/>
          </a:xfrm>
          <a:prstGeom prst="rect">
            <a:avLst/>
          </a:prstGeom>
        </p:spPr>
        <p:txBody>
          <a:bodyPr>
            <a:spAutoFit/>
          </a:bodyPr>
          <a:lstStyle/>
          <a:p>
            <a:pPr eaLnBrk="0" hangingPunct="0">
              <a:spcBef>
                <a:spcPts val="0"/>
              </a:spcBef>
              <a:buClr>
                <a:srgbClr val="6BBD46"/>
              </a:buClr>
              <a:buSzPct val="122000"/>
            </a:pPr>
            <a:r>
              <a:rPr lang="en-US" dirty="0">
                <a:solidFill>
                  <a:schemeClr val="bg1"/>
                </a:solidFill>
                <a:latin typeface="Segoe UI" pitchFamily="34" charset="0"/>
                <a:ea typeface="Segoe UI" pitchFamily="34" charset="0"/>
                <a:cs typeface="Segoe UI" pitchFamily="34" charset="0"/>
                <a:sym typeface="Lucida Grande"/>
              </a:rPr>
              <a:t>Use strong </a:t>
            </a:r>
            <a:br>
              <a:rPr lang="en-US" dirty="0">
                <a:solidFill>
                  <a:schemeClr val="bg1"/>
                </a:solidFill>
                <a:latin typeface="Segoe UI" pitchFamily="34" charset="0"/>
                <a:ea typeface="Segoe UI" pitchFamily="34" charset="0"/>
                <a:cs typeface="Segoe UI" pitchFamily="34" charset="0"/>
                <a:sym typeface="Lucida Grande"/>
              </a:rPr>
            </a:br>
            <a:r>
              <a:rPr lang="en-US" dirty="0">
                <a:solidFill>
                  <a:schemeClr val="bg1"/>
                </a:solidFill>
                <a:latin typeface="Segoe UI" pitchFamily="34" charset="0"/>
                <a:ea typeface="Segoe UI" pitchFamily="34" charset="0"/>
                <a:cs typeface="Segoe UI" pitchFamily="34" charset="0"/>
                <a:sym typeface="Lucida Grande"/>
              </a:rPr>
              <a:t>passwords and </a:t>
            </a:r>
            <a:br>
              <a:rPr lang="en-US" dirty="0">
                <a:solidFill>
                  <a:schemeClr val="bg1"/>
                </a:solidFill>
                <a:latin typeface="Segoe UI" pitchFamily="34" charset="0"/>
                <a:ea typeface="Segoe UI" pitchFamily="34" charset="0"/>
                <a:cs typeface="Segoe UI" pitchFamily="34" charset="0"/>
                <a:sym typeface="Lucida Grande"/>
              </a:rPr>
            </a:br>
            <a:r>
              <a:rPr lang="en-US" dirty="0">
                <a:solidFill>
                  <a:schemeClr val="bg1"/>
                </a:solidFill>
                <a:latin typeface="Segoe UI" pitchFamily="34" charset="0"/>
                <a:ea typeface="Segoe UI" pitchFamily="34" charset="0"/>
                <a:cs typeface="Segoe UI" pitchFamily="34" charset="0"/>
                <a:sym typeface="Lucida Grande"/>
              </a:rPr>
              <a:t>keep them secret</a:t>
            </a:r>
          </a:p>
        </p:txBody>
      </p:sp>
    </p:spTree>
    <p:extLst>
      <p:ext uri="{BB962C8B-B14F-4D97-AF65-F5344CB8AC3E}">
        <p14:creationId xmlns:p14="http://schemas.microsoft.com/office/powerpoint/2010/main" val="209489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hadl\Desktop\M2928 - Internet Safety Decks_new\teens and tweens\MSC12_Stan_00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42999" y="-10012"/>
            <a:ext cx="10305142" cy="68680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114800" y="2952958"/>
            <a:ext cx="4572000" cy="628442"/>
          </a:xfrm>
          <a:prstGeom prst="rect">
            <a:avLst/>
          </a:prstGeom>
        </p:spPr>
        <p:txBody>
          <a:bodyPr>
            <a:spAutoFit/>
          </a:bodyPr>
          <a:lstStyle/>
          <a:p>
            <a:pPr algn="r" eaLnBrk="0" hangingPunct="0">
              <a:lnSpc>
                <a:spcPct val="120000"/>
              </a:lnSpc>
              <a:spcBef>
                <a:spcPts val="500"/>
              </a:spcBef>
              <a:buClr>
                <a:srgbClr val="6BBD46"/>
              </a:buClr>
              <a:buSzPct val="122000"/>
            </a:pPr>
            <a:r>
              <a:rPr lang="en-US" dirty="0">
                <a:solidFill>
                  <a:schemeClr val="tx1"/>
                </a:solidFill>
                <a:latin typeface="Segoe UI" pitchFamily="34" charset="0"/>
                <a:ea typeface="Segoe UI" pitchFamily="34" charset="0"/>
                <a:cs typeface="Segoe UI" pitchFamily="34" charset="0"/>
                <a:sym typeface="Lucida Grande"/>
              </a:rPr>
              <a:t>Think, then click</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chadl\Desktop\M2928 - Internet Safety Decks_new\teens and tweens\MSC12_Alicia_00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flipH="1">
            <a:off x="-533400" y="16825"/>
            <a:ext cx="10744200" cy="6842427"/>
          </a:xfrm>
          <a:prstGeom prst="rect">
            <a:avLst/>
          </a:prstGeom>
          <a:noFill/>
          <a:extLst>
            <a:ext uri="{909E8E84-426E-40DD-AFC4-6F175D3DCCD1}">
              <a14:hiddenFill xmlns:a14="http://schemas.microsoft.com/office/drawing/2010/main">
                <a:solidFill>
                  <a:srgbClr val="FFFFFF"/>
                </a:solidFill>
              </a14:hiddenFill>
            </a:ext>
          </a:extLst>
        </p:spPr>
      </p:pic>
      <p:sp>
        <p:nvSpPr>
          <p:cNvPr id="14339" name="Content Placeholder 2"/>
          <p:cNvSpPr>
            <a:spLocks noGrp="1"/>
          </p:cNvSpPr>
          <p:nvPr>
            <p:ph idx="4294967295"/>
          </p:nvPr>
        </p:nvSpPr>
        <p:spPr>
          <a:xfrm>
            <a:off x="6858000" y="4594225"/>
            <a:ext cx="8229600" cy="4527550"/>
          </a:xfrm>
          <a:prstGeom prst="rect">
            <a:avLst/>
          </a:prstGeom>
        </p:spPr>
        <p:txBody>
          <a:bodyPr/>
          <a:lstStyle/>
          <a:p>
            <a:pPr marL="0" lvl="0" indent="0">
              <a:lnSpc>
                <a:spcPct val="100000"/>
              </a:lnSpc>
              <a:spcBef>
                <a:spcPts val="0"/>
              </a:spcBef>
              <a:buNone/>
            </a:pPr>
            <a:r>
              <a:rPr lang="en-US" sz="3200" kern="1200" dirty="0">
                <a:latin typeface="Segoe UI" pitchFamily="34" charset="0"/>
                <a:ea typeface="Segoe UI" pitchFamily="34" charset="0"/>
                <a:cs typeface="Segoe UI" pitchFamily="34" charset="0"/>
                <a:sym typeface="Gill Sans"/>
              </a:rPr>
              <a:t>Share </a:t>
            </a:r>
            <a:br>
              <a:rPr lang="en-US" sz="3200" kern="1200" dirty="0">
                <a:latin typeface="Segoe UI" pitchFamily="34" charset="0"/>
                <a:ea typeface="Segoe UI" pitchFamily="34" charset="0"/>
                <a:cs typeface="Segoe UI" pitchFamily="34" charset="0"/>
                <a:sym typeface="Gill Sans"/>
              </a:rPr>
            </a:br>
            <a:r>
              <a:rPr lang="en-US" sz="3200" kern="1200" dirty="0">
                <a:latin typeface="Segoe UI" pitchFamily="34" charset="0"/>
                <a:ea typeface="Segoe UI" pitchFamily="34" charset="0"/>
                <a:cs typeface="Segoe UI" pitchFamily="34" charset="0"/>
                <a:sym typeface="Gill Sans"/>
              </a:rPr>
              <a:t>with care</a:t>
            </a:r>
          </a:p>
        </p:txBody>
      </p:sp>
    </p:spTree>
    <p:extLst>
      <p:ext uri="{BB962C8B-B14F-4D97-AF65-F5344CB8AC3E}">
        <p14:creationId xmlns:p14="http://schemas.microsoft.com/office/powerpoint/2010/main" val="230164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0" y="-4342403"/>
            <a:ext cx="9144000" cy="1371816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81000" y="238021"/>
            <a:ext cx="4572000" cy="628442"/>
          </a:xfrm>
          <a:prstGeom prst="rect">
            <a:avLst/>
          </a:prstGeom>
        </p:spPr>
        <p:txBody>
          <a:bodyPr>
            <a:spAutoFit/>
          </a:bodyPr>
          <a:lstStyle/>
          <a:p>
            <a:pPr algn="r" eaLnBrk="0" hangingPunct="0">
              <a:lnSpc>
                <a:spcPct val="120000"/>
              </a:lnSpc>
              <a:spcBef>
                <a:spcPts val="500"/>
              </a:spcBef>
              <a:buClr>
                <a:srgbClr val="6BBD46"/>
              </a:buClr>
              <a:buSzPct val="122000"/>
            </a:pPr>
            <a:r>
              <a:rPr lang="en-US" dirty="0">
                <a:solidFill>
                  <a:schemeClr val="tx1"/>
                </a:solidFill>
                <a:latin typeface="Segoe UI" pitchFamily="34" charset="0"/>
                <a:ea typeface="Segoe UI" pitchFamily="34" charset="0"/>
                <a:cs typeface="Segoe UI" pitchFamily="34" charset="0"/>
                <a:sym typeface="Lucida Grande"/>
              </a:rPr>
              <a:t>Be a real friend</a:t>
            </a:r>
          </a:p>
        </p:txBody>
      </p:sp>
    </p:spTree>
    <p:extLst>
      <p:ext uri="{BB962C8B-B14F-4D97-AF65-F5344CB8AC3E}">
        <p14:creationId xmlns:p14="http://schemas.microsoft.com/office/powerpoint/2010/main" val="9535636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Users\chadl\Desktop\M2928 - Internet Safety Decks_new\teens and tweens\00914544_Size102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550" y="-1"/>
            <a:ext cx="10267950" cy="6831373"/>
          </a:xfrm>
          <a:prstGeom prst="rect">
            <a:avLst/>
          </a:prstGeom>
          <a:noFill/>
          <a:extLst>
            <a:ext uri="{909E8E84-426E-40DD-AFC4-6F175D3DCCD1}">
              <a14:hiddenFill xmlns:a14="http://schemas.microsoft.com/office/drawing/2010/main">
                <a:solidFill>
                  <a:srgbClr val="FFFFFF"/>
                </a:solidFill>
              </a14:hiddenFill>
            </a:ext>
          </a:extLst>
        </p:spPr>
      </p:pic>
      <p:sp>
        <p:nvSpPr>
          <p:cNvPr id="14339" name="Content Placeholder 2"/>
          <p:cNvSpPr>
            <a:spLocks noGrp="1"/>
          </p:cNvSpPr>
          <p:nvPr>
            <p:ph idx="4294967295"/>
          </p:nvPr>
        </p:nvSpPr>
        <p:spPr>
          <a:xfrm>
            <a:off x="304800" y="609600"/>
            <a:ext cx="8229600" cy="4527550"/>
          </a:xfrm>
          <a:prstGeom prst="rect">
            <a:avLst/>
          </a:prstGeom>
        </p:spPr>
        <p:txBody>
          <a:bodyPr/>
          <a:lstStyle/>
          <a:p>
            <a:pPr marL="0" lvl="0" indent="0">
              <a:lnSpc>
                <a:spcPct val="100000"/>
              </a:lnSpc>
              <a:spcBef>
                <a:spcPts val="0"/>
              </a:spcBef>
              <a:buNone/>
            </a:pPr>
            <a:r>
              <a:rPr lang="en-US" sz="3200" kern="1200" dirty="0">
                <a:latin typeface="Segoe UI" pitchFamily="34" charset="0"/>
                <a:ea typeface="Segoe UI" pitchFamily="34" charset="0"/>
                <a:cs typeface="Segoe UI" pitchFamily="34" charset="0"/>
                <a:sym typeface="Gill Sans"/>
              </a:rPr>
              <a:t>Connect honestly </a:t>
            </a:r>
            <a:br>
              <a:rPr lang="en-US" sz="3200" kern="1200" dirty="0">
                <a:latin typeface="Segoe UI" pitchFamily="34" charset="0"/>
                <a:ea typeface="Segoe UI" pitchFamily="34" charset="0"/>
                <a:cs typeface="Segoe UI" pitchFamily="34" charset="0"/>
                <a:sym typeface="Gill Sans"/>
              </a:rPr>
            </a:br>
            <a:r>
              <a:rPr lang="en-US" sz="3200" kern="1200" dirty="0">
                <a:latin typeface="Segoe UI" pitchFamily="34" charset="0"/>
                <a:ea typeface="Segoe UI" pitchFamily="34" charset="0"/>
                <a:cs typeface="Segoe UI" pitchFamily="34" charset="0"/>
                <a:sym typeface="Gill Sans"/>
              </a:rPr>
              <a:t>and carefully</a:t>
            </a:r>
          </a:p>
        </p:txBody>
      </p:sp>
    </p:spTree>
    <p:extLst>
      <p:ext uri="{BB962C8B-B14F-4D97-AF65-F5344CB8AC3E}">
        <p14:creationId xmlns:p14="http://schemas.microsoft.com/office/powerpoint/2010/main" val="2457694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hadl\Desktop\M2928 - Internet Safety Decks_new\Media_Bank_Images_for_TWC_Decks\OFC09_Stacey_001_FB.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47800" y="-203200"/>
            <a:ext cx="10591800" cy="7061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4038600" y="-152400"/>
            <a:ext cx="4191000" cy="17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mj-lt"/>
                <a:ea typeface="MS PGothic" pitchFamily="34" charset="-128"/>
                <a:cs typeface="MS PGothic" pitchFamily="34" charset="-128"/>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200" dirty="0">
                <a:solidFill>
                  <a:schemeClr val="bg1"/>
                </a:solidFill>
                <a:latin typeface="Segoe UI" pitchFamily="34" charset="0"/>
                <a:ea typeface="Segoe UI" pitchFamily="34" charset="0"/>
                <a:cs typeface="Segoe UI" pitchFamily="34" charset="0"/>
              </a:rPr>
              <a:t>Angela’s password didn’t protect 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6204" y="1390653"/>
            <a:ext cx="9220196" cy="1714494"/>
            <a:chOff x="76204" y="1390653"/>
            <a:chExt cx="9220196" cy="1714494"/>
          </a:xfrm>
        </p:grpSpPr>
        <p:pic>
          <p:nvPicPr>
            <p:cNvPr id="8" name="Picture 3" descr="C:\Users\chadl\Desktop\M2928 - Internet Safety Decks\misc_ms_approved\question help blue butto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4" y="1390653"/>
              <a:ext cx="1714494" cy="171449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bwMode="auto">
            <a:xfrm>
              <a:off x="1790698" y="1676400"/>
              <a:ext cx="75057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More helpful info</a:t>
              </a:r>
              <a:endParaRPr lang="en-US" sz="2400" kern="1200" dirty="0">
                <a:solidFill>
                  <a:schemeClr val="accent6">
                    <a:lumMod val="75000"/>
                  </a:schemeClr>
                </a:solidFill>
                <a:latin typeface="Segoe UI" pitchFamily="34" charset="0"/>
                <a:ea typeface="Segoe UI" pitchFamily="34" charset="0"/>
                <a:cs typeface="Segoe UI" pitchFamily="34" charset="0"/>
                <a:sym typeface="Gill Sans"/>
              </a:endParaRPr>
            </a:p>
          </p:txBody>
        </p:sp>
      </p:grpSp>
      <p:sp>
        <p:nvSpPr>
          <p:cNvPr id="10" name="Content Placeholder 2"/>
          <p:cNvSpPr txBox="1">
            <a:spLocks/>
          </p:cNvSpPr>
          <p:nvPr/>
        </p:nvSpPr>
        <p:spPr bwMode="auto">
          <a:xfrm>
            <a:off x="1790698" y="2971800"/>
            <a:ext cx="8261684"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lvl1pPr marL="457200" indent="-457200" algn="l" rtl="0" eaLnBrk="0" fontAlgn="base" hangingPunct="0">
              <a:lnSpc>
                <a:spcPct val="120000"/>
              </a:lnSpc>
              <a:spcBef>
                <a:spcPts val="500"/>
              </a:spcBef>
              <a:spcAft>
                <a:spcPct val="0"/>
              </a:spcAft>
              <a:buClr>
                <a:srgbClr val="6BBD46"/>
              </a:buClr>
              <a:buSzPct val="122000"/>
              <a:buBlip>
                <a:blip r:embed="rId4"/>
              </a:buBlip>
              <a:defRPr sz="2800">
                <a:solidFill>
                  <a:schemeClr val="tx1"/>
                </a:solidFill>
                <a:latin typeface="Verdana" pitchFamily="34" charset="0"/>
                <a:ea typeface="Verdana" pitchFamily="34" charset="0"/>
                <a:cs typeface="Verdana" pitchFamily="34" charset="0"/>
                <a:sym typeface="Lucida Grande"/>
              </a:defRPr>
            </a:lvl1pPr>
            <a:lvl2pPr marL="914400" indent="-457200" algn="l" rtl="0" eaLnBrk="0" fontAlgn="base" hangingPunct="0">
              <a:spcBef>
                <a:spcPts val="500"/>
              </a:spcBef>
              <a:spcAft>
                <a:spcPct val="0"/>
              </a:spcAft>
              <a:buClr>
                <a:srgbClr val="6BBD46"/>
              </a:buClr>
              <a:buSzPct val="122000"/>
              <a:buBlip>
                <a:blip r:embed="rId4"/>
              </a:buBlip>
              <a:defRPr sz="2200">
                <a:solidFill>
                  <a:schemeClr val="tx1"/>
                </a:solidFill>
                <a:latin typeface="Verdana" pitchFamily="34" charset="0"/>
                <a:ea typeface="Verdana" pitchFamily="34" charset="0"/>
                <a:cs typeface="Verdana" pitchFamily="34" charset="0"/>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lvl="0">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Chat with other teens: </a:t>
            </a:r>
            <a:r>
              <a:rPr lang="en-US" sz="2400" dirty="0">
                <a:solidFill>
                  <a:schemeClr val="bg2">
                    <a:lumMod val="75000"/>
                  </a:schemeClr>
                </a:solidFill>
                <a:latin typeface="Segoe UI" pitchFamily="34" charset="0"/>
                <a:ea typeface="Segoe UI" pitchFamily="34" charset="0"/>
                <a:cs typeface="Segoe UI" pitchFamily="34" charset="0"/>
                <a:hlinkClick r:id="rId6" action="ppaction://hlinkfile"/>
              </a:rPr>
              <a:t>cybermentors.org.uk</a:t>
            </a:r>
            <a:endParaRPr lang="en-US" sz="2400" dirty="0">
              <a:solidFill>
                <a:schemeClr val="bg2">
                  <a:lumMod val="75000"/>
                </a:schemeClr>
              </a:solidFill>
              <a:latin typeface="Segoe UI" pitchFamily="34" charset="0"/>
              <a:ea typeface="Segoe UI" pitchFamily="34" charset="0"/>
              <a:cs typeface="Segoe UI" pitchFamily="34" charset="0"/>
            </a:endParaRPr>
          </a:p>
          <a:p>
            <a:pPr lvl="0">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What it takes to be savvy online: </a:t>
            </a:r>
            <a:br>
              <a:rPr lang="en-US" sz="2400" dirty="0">
                <a:solidFill>
                  <a:schemeClr val="bg2">
                    <a:lumMod val="75000"/>
                  </a:schemeClr>
                </a:solidFill>
                <a:latin typeface="Segoe UI" pitchFamily="34" charset="0"/>
                <a:ea typeface="Segoe UI" pitchFamily="34" charset="0"/>
                <a:cs typeface="Segoe UI" pitchFamily="34" charset="0"/>
              </a:rPr>
            </a:br>
            <a:r>
              <a:rPr lang="en-US" sz="2400" dirty="0">
                <a:solidFill>
                  <a:schemeClr val="bg2">
                    <a:lumMod val="75000"/>
                  </a:schemeClr>
                </a:solidFill>
                <a:latin typeface="Segoe UI" pitchFamily="34" charset="0"/>
                <a:ea typeface="Segoe UI" pitchFamily="34" charset="0"/>
                <a:cs typeface="Segoe UI" pitchFamily="34" charset="0"/>
                <a:hlinkClick r:id="rId7" action="ppaction://hlinkfile"/>
              </a:rPr>
              <a:t>tinyurl.com/</a:t>
            </a:r>
            <a:r>
              <a:rPr lang="en-US" sz="2400" dirty="0" err="1">
                <a:solidFill>
                  <a:schemeClr val="bg2">
                    <a:lumMod val="75000"/>
                  </a:schemeClr>
                </a:solidFill>
                <a:latin typeface="Segoe UI" pitchFamily="34" charset="0"/>
                <a:ea typeface="Segoe UI" pitchFamily="34" charset="0"/>
                <a:cs typeface="Segoe UI" pitchFamily="34" charset="0"/>
                <a:hlinkClick r:id="rId7" action="ppaction://hlinkfile"/>
              </a:rPr>
              <a:t>iLBW</a:t>
            </a:r>
            <a:r>
              <a:rPr lang="en-US" sz="2400" dirty="0">
                <a:solidFill>
                  <a:schemeClr val="bg2">
                    <a:lumMod val="75000"/>
                  </a:schemeClr>
                </a:solidFill>
                <a:latin typeface="Segoe UI" pitchFamily="34" charset="0"/>
                <a:ea typeface="Segoe UI" pitchFamily="34" charset="0"/>
                <a:cs typeface="Segoe UI" pitchFamily="34" charset="0"/>
                <a:hlinkClick r:id="rId7" action="ppaction://hlinkfile"/>
              </a:rPr>
              <a:t>-teen-safety</a:t>
            </a:r>
            <a:endParaRPr lang="en-US" sz="2400" dirty="0">
              <a:solidFill>
                <a:schemeClr val="bg2">
                  <a:lumMod val="75000"/>
                </a:schemeClr>
              </a:solidFill>
              <a:latin typeface="Segoe UI" pitchFamily="34" charset="0"/>
              <a:ea typeface="Segoe UI" pitchFamily="34" charset="0"/>
              <a:cs typeface="Segoe UI" pitchFamily="34" charset="0"/>
            </a:endParaRPr>
          </a:p>
          <a:p>
            <a:pPr lvl="0">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Stand up to bullying: </a:t>
            </a:r>
            <a:r>
              <a:rPr lang="en-US" sz="2400" dirty="0">
                <a:solidFill>
                  <a:schemeClr val="bg2">
                    <a:lumMod val="75000"/>
                  </a:schemeClr>
                </a:solidFill>
                <a:latin typeface="Segoe UI" pitchFamily="34" charset="0"/>
                <a:ea typeface="Segoe UI" pitchFamily="34" charset="0"/>
                <a:cs typeface="Segoe UI" pitchFamily="34" charset="0"/>
                <a:hlinkClick r:id="rId8"/>
              </a:rPr>
              <a:t>schoolclimate.org/</a:t>
            </a:r>
            <a:r>
              <a:rPr lang="en-US" sz="2400" dirty="0" err="1">
                <a:solidFill>
                  <a:schemeClr val="bg2">
                    <a:lumMod val="75000"/>
                  </a:schemeClr>
                </a:solidFill>
                <a:latin typeface="Segoe UI" pitchFamily="34" charset="0"/>
                <a:ea typeface="Segoe UI" pitchFamily="34" charset="0"/>
                <a:cs typeface="Segoe UI" pitchFamily="34" charset="0"/>
                <a:hlinkClick r:id="rId8"/>
              </a:rPr>
              <a:t>bullybust</a:t>
            </a:r>
            <a:endParaRPr lang="en-US" sz="2400" dirty="0">
              <a:solidFill>
                <a:schemeClr val="bg2">
                  <a:lumMod val="75000"/>
                </a:schemeClr>
              </a:solidFill>
              <a:latin typeface="Segoe UI" pitchFamily="34" charset="0"/>
              <a:ea typeface="Segoe UI" pitchFamily="34" charset="0"/>
              <a:cs typeface="Segoe UI" pitchFamily="34" charset="0"/>
            </a:endParaRPr>
          </a:p>
          <a:p>
            <a:pPr lvl="0">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Help from Microsoft: </a:t>
            </a:r>
            <a:r>
              <a:rPr lang="en-US" sz="2400" dirty="0">
                <a:solidFill>
                  <a:schemeClr val="bg2">
                    <a:lumMod val="75000"/>
                  </a:schemeClr>
                </a:solidFill>
                <a:latin typeface="Segoe UI" pitchFamily="34" charset="0"/>
                <a:ea typeface="Segoe UI" pitchFamily="34" charset="0"/>
                <a:cs typeface="Segoe UI" pitchFamily="34" charset="0"/>
                <a:hlinkClick r:id="rId9"/>
              </a:rPr>
              <a:t>microsoft.com/security</a:t>
            </a:r>
            <a:endParaRPr lang="en-US" sz="2400" dirty="0">
              <a:solidFill>
                <a:schemeClr val="bg2">
                  <a:lumMod val="75000"/>
                </a:schemeClr>
              </a:solidFill>
              <a:latin typeface="Segoe UI" pitchFamily="34" charset="0"/>
              <a:ea typeface="Segoe UI" pitchFamily="34" charset="0"/>
              <a:cs typeface="Segoe U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40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400"/>
                            </p:stCondLst>
                            <p:childTnLst>
                              <p:par>
                                <p:cTn id="13" presetID="10" presetClass="entr" presetSubtype="0" fill="hold" grpId="0" nodeType="afterEffect">
                                  <p:stCondLst>
                                    <p:cond delay="40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fade">
                                      <p:cBhvr>
                                        <p:cTn id="15" dur="500"/>
                                        <p:tgtEl>
                                          <p:spTgt spid="10">
                                            <p:txEl>
                                              <p:pRg st="1" end="1"/>
                                            </p:txEl>
                                          </p:spTgt>
                                        </p:tgtEl>
                                      </p:cBhvr>
                                    </p:animEffect>
                                  </p:childTnLst>
                                </p:cTn>
                              </p:par>
                            </p:childTnLst>
                          </p:cTn>
                        </p:par>
                        <p:par>
                          <p:cTn id="16" fill="hold">
                            <p:stCondLst>
                              <p:cond delay="2300"/>
                            </p:stCondLst>
                            <p:childTnLst>
                              <p:par>
                                <p:cTn id="17" presetID="10" presetClass="entr" presetSubtype="0" fill="hold" grpId="0" nodeType="afterEffect">
                                  <p:stCondLst>
                                    <p:cond delay="40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par>
                          <p:cTn id="20" fill="hold">
                            <p:stCondLst>
                              <p:cond delay="3200"/>
                            </p:stCondLst>
                            <p:childTnLst>
                              <p:par>
                                <p:cTn id="21" presetID="10" presetClass="entr" presetSubtype="0" fill="hold" grpId="0" nodeType="afterEffect">
                                  <p:stCondLst>
                                    <p:cond delay="40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fade">
                                      <p:cBhvr>
                                        <p:cTn id="2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04800" y="5562600"/>
            <a:ext cx="7467600" cy="523875"/>
          </a:xfrm>
          <a:prstGeom prst="rect">
            <a:avLst/>
          </a:prstGeom>
          <a:noFill/>
          <a:ln w="9525">
            <a:noFill/>
            <a:miter lim="800000"/>
            <a:headEnd/>
            <a:tailEnd/>
          </a:ln>
        </p:spPr>
        <p:txBody>
          <a:bodyPr>
            <a:spAutoFit/>
          </a:bodyPr>
          <a:lstStyle>
            <a:lvl1pPr eaLnBrk="0" hangingPunct="0">
              <a:defRPr sz="3200">
                <a:solidFill>
                  <a:srgbClr val="000000"/>
                </a:solidFill>
                <a:latin typeface="Gill Sans" charset="0"/>
                <a:ea typeface="ヒラギノ角ゴ ProN W3" charset="0"/>
                <a:cs typeface="ヒラギノ角ゴ ProN W3" charset="0"/>
                <a:sym typeface="Gill Sans" charset="0"/>
              </a:defRPr>
            </a:lvl1pPr>
            <a:lvl2pPr marL="37931725" indent="-37474525" eaLnBrk="0" hangingPunct="0">
              <a:defRPr sz="3200">
                <a:solidFill>
                  <a:srgbClr val="000000"/>
                </a:solidFill>
                <a:latin typeface="Gill Sans" charset="0"/>
                <a:ea typeface="ヒラギノ角ゴ ProN W3" charset="0"/>
                <a:cs typeface="ヒラギノ角ゴ ProN W3" charset="0"/>
                <a:sym typeface="Gill Sans" charset="0"/>
              </a:defRPr>
            </a:lvl2pPr>
            <a:lvl3pPr eaLnBrk="0" hangingPunct="0">
              <a:defRPr sz="3200">
                <a:solidFill>
                  <a:srgbClr val="000000"/>
                </a:solidFill>
                <a:latin typeface="Gill Sans" charset="0"/>
                <a:ea typeface="ヒラギノ角ゴ ProN W3" charset="0"/>
                <a:cs typeface="ヒラギノ角ゴ ProN W3" charset="0"/>
                <a:sym typeface="Gill Sans" charset="0"/>
              </a:defRPr>
            </a:lvl3pPr>
            <a:lvl4pPr eaLnBrk="0" hangingPunct="0">
              <a:defRPr sz="3200">
                <a:solidFill>
                  <a:srgbClr val="000000"/>
                </a:solidFill>
                <a:latin typeface="Gill Sans" charset="0"/>
                <a:ea typeface="ヒラギノ角ゴ ProN W3" charset="0"/>
                <a:cs typeface="ヒラギノ角ゴ ProN W3" charset="0"/>
                <a:sym typeface="Gill Sans" charset="0"/>
              </a:defRPr>
            </a:lvl4pPr>
            <a:lvl5pPr eaLnBrk="0" hangingPunct="0">
              <a:defRPr sz="3200">
                <a:solidFill>
                  <a:srgbClr val="000000"/>
                </a:solidFill>
                <a:latin typeface="Gill Sans" charset="0"/>
                <a:ea typeface="ヒラギノ角ゴ ProN W3" charset="0"/>
                <a:cs typeface="ヒラギノ角ゴ ProN W3" charset="0"/>
                <a:sym typeface="Gill Sans" charset="0"/>
              </a:defRPr>
            </a:lvl5pPr>
            <a:lvl6pPr marL="457200" eaLnBrk="0" fontAlgn="base" hangingPunct="0">
              <a:spcBef>
                <a:spcPct val="0"/>
              </a:spcBef>
              <a:spcAft>
                <a:spcPct val="0"/>
              </a:spcAft>
              <a:defRPr sz="3200">
                <a:solidFill>
                  <a:srgbClr val="000000"/>
                </a:solidFill>
                <a:latin typeface="Gill Sans" charset="0"/>
                <a:ea typeface="ヒラギノ角ゴ ProN W3" charset="0"/>
                <a:cs typeface="ヒラギノ角ゴ ProN W3" charset="0"/>
                <a:sym typeface="Gill Sans" charset="0"/>
              </a:defRPr>
            </a:lvl6pPr>
            <a:lvl7pPr marL="914400" eaLnBrk="0" fontAlgn="base" hangingPunct="0">
              <a:spcBef>
                <a:spcPct val="0"/>
              </a:spcBef>
              <a:spcAft>
                <a:spcPct val="0"/>
              </a:spcAft>
              <a:defRPr sz="3200">
                <a:solidFill>
                  <a:srgbClr val="000000"/>
                </a:solidFill>
                <a:latin typeface="Gill Sans" charset="0"/>
                <a:ea typeface="ヒラギノ角ゴ ProN W3" charset="0"/>
                <a:cs typeface="ヒラギノ角ゴ ProN W3" charset="0"/>
                <a:sym typeface="Gill Sans" charset="0"/>
              </a:defRPr>
            </a:lvl7pPr>
            <a:lvl8pPr marL="1371600" eaLnBrk="0" fontAlgn="base" hangingPunct="0">
              <a:spcBef>
                <a:spcPct val="0"/>
              </a:spcBef>
              <a:spcAft>
                <a:spcPct val="0"/>
              </a:spcAft>
              <a:defRPr sz="3200">
                <a:solidFill>
                  <a:srgbClr val="000000"/>
                </a:solidFill>
                <a:latin typeface="Gill Sans" charset="0"/>
                <a:ea typeface="ヒラギノ角ゴ ProN W3" charset="0"/>
                <a:cs typeface="ヒラギノ角ゴ ProN W3" charset="0"/>
                <a:sym typeface="Gill Sans" charset="0"/>
              </a:defRPr>
            </a:lvl8pPr>
            <a:lvl9pPr marL="1828800" eaLnBrk="0" fontAlgn="base" hangingPunct="0">
              <a:spcBef>
                <a:spcPct val="0"/>
              </a:spcBef>
              <a:spcAft>
                <a:spcPct val="0"/>
              </a:spcAft>
              <a:defRPr sz="3200">
                <a:solidFill>
                  <a:srgbClr val="000000"/>
                </a:solidFill>
                <a:latin typeface="Gill Sans" charset="0"/>
                <a:ea typeface="ヒラギノ角ゴ ProN W3" charset="0"/>
                <a:cs typeface="ヒラギノ角ゴ ProN W3" charset="0"/>
                <a:sym typeface="Gill Sans" charset="0"/>
              </a:defRPr>
            </a:lvl9pPr>
          </a:lstStyle>
          <a:p>
            <a:pPr eaLnBrk="1" fontAlgn="auto" hangingPunct="1">
              <a:spcBef>
                <a:spcPts val="0"/>
              </a:spcBef>
              <a:spcAft>
                <a:spcPts val="0"/>
              </a:spcAft>
              <a:defRPr/>
            </a:pPr>
            <a:r>
              <a:rPr lang="en-US" sz="1400" dirty="0">
                <a:solidFill>
                  <a:srgbClr val="7F7F7F"/>
                </a:solidFill>
                <a:latin typeface="Calibri" charset="0"/>
                <a:cs typeface="Arial" charset="0"/>
              </a:rPr>
              <a:t>Your gateway to the latest information from Microsoft about how to help defend your computer, safeguard your information, and protect your family: </a:t>
            </a:r>
            <a:r>
              <a:rPr lang="en-US" sz="1400" b="1" dirty="0">
                <a:solidFill>
                  <a:srgbClr val="7F7F7F"/>
                </a:solidFill>
                <a:latin typeface="Calibri" charset="0"/>
                <a:cs typeface="Arial" charset="0"/>
              </a:rPr>
              <a:t>microsoft.com/security</a:t>
            </a:r>
            <a:r>
              <a:rPr lang="en-US" sz="1400" dirty="0">
                <a:solidFill>
                  <a:srgbClr val="7F7F7F"/>
                </a:solidFill>
                <a:latin typeface="Calibri" charset="0"/>
                <a:cs typeface="Arial" charset="0"/>
              </a:rPr>
              <a:t>.</a:t>
            </a:r>
          </a:p>
        </p:txBody>
      </p:sp>
      <p:pic>
        <p:nvPicPr>
          <p:cNvPr id="3" name="Picture 2" descr="MICROSOFT-potential-passion.png"/>
          <p:cNvPicPr>
            <a:picLocks noChangeAspect="1"/>
          </p:cNvPicPr>
          <p:nvPr/>
        </p:nvPicPr>
        <p:blipFill>
          <a:blip r:embed="rId3" cstate="print"/>
          <a:stretch>
            <a:fillRect/>
          </a:stretch>
        </p:blipFill>
        <p:spPr bwMode="auto">
          <a:xfrm>
            <a:off x="457200" y="4947886"/>
            <a:ext cx="2604563" cy="424085"/>
          </a:xfrm>
          <a:prstGeom prst="rect">
            <a:avLst/>
          </a:prstGeom>
          <a:noFill/>
          <a:ln w="9525">
            <a:noFill/>
            <a:miter lim="800000"/>
            <a:headEnd/>
            <a:tailEnd/>
          </a:ln>
        </p:spPr>
      </p:pic>
      <p:sp>
        <p:nvSpPr>
          <p:cNvPr id="4" name="TextBox 3"/>
          <p:cNvSpPr txBox="1"/>
          <p:nvPr/>
        </p:nvSpPr>
        <p:spPr>
          <a:xfrm>
            <a:off x="-76200" y="6442502"/>
            <a:ext cx="9144000" cy="415498"/>
          </a:xfrm>
          <a:prstGeom prst="rect">
            <a:avLst/>
          </a:prstGeom>
          <a:noFill/>
        </p:spPr>
        <p:txBody>
          <a:bodyPr wrap="square" rtlCol="0">
            <a:spAutoFit/>
          </a:bodyPr>
          <a:lstStyle/>
          <a:p>
            <a:pPr algn="r"/>
            <a:r>
              <a:rPr lang="en-US" sz="700" dirty="0">
                <a:solidFill>
                  <a:schemeClr val="bg1"/>
                </a:solidFill>
                <a:latin typeface="Segoe UI" pitchFamily="34" charset="0"/>
                <a:ea typeface="Segoe UI" pitchFamily="34" charset="0"/>
                <a:cs typeface="Segoe UI" pitchFamily="34" charset="0"/>
              </a:rPr>
              <a:t>© 2012. Microsoft Corporation. All rights reserved. </a:t>
            </a:r>
            <a:br>
              <a:rPr lang="en-US" sz="700" dirty="0">
                <a:solidFill>
                  <a:schemeClr val="bg1"/>
                </a:solidFill>
                <a:latin typeface="Segoe UI" pitchFamily="34" charset="0"/>
                <a:ea typeface="Segoe UI" pitchFamily="34" charset="0"/>
                <a:cs typeface="Segoe UI" pitchFamily="34" charset="0"/>
              </a:rPr>
            </a:br>
            <a:r>
              <a:rPr lang="en-US" sz="700" dirty="0">
                <a:solidFill>
                  <a:schemeClr val="bg1"/>
                </a:solidFill>
                <a:latin typeface="Segoe UI" pitchFamily="34" charset="0"/>
                <a:ea typeface="Segoe UI" pitchFamily="34" charset="0"/>
                <a:cs typeface="Segoe UI" pitchFamily="34" charset="0"/>
              </a:rPr>
              <a:t>This material is provided for informational purposes only. </a:t>
            </a:r>
            <a:br>
              <a:rPr lang="en-US" sz="700" dirty="0">
                <a:solidFill>
                  <a:schemeClr val="bg1"/>
                </a:solidFill>
                <a:latin typeface="Segoe UI" pitchFamily="34" charset="0"/>
                <a:ea typeface="Segoe UI" pitchFamily="34" charset="0"/>
                <a:cs typeface="Segoe UI" pitchFamily="34" charset="0"/>
              </a:rPr>
            </a:br>
            <a:r>
              <a:rPr lang="en-US" sz="700" dirty="0">
                <a:solidFill>
                  <a:schemeClr val="bg1"/>
                </a:solidFill>
                <a:latin typeface="Segoe UI" pitchFamily="34" charset="0"/>
                <a:ea typeface="Segoe UI" pitchFamily="34" charset="0"/>
                <a:cs typeface="Segoe UI" pitchFamily="34" charset="0"/>
              </a:rPr>
              <a:t>Microsoft makes no warranties, express or implied.</a:t>
            </a:r>
          </a:p>
        </p:txBody>
      </p:sp>
      <p:pic>
        <p:nvPicPr>
          <p:cNvPr id="6" name="Picture 3" descr="C:\Users\chadl\Desktop\M2928 - Internet Safety Decks_new\Generation Safe logo.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867400" y="4854043"/>
            <a:ext cx="2498135" cy="556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00924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1790698" y="1676400"/>
            <a:ext cx="5524502" cy="1143000"/>
          </a:xfrm>
          <a:prstGeom prst="rect">
            <a:avLst/>
          </a:prstGeom>
        </p:spPr>
        <p:txBody>
          <a:bodyPr/>
          <a:lstStyle/>
          <a:p>
            <a:r>
              <a:rPr lang="en-US" sz="3600" kern="1200" dirty="0">
                <a:solidFill>
                  <a:schemeClr val="bg2">
                    <a:lumMod val="75000"/>
                  </a:schemeClr>
                </a:solidFill>
                <a:latin typeface="Segoe UI" pitchFamily="34" charset="0"/>
                <a:ea typeface="Segoe UI" pitchFamily="34" charset="0"/>
                <a:cs typeface="Segoe UI" pitchFamily="34" charset="0"/>
                <a:sym typeface="Gill Sans"/>
              </a:rPr>
              <a:t>Use strong passwords and keep them secret</a:t>
            </a:r>
          </a:p>
        </p:txBody>
      </p:sp>
      <p:sp>
        <p:nvSpPr>
          <p:cNvPr id="7171" name="Content Placeholder 2"/>
          <p:cNvSpPr>
            <a:spLocks noGrp="1"/>
          </p:cNvSpPr>
          <p:nvPr>
            <p:ph idx="4294967295"/>
          </p:nvPr>
        </p:nvSpPr>
        <p:spPr>
          <a:xfrm>
            <a:off x="1752600" y="2895600"/>
            <a:ext cx="8261684" cy="4527550"/>
          </a:xfrm>
          <a:prstGeom prst="rect">
            <a:avLst/>
          </a:prstGeom>
        </p:spPr>
        <p:txBody>
          <a:bodyPr/>
          <a:lstStyle/>
          <a:p>
            <a:pPr>
              <a:lnSpc>
                <a:spcPct val="150000"/>
              </a:lnSpc>
              <a:buBlip>
                <a:blip r:embed="rId3"/>
              </a:buBlip>
            </a:pPr>
            <a:r>
              <a:rPr lang="en-US" sz="2400" kern="1200" dirty="0">
                <a:solidFill>
                  <a:schemeClr val="bg2">
                    <a:lumMod val="75000"/>
                  </a:schemeClr>
                </a:solidFill>
                <a:latin typeface="Segoe UI" pitchFamily="34" charset="0"/>
                <a:ea typeface="Segoe UI" pitchFamily="34" charset="0"/>
                <a:cs typeface="Segoe UI" pitchFamily="34" charset="0"/>
                <a:sym typeface="Gill Sans"/>
              </a:rPr>
              <a:t>Use strong passwords</a:t>
            </a:r>
          </a:p>
          <a:p>
            <a:pPr lvl="1">
              <a:lnSpc>
                <a:spcPct val="150000"/>
              </a:lnSpc>
              <a:buBlip>
                <a:blip r:embed="rId3"/>
              </a:buBlip>
            </a:pPr>
            <a:r>
              <a:rPr lang="en-US" sz="1800" kern="1200" dirty="0">
                <a:solidFill>
                  <a:schemeClr val="bg2">
                    <a:lumMod val="75000"/>
                  </a:schemeClr>
                </a:solidFill>
                <a:latin typeface="Segoe UI" pitchFamily="34" charset="0"/>
                <a:ea typeface="Segoe UI" pitchFamily="34" charset="0"/>
                <a:cs typeface="Segoe UI" pitchFamily="34" charset="0"/>
                <a:sym typeface="Gill Sans"/>
              </a:rPr>
              <a:t>Long</a:t>
            </a:r>
          </a:p>
          <a:p>
            <a:pPr lvl="1">
              <a:lnSpc>
                <a:spcPct val="150000"/>
              </a:lnSpc>
              <a:buBlip>
                <a:blip r:embed="rId3"/>
              </a:buBlip>
            </a:pPr>
            <a:r>
              <a:rPr lang="en-US" sz="1800" kern="1200" dirty="0">
                <a:solidFill>
                  <a:schemeClr val="bg2">
                    <a:lumMod val="75000"/>
                  </a:schemeClr>
                </a:solidFill>
                <a:latin typeface="Segoe UI" pitchFamily="34" charset="0"/>
                <a:ea typeface="Segoe UI" pitchFamily="34" charset="0"/>
                <a:cs typeface="Segoe UI" pitchFamily="34" charset="0"/>
                <a:sym typeface="Gill Sans"/>
              </a:rPr>
              <a:t>Mix capital and lowercase letters, numbers, and symbols</a:t>
            </a:r>
          </a:p>
          <a:p>
            <a:pPr lvl="1">
              <a:lnSpc>
                <a:spcPct val="150000"/>
              </a:lnSpc>
              <a:buBlip>
                <a:blip r:embed="rId3"/>
              </a:buBlip>
            </a:pPr>
            <a:r>
              <a:rPr lang="en-US" sz="1800" kern="1200" dirty="0">
                <a:solidFill>
                  <a:schemeClr val="bg2">
                    <a:lumMod val="75000"/>
                  </a:schemeClr>
                </a:solidFill>
                <a:latin typeface="Segoe UI" pitchFamily="34" charset="0"/>
                <a:ea typeface="Segoe UI" pitchFamily="34" charset="0"/>
                <a:cs typeface="Segoe UI" pitchFamily="34" charset="0"/>
                <a:sym typeface="Gill Sans"/>
              </a:rPr>
              <a:t>Easy for you to remember; hard for others to guess</a:t>
            </a:r>
          </a:p>
          <a:p>
            <a:pPr lvl="2">
              <a:lnSpc>
                <a:spcPct val="150000"/>
              </a:lnSpc>
              <a:buBlip>
                <a:blip r:embed="rId3"/>
              </a:buBlip>
            </a:pPr>
            <a:r>
              <a:rPr lang="en-US" sz="1400" kern="1200" dirty="0">
                <a:solidFill>
                  <a:schemeClr val="bg2">
                    <a:lumMod val="75000"/>
                  </a:schemeClr>
                </a:solidFill>
                <a:latin typeface="Segoe UI" pitchFamily="34" charset="0"/>
                <a:ea typeface="Segoe UI" pitchFamily="34" charset="0"/>
                <a:cs typeface="Segoe UI" pitchFamily="34" charset="0"/>
                <a:sym typeface="Gill Sans"/>
              </a:rPr>
              <a:t>Milo likes to play football – </a:t>
            </a:r>
            <a:r>
              <a:rPr lang="en-US" sz="1400" kern="1200" dirty="0">
                <a:solidFill>
                  <a:schemeClr val="bg2">
                    <a:lumMod val="75000"/>
                  </a:schemeClr>
                </a:solidFill>
                <a:latin typeface="Segoe UI" pitchFamily="34" charset="0"/>
                <a:ea typeface="Segoe UI" pitchFamily="34" charset="0"/>
                <a:cs typeface="Segoe UI" pitchFamily="34" charset="0"/>
              </a:rPr>
              <a:t>M!loLikes2PlayF00tball</a:t>
            </a:r>
            <a:endParaRPr lang="en-US" sz="1400" kern="1200" dirty="0">
              <a:solidFill>
                <a:schemeClr val="bg2">
                  <a:lumMod val="75000"/>
                </a:schemeClr>
              </a:solidFill>
              <a:latin typeface="Segoe UI" pitchFamily="34" charset="0"/>
              <a:ea typeface="Segoe UI" pitchFamily="34" charset="0"/>
              <a:cs typeface="Segoe UI" pitchFamily="34" charset="0"/>
              <a:sym typeface="Gill Sans"/>
            </a:endParaRPr>
          </a:p>
          <a:p>
            <a:pPr lvl="2">
              <a:lnSpc>
                <a:spcPct val="150000"/>
              </a:lnSpc>
              <a:buBlip>
                <a:blip r:embed="rId3"/>
              </a:buBlip>
            </a:pPr>
            <a:r>
              <a:rPr lang="en-US" sz="1400" kern="1200" dirty="0">
                <a:solidFill>
                  <a:schemeClr val="bg2">
                    <a:lumMod val="75000"/>
                  </a:schemeClr>
                </a:solidFill>
                <a:latin typeface="Segoe UI" pitchFamily="34" charset="0"/>
                <a:ea typeface="Segoe UI" pitchFamily="34" charset="0"/>
                <a:cs typeface="Segoe UI" pitchFamily="34" charset="0"/>
                <a:sym typeface="Gill Sans"/>
              </a:rPr>
              <a:t>Strong passwords are safer – </a:t>
            </a:r>
            <a:r>
              <a:rPr lang="en-US" sz="1400" kern="1200" dirty="0">
                <a:solidFill>
                  <a:schemeClr val="bg2">
                    <a:lumMod val="75000"/>
                  </a:schemeClr>
                </a:solidFill>
                <a:latin typeface="Segoe UI" pitchFamily="34" charset="0"/>
                <a:ea typeface="Segoe UI" pitchFamily="34" charset="0"/>
                <a:cs typeface="Segoe UI" pitchFamily="34" charset="0"/>
              </a:rPr>
              <a:t>Str0ngpassw0rdsRsafer!</a:t>
            </a:r>
            <a:endParaRPr lang="en-US" sz="1400" kern="1200" dirty="0">
              <a:solidFill>
                <a:schemeClr val="bg2">
                  <a:lumMod val="75000"/>
                </a:schemeClr>
              </a:solidFill>
              <a:latin typeface="Segoe UI" pitchFamily="34" charset="0"/>
              <a:ea typeface="Segoe UI" pitchFamily="34" charset="0"/>
              <a:cs typeface="Segoe UI" pitchFamily="34" charset="0"/>
              <a:sym typeface="Gill Sans"/>
            </a:endParaRPr>
          </a:p>
          <a:p>
            <a:pPr lvl="2">
              <a:lnSpc>
                <a:spcPct val="150000"/>
              </a:lnSpc>
              <a:buBlip>
                <a:blip r:embed="rId3"/>
              </a:buBlip>
            </a:pPr>
            <a:r>
              <a:rPr lang="en-US" sz="1400" kern="1200" dirty="0">
                <a:solidFill>
                  <a:schemeClr val="bg2">
                    <a:lumMod val="75000"/>
                  </a:schemeClr>
                </a:solidFill>
                <a:latin typeface="Segoe UI" pitchFamily="34" charset="0"/>
                <a:ea typeface="Segoe UI" pitchFamily="34" charset="0"/>
                <a:cs typeface="Segoe UI" pitchFamily="34" charset="0"/>
                <a:sym typeface="Gill Sans"/>
              </a:rPr>
              <a:t>I love popcorn – </a:t>
            </a:r>
            <a:r>
              <a:rPr lang="en-US" sz="1400" kern="1200" dirty="0">
                <a:solidFill>
                  <a:schemeClr val="bg2">
                    <a:lumMod val="75000"/>
                  </a:schemeClr>
                </a:solidFill>
                <a:latin typeface="Segoe UI" pitchFamily="34" charset="0"/>
                <a:ea typeface="Segoe UI" pitchFamily="34" charset="0"/>
                <a:cs typeface="Segoe UI" pitchFamily="34" charset="0"/>
              </a:rPr>
              <a:t>!L0veP0pc0rn</a:t>
            </a:r>
          </a:p>
          <a:p>
            <a:pPr marL="457200" lvl="1" indent="0">
              <a:lnSpc>
                <a:spcPct val="150000"/>
              </a:lnSpc>
              <a:buNone/>
            </a:pPr>
            <a:endParaRPr lang="en-US" sz="1800" kern="1200" dirty="0">
              <a:solidFill>
                <a:schemeClr val="bg2">
                  <a:lumMod val="75000"/>
                </a:schemeClr>
              </a:solidFill>
              <a:latin typeface="Segoe UI" pitchFamily="34" charset="0"/>
              <a:ea typeface="Segoe UI" pitchFamily="34" charset="0"/>
              <a:cs typeface="Segoe UI" pitchFamily="34" charset="0"/>
              <a:sym typeface="Gill Sans"/>
            </a:endParaRPr>
          </a:p>
        </p:txBody>
      </p:sp>
      <p:sp>
        <p:nvSpPr>
          <p:cNvPr id="3" name="Rectangle 2"/>
          <p:cNvSpPr/>
          <p:nvPr/>
        </p:nvSpPr>
        <p:spPr>
          <a:xfrm>
            <a:off x="1752600" y="3934614"/>
            <a:ext cx="6191250" cy="2085186"/>
          </a:xfrm>
          <a:prstGeom prst="rect">
            <a:avLst/>
          </a:prstGeom>
        </p:spPr>
        <p:txBody>
          <a:bodyPr wrap="square">
            <a:spAutoFit/>
          </a:bodyPr>
          <a:lstStyle/>
          <a:p>
            <a:pPr indent="-457200" eaLnBrk="0" hangingPunct="0">
              <a:lnSpc>
                <a:spcPct val="150000"/>
              </a:lnSpc>
              <a:spcBef>
                <a:spcPts val="500"/>
              </a:spcBef>
              <a:buClr>
                <a:srgbClr val="6BBD46"/>
              </a:buClr>
              <a:buSzPct val="122000"/>
              <a:buBlip>
                <a:blip r:embed="rId3"/>
              </a:buBlip>
            </a:pPr>
            <a:r>
              <a:rPr lang="en-US" sz="2400" dirty="0">
                <a:solidFill>
                  <a:schemeClr val="bg2">
                    <a:lumMod val="75000"/>
                  </a:schemeClr>
                </a:solidFill>
                <a:latin typeface="Segoe UI" pitchFamily="34" charset="0"/>
                <a:ea typeface="Segoe UI" pitchFamily="34" charset="0"/>
                <a:cs typeface="Segoe UI" pitchFamily="34" charset="0"/>
                <a:sym typeface="Lucida Grande"/>
              </a:rPr>
              <a:t>Lock your phone with a PIN</a:t>
            </a:r>
          </a:p>
          <a:p>
            <a:pPr lvl="2" indent="-457200" eaLnBrk="0" hangingPunct="0">
              <a:lnSpc>
                <a:spcPct val="150000"/>
              </a:lnSpc>
              <a:spcBef>
                <a:spcPts val="500"/>
              </a:spcBef>
              <a:buClr>
                <a:srgbClr val="6BBD46"/>
              </a:buClr>
              <a:buSzPct val="122000"/>
              <a:buBlip>
                <a:blip r:embed="rId3"/>
              </a:buBlip>
            </a:pPr>
            <a:r>
              <a:rPr lang="en-US" sz="1800" dirty="0">
                <a:solidFill>
                  <a:schemeClr val="bg2">
                    <a:lumMod val="75000"/>
                  </a:schemeClr>
                </a:solidFill>
                <a:latin typeface="Segoe UI" pitchFamily="34" charset="0"/>
                <a:ea typeface="Segoe UI" pitchFamily="34" charset="0"/>
                <a:cs typeface="Segoe UI" pitchFamily="34" charset="0"/>
                <a:sym typeface="Lucida Grande"/>
              </a:rPr>
              <a:t>No sequential numbers (6789)</a:t>
            </a:r>
          </a:p>
          <a:p>
            <a:pPr lvl="2" indent="-457200" eaLnBrk="0" hangingPunct="0">
              <a:lnSpc>
                <a:spcPct val="150000"/>
              </a:lnSpc>
              <a:spcBef>
                <a:spcPts val="500"/>
              </a:spcBef>
              <a:buClr>
                <a:srgbClr val="6BBD46"/>
              </a:buClr>
              <a:buSzPct val="122000"/>
              <a:buBlip>
                <a:blip r:embed="rId3"/>
              </a:buBlip>
            </a:pPr>
            <a:r>
              <a:rPr lang="en-US" sz="1800" dirty="0">
                <a:solidFill>
                  <a:schemeClr val="bg2">
                    <a:lumMod val="75000"/>
                  </a:schemeClr>
                </a:solidFill>
                <a:latin typeface="Segoe UI" pitchFamily="34" charset="0"/>
                <a:ea typeface="Segoe UI" pitchFamily="34" charset="0"/>
                <a:cs typeface="Segoe UI" pitchFamily="34" charset="0"/>
                <a:sym typeface="Lucida Grande"/>
              </a:rPr>
              <a:t>Don’t repeat the same numbers (3333)</a:t>
            </a:r>
          </a:p>
          <a:p>
            <a:pPr lvl="2" indent="-457200" eaLnBrk="0" hangingPunct="0">
              <a:lnSpc>
                <a:spcPct val="150000"/>
              </a:lnSpc>
              <a:spcBef>
                <a:spcPts val="500"/>
              </a:spcBef>
              <a:buClr>
                <a:srgbClr val="6BBD46"/>
              </a:buClr>
              <a:buSzPct val="122000"/>
              <a:buBlip>
                <a:blip r:embed="rId3"/>
              </a:buBlip>
            </a:pPr>
            <a:r>
              <a:rPr lang="en-US" sz="1800" dirty="0">
                <a:solidFill>
                  <a:schemeClr val="bg2">
                    <a:lumMod val="75000"/>
                  </a:schemeClr>
                </a:solidFill>
                <a:latin typeface="Segoe UI" pitchFamily="34" charset="0"/>
                <a:ea typeface="Segoe UI" pitchFamily="34" charset="0"/>
                <a:cs typeface="Segoe UI" pitchFamily="34" charset="0"/>
                <a:sym typeface="Lucida Grande"/>
              </a:rPr>
              <a:t>Don’t use your own numbers</a:t>
            </a:r>
          </a:p>
        </p:txBody>
      </p:sp>
      <p:pic>
        <p:nvPicPr>
          <p:cNvPr id="9" name="Picture 3" descr="\\CMUSSRV6\Public\Graphics Library\Microsoft\Icons - Illustrations\misc_ms_approved\lock locked secure security.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29458" y="1479583"/>
            <a:ext cx="1506384" cy="150638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a:xfrm>
            <a:off x="1752600" y="3410856"/>
            <a:ext cx="8261684" cy="4527550"/>
          </a:xfrm>
          <a:prstGeom prst="rect">
            <a:avLst/>
          </a:prstGeom>
        </p:spPr>
        <p:txBody>
          <a:bodyPr/>
          <a:lstStyle>
            <a:lvl1pPr marL="457200" indent="-457200" algn="l" rtl="0" eaLnBrk="0" fontAlgn="base" hangingPunct="0">
              <a:lnSpc>
                <a:spcPct val="120000"/>
              </a:lnSpc>
              <a:spcBef>
                <a:spcPts val="500"/>
              </a:spcBef>
              <a:spcAft>
                <a:spcPct val="0"/>
              </a:spcAft>
              <a:buClr>
                <a:srgbClr val="6BBD46"/>
              </a:buClr>
              <a:buSzPct val="122000"/>
              <a:buBlip>
                <a:blip r:embed="rId5"/>
              </a:buBlip>
              <a:defRPr sz="2800">
                <a:solidFill>
                  <a:schemeClr val="tx1"/>
                </a:solidFill>
                <a:latin typeface="+mn-lt"/>
                <a:ea typeface="MS PGothic" pitchFamily="34" charset="-128"/>
                <a:cs typeface="MS PGothic" pitchFamily="34" charset="-128"/>
                <a:sym typeface="Lucida Grande"/>
              </a:defRPr>
            </a:lvl1pPr>
            <a:lvl2pPr marL="914400" indent="-457200" algn="l" rtl="0" eaLnBrk="0" fontAlgn="base" hangingPunct="0">
              <a:spcBef>
                <a:spcPts val="500"/>
              </a:spcBef>
              <a:spcAft>
                <a:spcPct val="0"/>
              </a:spcAft>
              <a:buClr>
                <a:srgbClr val="6BBD46"/>
              </a:buClr>
              <a:buSzPct val="122000"/>
              <a:buBlip>
                <a:blip r:embed="rId5"/>
              </a:buBlip>
              <a:defRPr sz="2200">
                <a:solidFill>
                  <a:schemeClr val="tx1"/>
                </a:solidFill>
                <a:latin typeface="+mn-lt"/>
                <a:ea typeface="MS PGothic" pitchFamily="34" charset="-128"/>
                <a:cs typeface="MS PGothic" pitchFamily="34" charset="-128"/>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mn-lt"/>
                <a:ea typeface="MS PGothic" pitchFamily="34" charset="-128"/>
                <a:cs typeface="MS PGothic" pitchFamily="34" charset="-128"/>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a:lnSpc>
                <a:spcPct val="150000"/>
              </a:lnSpc>
              <a:buBlip>
                <a:blip r:embed="rId3"/>
              </a:buBlip>
            </a:pPr>
            <a:r>
              <a:rPr lang="en-US" sz="2400" kern="1200" dirty="0">
                <a:solidFill>
                  <a:schemeClr val="bg2">
                    <a:lumMod val="75000"/>
                  </a:schemeClr>
                </a:solidFill>
                <a:latin typeface="Segoe UI" pitchFamily="34" charset="0"/>
                <a:ea typeface="Segoe UI" pitchFamily="34" charset="0"/>
                <a:cs typeface="Segoe UI" pitchFamily="34" charset="0"/>
                <a:sym typeface="Gill Sans"/>
              </a:rPr>
              <a:t>Use different passwords for different accounts</a:t>
            </a:r>
          </a:p>
        </p:txBody>
      </p:sp>
      <p:sp>
        <p:nvSpPr>
          <p:cNvPr id="2" name="Rectangle 1"/>
          <p:cNvSpPr/>
          <p:nvPr/>
        </p:nvSpPr>
        <p:spPr>
          <a:xfrm>
            <a:off x="1752600" y="4419600"/>
            <a:ext cx="6455229" cy="1513235"/>
          </a:xfrm>
          <a:prstGeom prst="rect">
            <a:avLst/>
          </a:prstGeom>
        </p:spPr>
        <p:txBody>
          <a:bodyPr wrap="square">
            <a:spAutoFit/>
          </a:bodyPr>
          <a:lstStyle/>
          <a:p>
            <a:pPr indent="-457200" eaLnBrk="0" hangingPunct="0">
              <a:lnSpc>
                <a:spcPct val="150000"/>
              </a:lnSpc>
              <a:spcBef>
                <a:spcPts val="500"/>
              </a:spcBef>
              <a:buClr>
                <a:srgbClr val="6BBD46"/>
              </a:buClr>
              <a:buSzPct val="122000"/>
              <a:buBlip>
                <a:blip r:embed="rId3"/>
              </a:buBlip>
            </a:pPr>
            <a:r>
              <a:rPr lang="en-US" sz="2400" dirty="0">
                <a:solidFill>
                  <a:schemeClr val="bg2">
                    <a:lumMod val="75000"/>
                  </a:schemeClr>
                </a:solidFill>
                <a:latin typeface="Segoe UI" pitchFamily="34" charset="0"/>
                <a:ea typeface="Segoe UI" pitchFamily="34" charset="0"/>
                <a:cs typeface="Segoe UI" pitchFamily="34" charset="0"/>
                <a:sym typeface="Lucida Grande"/>
              </a:rPr>
              <a:t>Don’t share your password or PIN </a:t>
            </a:r>
          </a:p>
          <a:p>
            <a:pPr eaLnBrk="0" hangingPunct="0">
              <a:spcBef>
                <a:spcPts val="500"/>
              </a:spcBef>
              <a:buClr>
                <a:srgbClr val="6BBD46"/>
              </a:buClr>
              <a:buSzPct val="122000"/>
            </a:pPr>
            <a:r>
              <a:rPr lang="en-US" sz="2400" dirty="0">
                <a:solidFill>
                  <a:schemeClr val="bg2">
                    <a:lumMod val="75000"/>
                  </a:schemeClr>
                </a:solidFill>
                <a:latin typeface="Segoe UI" pitchFamily="34" charset="0"/>
                <a:ea typeface="Segoe UI" pitchFamily="34" charset="0"/>
                <a:cs typeface="Segoe UI" pitchFamily="34" charset="0"/>
                <a:sym typeface="Lucida Grande"/>
              </a:rPr>
              <a:t>      WITH ANYONE </a:t>
            </a:r>
          </a:p>
          <a:p>
            <a:pPr eaLnBrk="0" hangingPunct="0">
              <a:spcBef>
                <a:spcPts val="500"/>
              </a:spcBef>
              <a:buClr>
                <a:srgbClr val="6BBD46"/>
              </a:buClr>
              <a:buSzPct val="122000"/>
            </a:pPr>
            <a:r>
              <a:rPr lang="en-US" sz="2400" dirty="0">
                <a:solidFill>
                  <a:schemeClr val="bg2">
                    <a:lumMod val="75000"/>
                  </a:schemeClr>
                </a:solidFill>
                <a:latin typeface="Segoe UI" pitchFamily="34" charset="0"/>
                <a:ea typeface="Segoe UI" pitchFamily="34" charset="0"/>
                <a:cs typeface="Segoe UI" pitchFamily="34" charset="0"/>
                <a:sym typeface="Lucida Grande"/>
              </a:rPr>
              <a:t>      Not even your best friend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7171">
                                            <p:txEl>
                                              <p:pRg st="1" end="1"/>
                                            </p:txEl>
                                          </p:spTgt>
                                        </p:tgtEl>
                                        <p:attrNameLst>
                                          <p:attrName>style.visibility</p:attrName>
                                        </p:attrNameLst>
                                      </p:cBhvr>
                                      <p:to>
                                        <p:strVal val="visible"/>
                                      </p:to>
                                    </p:set>
                                    <p:animEffect transition="in" filter="fade">
                                      <p:cBhvr>
                                        <p:cTn id="11" dur="500"/>
                                        <p:tgtEl>
                                          <p:spTgt spid="7171">
                                            <p:txEl>
                                              <p:pRg st="1" end="1"/>
                                            </p:txEl>
                                          </p:spTgt>
                                        </p:tgtEl>
                                      </p:cBhvr>
                                    </p:animEffect>
                                  </p:childTnLst>
                                </p:cTn>
                              </p:par>
                            </p:childTnLst>
                          </p:cTn>
                        </p:par>
                        <p:par>
                          <p:cTn id="12" fill="hold">
                            <p:stCondLst>
                              <p:cond delay="1500"/>
                            </p:stCondLst>
                            <p:childTnLst>
                              <p:par>
                                <p:cTn id="13" presetID="10" presetClass="entr" presetSubtype="0" fill="hold" grpId="0" nodeType="afterEffect">
                                  <p:stCondLst>
                                    <p:cond delay="400"/>
                                  </p:stCondLst>
                                  <p:childTnLst>
                                    <p:set>
                                      <p:cBhvr>
                                        <p:cTn id="14" dur="1" fill="hold">
                                          <p:stCondLst>
                                            <p:cond delay="0"/>
                                          </p:stCondLst>
                                        </p:cTn>
                                        <p:tgtEl>
                                          <p:spTgt spid="7171">
                                            <p:txEl>
                                              <p:pRg st="2" end="2"/>
                                            </p:txEl>
                                          </p:spTgt>
                                        </p:tgtEl>
                                        <p:attrNameLst>
                                          <p:attrName>style.visibility</p:attrName>
                                        </p:attrNameLst>
                                      </p:cBhvr>
                                      <p:to>
                                        <p:strVal val="visible"/>
                                      </p:to>
                                    </p:set>
                                    <p:animEffect transition="in" filter="fade">
                                      <p:cBhvr>
                                        <p:cTn id="15" dur="500"/>
                                        <p:tgtEl>
                                          <p:spTgt spid="7171">
                                            <p:txEl>
                                              <p:pRg st="2" end="2"/>
                                            </p:txEl>
                                          </p:spTgt>
                                        </p:tgtEl>
                                      </p:cBhvr>
                                    </p:animEffect>
                                  </p:childTnLst>
                                </p:cTn>
                              </p:par>
                            </p:childTnLst>
                          </p:cTn>
                        </p:par>
                        <p:par>
                          <p:cTn id="16" fill="hold">
                            <p:stCondLst>
                              <p:cond delay="2400"/>
                            </p:stCondLst>
                            <p:childTnLst>
                              <p:par>
                                <p:cTn id="17" presetID="10" presetClass="entr" presetSubtype="0" fill="hold" grpId="0" nodeType="afterEffect">
                                  <p:stCondLst>
                                    <p:cond delay="300"/>
                                  </p:stCondLst>
                                  <p:childTnLst>
                                    <p:set>
                                      <p:cBhvr>
                                        <p:cTn id="18" dur="1" fill="hold">
                                          <p:stCondLst>
                                            <p:cond delay="0"/>
                                          </p:stCondLst>
                                        </p:cTn>
                                        <p:tgtEl>
                                          <p:spTgt spid="7171">
                                            <p:txEl>
                                              <p:pRg st="3" end="3"/>
                                            </p:txEl>
                                          </p:spTgt>
                                        </p:tgtEl>
                                        <p:attrNameLst>
                                          <p:attrName>style.visibility</p:attrName>
                                        </p:attrNameLst>
                                      </p:cBhvr>
                                      <p:to>
                                        <p:strVal val="visible"/>
                                      </p:to>
                                    </p:set>
                                    <p:animEffect transition="in" filter="fade">
                                      <p:cBhvr>
                                        <p:cTn id="19" dur="500"/>
                                        <p:tgtEl>
                                          <p:spTgt spid="7171">
                                            <p:txEl>
                                              <p:pRg st="3" end="3"/>
                                            </p:txEl>
                                          </p:spTgt>
                                        </p:tgtEl>
                                      </p:cBhvr>
                                    </p:animEffect>
                                  </p:childTnLst>
                                </p:cTn>
                              </p:par>
                            </p:childTnLst>
                          </p:cTn>
                        </p:par>
                        <p:par>
                          <p:cTn id="20" fill="hold">
                            <p:stCondLst>
                              <p:cond delay="3200"/>
                            </p:stCondLst>
                            <p:childTnLst>
                              <p:par>
                                <p:cTn id="21" presetID="10" presetClass="entr" presetSubtype="0" fill="hold" grpId="0" nodeType="afterEffect">
                                  <p:stCondLst>
                                    <p:cond delay="0"/>
                                  </p:stCondLst>
                                  <p:childTnLst>
                                    <p:set>
                                      <p:cBhvr>
                                        <p:cTn id="22" dur="1" fill="hold">
                                          <p:stCondLst>
                                            <p:cond delay="0"/>
                                          </p:stCondLst>
                                        </p:cTn>
                                        <p:tgtEl>
                                          <p:spTgt spid="7171">
                                            <p:txEl>
                                              <p:pRg st="4" end="4"/>
                                            </p:txEl>
                                          </p:spTgt>
                                        </p:tgtEl>
                                        <p:attrNameLst>
                                          <p:attrName>style.visibility</p:attrName>
                                        </p:attrNameLst>
                                      </p:cBhvr>
                                      <p:to>
                                        <p:strVal val="visible"/>
                                      </p:to>
                                    </p:set>
                                    <p:animEffect transition="in" filter="fade">
                                      <p:cBhvr>
                                        <p:cTn id="23" dur="500"/>
                                        <p:tgtEl>
                                          <p:spTgt spid="7171">
                                            <p:txEl>
                                              <p:pRg st="4" end="4"/>
                                            </p:txEl>
                                          </p:spTgt>
                                        </p:tgtEl>
                                      </p:cBhvr>
                                    </p:animEffect>
                                  </p:childTnLst>
                                </p:cTn>
                              </p:par>
                            </p:childTnLst>
                          </p:cTn>
                        </p:par>
                        <p:par>
                          <p:cTn id="24" fill="hold">
                            <p:stCondLst>
                              <p:cond delay="3700"/>
                            </p:stCondLst>
                            <p:childTnLst>
                              <p:par>
                                <p:cTn id="25" presetID="10" presetClass="entr" presetSubtype="0" fill="hold" grpId="0" nodeType="afterEffect">
                                  <p:stCondLst>
                                    <p:cond delay="0"/>
                                  </p:stCondLst>
                                  <p:childTnLst>
                                    <p:set>
                                      <p:cBhvr>
                                        <p:cTn id="26" dur="1" fill="hold">
                                          <p:stCondLst>
                                            <p:cond delay="0"/>
                                          </p:stCondLst>
                                        </p:cTn>
                                        <p:tgtEl>
                                          <p:spTgt spid="7171">
                                            <p:txEl>
                                              <p:pRg st="5" end="5"/>
                                            </p:txEl>
                                          </p:spTgt>
                                        </p:tgtEl>
                                        <p:attrNameLst>
                                          <p:attrName>style.visibility</p:attrName>
                                        </p:attrNameLst>
                                      </p:cBhvr>
                                      <p:to>
                                        <p:strVal val="visible"/>
                                      </p:to>
                                    </p:set>
                                    <p:animEffect transition="in" filter="fade">
                                      <p:cBhvr>
                                        <p:cTn id="27" dur="500"/>
                                        <p:tgtEl>
                                          <p:spTgt spid="7171">
                                            <p:txEl>
                                              <p:pRg st="5" end="5"/>
                                            </p:txEl>
                                          </p:spTgt>
                                        </p:tgtEl>
                                      </p:cBhvr>
                                    </p:animEffect>
                                  </p:childTnLst>
                                </p:cTn>
                              </p:par>
                            </p:childTnLst>
                          </p:cTn>
                        </p:par>
                        <p:par>
                          <p:cTn id="28" fill="hold">
                            <p:stCondLst>
                              <p:cond delay="4200"/>
                            </p:stCondLst>
                            <p:childTnLst>
                              <p:par>
                                <p:cTn id="29" presetID="10" presetClass="entr" presetSubtype="0" fill="hold" grpId="0" nodeType="afterEffect">
                                  <p:stCondLst>
                                    <p:cond delay="0"/>
                                  </p:stCondLst>
                                  <p:childTnLst>
                                    <p:set>
                                      <p:cBhvr>
                                        <p:cTn id="30" dur="1" fill="hold">
                                          <p:stCondLst>
                                            <p:cond delay="0"/>
                                          </p:stCondLst>
                                        </p:cTn>
                                        <p:tgtEl>
                                          <p:spTgt spid="7171">
                                            <p:txEl>
                                              <p:pRg st="6" end="6"/>
                                            </p:txEl>
                                          </p:spTgt>
                                        </p:tgtEl>
                                        <p:attrNameLst>
                                          <p:attrName>style.visibility</p:attrName>
                                        </p:attrNameLst>
                                      </p:cBhvr>
                                      <p:to>
                                        <p:strVal val="visible"/>
                                      </p:to>
                                    </p:set>
                                    <p:animEffect transition="in" filter="fade">
                                      <p:cBhvr>
                                        <p:cTn id="31" dur="500"/>
                                        <p:tgtEl>
                                          <p:spTgt spid="7171">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171">
                                            <p:txEl>
                                              <p:pRg st="6" end="6"/>
                                            </p:txEl>
                                          </p:spTgt>
                                        </p:tgtEl>
                                      </p:cBhvr>
                                    </p:animEffect>
                                    <p:set>
                                      <p:cBhvr>
                                        <p:cTn id="36" dur="1" fill="hold">
                                          <p:stCondLst>
                                            <p:cond delay="499"/>
                                          </p:stCondLst>
                                        </p:cTn>
                                        <p:tgtEl>
                                          <p:spTgt spid="7171">
                                            <p:txEl>
                                              <p:pRg st="6" end="6"/>
                                            </p:txEl>
                                          </p:spTgt>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7171">
                                            <p:txEl>
                                              <p:pRg st="5" end="5"/>
                                            </p:txEl>
                                          </p:spTgt>
                                        </p:tgtEl>
                                      </p:cBhvr>
                                    </p:animEffect>
                                    <p:set>
                                      <p:cBhvr>
                                        <p:cTn id="39" dur="1" fill="hold">
                                          <p:stCondLst>
                                            <p:cond delay="499"/>
                                          </p:stCondLst>
                                        </p:cTn>
                                        <p:tgtEl>
                                          <p:spTgt spid="7171">
                                            <p:txEl>
                                              <p:pRg st="5" end="5"/>
                                            </p:txEl>
                                          </p:spTgt>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171">
                                            <p:txEl>
                                              <p:pRg st="4" end="4"/>
                                            </p:txEl>
                                          </p:spTgt>
                                        </p:tgtEl>
                                      </p:cBhvr>
                                    </p:animEffect>
                                    <p:set>
                                      <p:cBhvr>
                                        <p:cTn id="42" dur="1" fill="hold">
                                          <p:stCondLst>
                                            <p:cond delay="499"/>
                                          </p:stCondLst>
                                        </p:cTn>
                                        <p:tgtEl>
                                          <p:spTgt spid="7171">
                                            <p:txEl>
                                              <p:pRg st="4" end="4"/>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171">
                                            <p:txEl>
                                              <p:pRg st="3" end="3"/>
                                            </p:txEl>
                                          </p:spTgt>
                                        </p:tgtEl>
                                      </p:cBhvr>
                                    </p:animEffect>
                                    <p:set>
                                      <p:cBhvr>
                                        <p:cTn id="45" dur="1" fill="hold">
                                          <p:stCondLst>
                                            <p:cond delay="499"/>
                                          </p:stCondLst>
                                        </p:cTn>
                                        <p:tgtEl>
                                          <p:spTgt spid="7171">
                                            <p:txEl>
                                              <p:pRg st="3" end="3"/>
                                            </p:txEl>
                                          </p:spTgt>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7171">
                                            <p:txEl>
                                              <p:pRg st="2" end="2"/>
                                            </p:txEl>
                                          </p:spTgt>
                                        </p:tgtEl>
                                      </p:cBhvr>
                                    </p:animEffect>
                                    <p:set>
                                      <p:cBhvr>
                                        <p:cTn id="48" dur="1" fill="hold">
                                          <p:stCondLst>
                                            <p:cond delay="499"/>
                                          </p:stCondLst>
                                        </p:cTn>
                                        <p:tgtEl>
                                          <p:spTgt spid="7171">
                                            <p:txEl>
                                              <p:pRg st="2" end="2"/>
                                            </p:txEl>
                                          </p:spTgt>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171">
                                            <p:txEl>
                                              <p:pRg st="1" end="1"/>
                                            </p:txEl>
                                          </p:spTgt>
                                        </p:tgtEl>
                                      </p:cBhvr>
                                    </p:animEffect>
                                    <p:set>
                                      <p:cBhvr>
                                        <p:cTn id="51" dur="1" fill="hold">
                                          <p:stCondLst>
                                            <p:cond delay="499"/>
                                          </p:stCondLst>
                                        </p:cTn>
                                        <p:tgtEl>
                                          <p:spTgt spid="7171">
                                            <p:txEl>
                                              <p:pRg st="1" end="1"/>
                                            </p:txEl>
                                          </p:spTgt>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
                                            <p:txEl>
                                              <p:pRg st="0" end="0"/>
                                            </p:txEl>
                                          </p:spTgt>
                                        </p:tgtEl>
                                        <p:attrNameLst>
                                          <p:attrName>style.visibility</p:attrName>
                                        </p:attrNameLst>
                                      </p:cBhvr>
                                      <p:to>
                                        <p:strVal val="visible"/>
                                      </p:to>
                                    </p:set>
                                    <p:animEffect transition="in" filter="fade">
                                      <p:cBhvr>
                                        <p:cTn id="60" dur="500"/>
                                        <p:tgtEl>
                                          <p:spTgt spid="3">
                                            <p:txEl>
                                              <p:pRg st="0" end="0"/>
                                            </p:txEl>
                                          </p:spTgt>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3">
                                            <p:txEl>
                                              <p:pRg st="1" end="1"/>
                                            </p:txEl>
                                          </p:spTgt>
                                        </p:tgtEl>
                                        <p:attrNameLst>
                                          <p:attrName>style.visibility</p:attrName>
                                        </p:attrNameLst>
                                      </p:cBhvr>
                                      <p:to>
                                        <p:strVal val="visible"/>
                                      </p:to>
                                    </p:set>
                                    <p:animEffect transition="in" filter="fade">
                                      <p:cBhvr>
                                        <p:cTn id="64" dur="500"/>
                                        <p:tgtEl>
                                          <p:spTgt spid="3">
                                            <p:txEl>
                                              <p:pRg st="1" end="1"/>
                                            </p:txEl>
                                          </p:spTgt>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3">
                                            <p:txEl>
                                              <p:pRg st="2" end="2"/>
                                            </p:txEl>
                                          </p:spTgt>
                                        </p:tgtEl>
                                        <p:attrNameLst>
                                          <p:attrName>style.visibility</p:attrName>
                                        </p:attrNameLst>
                                      </p:cBhvr>
                                      <p:to>
                                        <p:strVal val="visible"/>
                                      </p:to>
                                    </p:set>
                                    <p:animEffect transition="in" filter="fade">
                                      <p:cBhvr>
                                        <p:cTn id="68" dur="500"/>
                                        <p:tgtEl>
                                          <p:spTgt spid="3">
                                            <p:txEl>
                                              <p:pRg st="2" end="2"/>
                                            </p:txEl>
                                          </p:spTgt>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3">
                                            <p:txEl>
                                              <p:pRg st="3" end="3"/>
                                            </p:txEl>
                                          </p:spTgt>
                                        </p:tgtEl>
                                        <p:attrNameLst>
                                          <p:attrName>style.visibility</p:attrName>
                                        </p:attrNameLst>
                                      </p:cBhvr>
                                      <p:to>
                                        <p:strVal val="visible"/>
                                      </p:to>
                                    </p:set>
                                    <p:animEffect transition="in" filter="fade">
                                      <p:cBhvr>
                                        <p:cTn id="72" dur="500"/>
                                        <p:tgtEl>
                                          <p:spTgt spid="3">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childTnLst>
                                    <p:animEffect transition="out" filter="fade">
                                      <p:cBhvr>
                                        <p:cTn id="76" dur="500"/>
                                        <p:tgtEl>
                                          <p:spTgt spid="3">
                                            <p:txEl>
                                              <p:pRg st="3" end="3"/>
                                            </p:txEl>
                                          </p:spTgt>
                                        </p:tgtEl>
                                      </p:cBhvr>
                                    </p:animEffect>
                                    <p:set>
                                      <p:cBhvr>
                                        <p:cTn id="77" dur="1" fill="hold">
                                          <p:stCondLst>
                                            <p:cond delay="499"/>
                                          </p:stCondLst>
                                        </p:cTn>
                                        <p:tgtEl>
                                          <p:spTgt spid="3">
                                            <p:txEl>
                                              <p:pRg st="3" end="3"/>
                                            </p:txEl>
                                          </p:spTgt>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3">
                                            <p:txEl>
                                              <p:pRg st="2" end="2"/>
                                            </p:txEl>
                                          </p:spTgt>
                                        </p:tgtEl>
                                      </p:cBhvr>
                                    </p:animEffect>
                                    <p:set>
                                      <p:cBhvr>
                                        <p:cTn id="80" dur="1" fill="hold">
                                          <p:stCondLst>
                                            <p:cond delay="499"/>
                                          </p:stCondLst>
                                        </p:cTn>
                                        <p:tgtEl>
                                          <p:spTgt spid="3">
                                            <p:txEl>
                                              <p:pRg st="2" end="2"/>
                                            </p:txEl>
                                          </p:spTgt>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3">
                                            <p:txEl>
                                              <p:pRg st="1" end="1"/>
                                            </p:txEl>
                                          </p:spTgt>
                                        </p:tgtEl>
                                      </p:cBhvr>
                                    </p:animEffect>
                                    <p:set>
                                      <p:cBhvr>
                                        <p:cTn id="83" dur="1" fill="hold">
                                          <p:stCondLst>
                                            <p:cond delay="499"/>
                                          </p:stCondLst>
                                        </p:cTn>
                                        <p:tgtEl>
                                          <p:spTgt spid="3">
                                            <p:txEl>
                                              <p:pRg st="1" end="1"/>
                                            </p:txEl>
                                          </p:spTgt>
                                        </p:tgtEl>
                                        <p:attrNameLst>
                                          <p:attrName>style.visibility</p:attrName>
                                        </p:attrNameLst>
                                      </p:cBhvr>
                                      <p:to>
                                        <p:strVal val="hidden"/>
                                      </p:to>
                                    </p:se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2">
                                            <p:txEl>
                                              <p:pRg st="0" end="0"/>
                                            </p:txEl>
                                          </p:spTgt>
                                        </p:tgtEl>
                                        <p:attrNameLst>
                                          <p:attrName>style.visibility</p:attrName>
                                        </p:attrNameLst>
                                      </p:cBhvr>
                                      <p:to>
                                        <p:strVal val="visible"/>
                                      </p:to>
                                    </p:set>
                                    <p:animEffect transition="in" filter="fade">
                                      <p:cBhvr>
                                        <p:cTn id="87" dur="500"/>
                                        <p:tgtEl>
                                          <p:spTgt spid="2">
                                            <p:txEl>
                                              <p:pRg st="0" end="0"/>
                                            </p:txEl>
                                          </p:spTgt>
                                        </p:tgtEl>
                                      </p:cBhvr>
                                    </p:animEffect>
                                  </p:childTnLst>
                                </p:cTn>
                              </p:par>
                            </p:childTnLst>
                          </p:cTn>
                        </p:par>
                        <p:par>
                          <p:cTn id="88" fill="hold">
                            <p:stCondLst>
                              <p:cond delay="1000"/>
                            </p:stCondLst>
                            <p:childTnLst>
                              <p:par>
                                <p:cTn id="89" presetID="10" presetClass="entr" presetSubtype="0" fill="hold" grpId="0" nodeType="afterEffect">
                                  <p:stCondLst>
                                    <p:cond delay="600"/>
                                  </p:stCondLst>
                                  <p:childTnLst>
                                    <p:set>
                                      <p:cBhvr>
                                        <p:cTn id="90" dur="1" fill="hold">
                                          <p:stCondLst>
                                            <p:cond delay="0"/>
                                          </p:stCondLst>
                                        </p:cTn>
                                        <p:tgtEl>
                                          <p:spTgt spid="2">
                                            <p:txEl>
                                              <p:pRg st="1" end="1"/>
                                            </p:txEl>
                                          </p:spTgt>
                                        </p:tgtEl>
                                        <p:attrNameLst>
                                          <p:attrName>style.visibility</p:attrName>
                                        </p:attrNameLst>
                                      </p:cBhvr>
                                      <p:to>
                                        <p:strVal val="visible"/>
                                      </p:to>
                                    </p:set>
                                    <p:animEffect transition="in" filter="fade">
                                      <p:cBhvr>
                                        <p:cTn id="91" dur="500"/>
                                        <p:tgtEl>
                                          <p:spTgt spid="2">
                                            <p:txEl>
                                              <p:pRg st="1" end="1"/>
                                            </p:txEl>
                                          </p:spTgt>
                                        </p:tgtEl>
                                      </p:cBhvr>
                                    </p:animEffect>
                                  </p:childTnLst>
                                </p:cTn>
                              </p:par>
                            </p:childTnLst>
                          </p:cTn>
                        </p:par>
                        <p:par>
                          <p:cTn id="92" fill="hold">
                            <p:stCondLst>
                              <p:cond delay="2100"/>
                            </p:stCondLst>
                            <p:childTnLst>
                              <p:par>
                                <p:cTn id="93" presetID="10" presetClass="entr" presetSubtype="0" fill="hold" grpId="0" nodeType="afterEffect">
                                  <p:stCondLst>
                                    <p:cond delay="500"/>
                                  </p:stCondLst>
                                  <p:childTnLst>
                                    <p:set>
                                      <p:cBhvr>
                                        <p:cTn id="94" dur="1" fill="hold">
                                          <p:stCondLst>
                                            <p:cond delay="0"/>
                                          </p:stCondLst>
                                        </p:cTn>
                                        <p:tgtEl>
                                          <p:spTgt spid="2">
                                            <p:txEl>
                                              <p:pRg st="2" end="2"/>
                                            </p:txEl>
                                          </p:spTgt>
                                        </p:tgtEl>
                                        <p:attrNameLst>
                                          <p:attrName>style.visibility</p:attrName>
                                        </p:attrNameLst>
                                      </p:cBhvr>
                                      <p:to>
                                        <p:strVal val="visible"/>
                                      </p:to>
                                    </p:set>
                                    <p:animEffect transition="in" filter="fade">
                                      <p:cBhvr>
                                        <p:cTn id="9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1" grpId="1" build="p"/>
      <p:bldP spid="3" grpId="0" build="p"/>
      <p:bldP spid="3" grpId="1" build="allAtOnce"/>
      <p:bldP spid="8" grpId="0"/>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chadl\Desktop\M2928 - Internet Safety Decks_new\MSC12_Aaron_002[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7753"/>
            <a:ext cx="10724124" cy="6858000"/>
          </a:xfrm>
          <a:prstGeom prst="rect">
            <a:avLst/>
          </a:prstGeom>
          <a:noFill/>
          <a:extLst>
            <a:ext uri="{909E8E84-426E-40DD-AFC4-6F175D3DCCD1}">
              <a14:hiddenFill xmlns:a14="http://schemas.microsoft.com/office/drawing/2010/main">
                <a:solidFill>
                  <a:srgbClr val="FFFFFF"/>
                </a:solidFill>
              </a14:hiddenFill>
            </a:ext>
          </a:extLst>
        </p:spPr>
      </p:pic>
      <p:sp>
        <p:nvSpPr>
          <p:cNvPr id="14339" name="Content Placeholder 2"/>
          <p:cNvSpPr>
            <a:spLocks noGrp="1"/>
          </p:cNvSpPr>
          <p:nvPr>
            <p:ph idx="4294967295"/>
          </p:nvPr>
        </p:nvSpPr>
        <p:spPr>
          <a:xfrm>
            <a:off x="228600" y="4800600"/>
            <a:ext cx="3505200" cy="1676400"/>
          </a:xfrm>
          <a:prstGeom prst="rect">
            <a:avLst/>
          </a:prstGeom>
        </p:spPr>
        <p:txBody>
          <a:bodyPr/>
          <a:lstStyle/>
          <a:p>
            <a:pPr marL="0" indent="0">
              <a:lnSpc>
                <a:spcPct val="100000"/>
              </a:lnSpc>
              <a:spcBef>
                <a:spcPts val="0"/>
              </a:spcBef>
              <a:buNone/>
            </a:pPr>
            <a:r>
              <a:rPr lang="en-US" sz="3200" kern="1200" dirty="0">
                <a:solidFill>
                  <a:schemeClr val="bg1"/>
                </a:solidFill>
                <a:latin typeface="Segoe UI" pitchFamily="34" charset="0"/>
                <a:ea typeface="Segoe UI" pitchFamily="34" charset="0"/>
                <a:cs typeface="Segoe UI" pitchFamily="34" charset="0"/>
                <a:sym typeface="Gill Sans"/>
              </a:rPr>
              <a:t>Clicking unknown links can lead </a:t>
            </a:r>
            <a:br>
              <a:rPr lang="en-US" sz="3200" kern="1200" dirty="0">
                <a:solidFill>
                  <a:schemeClr val="bg1"/>
                </a:solidFill>
                <a:latin typeface="Segoe UI" pitchFamily="34" charset="0"/>
                <a:ea typeface="Segoe UI" pitchFamily="34" charset="0"/>
                <a:cs typeface="Segoe UI" pitchFamily="34" charset="0"/>
                <a:sym typeface="Gill Sans"/>
              </a:rPr>
            </a:br>
            <a:r>
              <a:rPr lang="en-US" sz="3200" kern="1200" dirty="0">
                <a:solidFill>
                  <a:schemeClr val="bg1"/>
                </a:solidFill>
                <a:latin typeface="Segoe UI" pitchFamily="34" charset="0"/>
                <a:ea typeface="Segoe UI" pitchFamily="34" charset="0"/>
                <a:cs typeface="Segoe UI" pitchFamily="34" charset="0"/>
                <a:sym typeface="Gill Sans"/>
              </a:rPr>
              <a:t>to trouble</a:t>
            </a:r>
          </a:p>
        </p:txBody>
      </p:sp>
    </p:spTree>
    <p:extLst>
      <p:ext uri="{BB962C8B-B14F-4D97-AF65-F5344CB8AC3E}">
        <p14:creationId xmlns:p14="http://schemas.microsoft.com/office/powerpoint/2010/main" val="269997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790698" y="1676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Think, then click</a:t>
            </a:r>
            <a:endParaRPr lang="en-US" sz="3600" kern="1200" dirty="0">
              <a:solidFill>
                <a:schemeClr val="bg2">
                  <a:lumMod val="75000"/>
                </a:schemeClr>
              </a:solidFill>
              <a:latin typeface="Segoe UI" pitchFamily="34" charset="0"/>
              <a:ea typeface="Segoe UI" pitchFamily="34" charset="0"/>
              <a:cs typeface="Segoe UI" pitchFamily="34" charset="0"/>
              <a:sym typeface="Gill Sans"/>
            </a:endParaRPr>
          </a:p>
        </p:txBody>
      </p:sp>
      <p:sp>
        <p:nvSpPr>
          <p:cNvPr id="10" name="Content Placeholder 2"/>
          <p:cNvSpPr txBox="1">
            <a:spLocks/>
          </p:cNvSpPr>
          <p:nvPr/>
        </p:nvSpPr>
        <p:spPr bwMode="auto">
          <a:xfrm>
            <a:off x="1790698" y="2895600"/>
            <a:ext cx="8261684"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lvl1pPr marL="457200" indent="-457200" algn="l" rtl="0" eaLnBrk="0" fontAlgn="base" hangingPunct="0">
              <a:lnSpc>
                <a:spcPct val="120000"/>
              </a:lnSpc>
              <a:spcBef>
                <a:spcPts val="500"/>
              </a:spcBef>
              <a:spcAft>
                <a:spcPct val="0"/>
              </a:spcAft>
              <a:buClr>
                <a:srgbClr val="6BBD46"/>
              </a:buClr>
              <a:buSzPct val="122000"/>
              <a:buBlip>
                <a:blip r:embed="rId3"/>
              </a:buBlip>
              <a:defRPr sz="2800">
                <a:solidFill>
                  <a:schemeClr val="tx1"/>
                </a:solidFill>
                <a:latin typeface="Verdana" pitchFamily="34" charset="0"/>
                <a:ea typeface="Verdana" pitchFamily="34" charset="0"/>
                <a:cs typeface="Verdana" pitchFamily="34" charset="0"/>
                <a:sym typeface="Lucida Grande"/>
              </a:defRPr>
            </a:lvl1pPr>
            <a:lvl2pPr marL="914400" indent="-457200" algn="l" rtl="0" eaLnBrk="0" fontAlgn="base" hangingPunct="0">
              <a:spcBef>
                <a:spcPts val="500"/>
              </a:spcBef>
              <a:spcAft>
                <a:spcPct val="0"/>
              </a:spcAft>
              <a:buClr>
                <a:srgbClr val="6BBD46"/>
              </a:buClr>
              <a:buSzPct val="122000"/>
              <a:buBlip>
                <a:blip r:embed="rId3"/>
              </a:buBlip>
              <a:defRPr sz="2200">
                <a:solidFill>
                  <a:schemeClr val="tx1"/>
                </a:solidFill>
                <a:latin typeface="Verdana" pitchFamily="34" charset="0"/>
                <a:ea typeface="Verdana" pitchFamily="34" charset="0"/>
                <a:cs typeface="Verdana" pitchFamily="34" charset="0"/>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a:lnSpc>
                <a:spcPct val="150000"/>
              </a:lnSpc>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Before you click links</a:t>
            </a:r>
          </a:p>
          <a:p>
            <a:pPr lvl="0">
              <a:lnSpc>
                <a:spcPct val="150000"/>
              </a:lnSpc>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Before you open attachments</a:t>
            </a:r>
          </a:p>
          <a:p>
            <a:pPr lvl="0">
              <a:lnSpc>
                <a:spcPct val="150000"/>
              </a:lnSpc>
              <a:buBlip>
                <a:blip r:embed="rId4"/>
              </a:buBlip>
            </a:pPr>
            <a:r>
              <a:rPr lang="en-US" sz="2400" dirty="0">
                <a:solidFill>
                  <a:schemeClr val="bg2">
                    <a:lumMod val="75000"/>
                  </a:schemeClr>
                </a:solidFill>
                <a:latin typeface="Segoe UI" pitchFamily="34" charset="0"/>
                <a:ea typeface="Segoe UI" pitchFamily="34" charset="0"/>
                <a:cs typeface="Segoe UI" pitchFamily="34" charset="0"/>
              </a:rPr>
              <a:t>Even if you know the sender</a:t>
            </a:r>
          </a:p>
        </p:txBody>
      </p:sp>
      <p:pic>
        <p:nvPicPr>
          <p:cNvPr id="12290" name="Picture 2" descr="\\CMUSSRV6\Public\Graphics Library\Microsoft\Icons - Illustrations\misc_ms_approved\navigation window write mouse screen.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07976" y="1611259"/>
            <a:ext cx="1292224" cy="1292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4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300"/>
                                        <p:tgtEl>
                                          <p:spTgt spid="10">
                                            <p:txEl>
                                              <p:pRg st="0" end="0"/>
                                            </p:txEl>
                                          </p:spTgt>
                                        </p:tgtEl>
                                      </p:cBhvr>
                                    </p:animEffect>
                                  </p:childTnLst>
                                </p:cTn>
                              </p:par>
                            </p:childTnLst>
                          </p:cTn>
                        </p:par>
                        <p:par>
                          <p:cTn id="15" fill="hold">
                            <p:stCondLst>
                              <p:cond delay="1200"/>
                            </p:stCondLst>
                            <p:childTnLst>
                              <p:par>
                                <p:cTn id="16" presetID="10" presetClass="entr" presetSubtype="0" fill="hold" grpId="0" nodeType="afterEffect">
                                  <p:stCondLst>
                                    <p:cond delay="70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fade">
                                      <p:cBhvr>
                                        <p:cTn id="18" dur="350"/>
                                        <p:tgtEl>
                                          <p:spTgt spid="10">
                                            <p:txEl>
                                              <p:pRg st="1" end="1"/>
                                            </p:txEl>
                                          </p:spTgt>
                                        </p:tgtEl>
                                      </p:cBhvr>
                                    </p:animEffect>
                                  </p:childTnLst>
                                </p:cTn>
                              </p:par>
                            </p:childTnLst>
                          </p:cTn>
                        </p:par>
                        <p:par>
                          <p:cTn id="19" fill="hold">
                            <p:stCondLst>
                              <p:cond delay="2250"/>
                            </p:stCondLst>
                            <p:childTnLst>
                              <p:par>
                                <p:cTn id="20" presetID="10" presetClass="entr" presetSubtype="0" fill="hold" grpId="0" nodeType="afterEffect">
                                  <p:stCondLst>
                                    <p:cond delay="85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3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803748" y="2742156"/>
            <a:ext cx="5531554" cy="1143000"/>
            <a:chOff x="640646" y="1676400"/>
            <a:chExt cx="5531554" cy="1143000"/>
          </a:xfrm>
        </p:grpSpPr>
        <p:pic>
          <p:nvPicPr>
            <p:cNvPr id="8" name="Picture 3" descr="\\CMUSSRV6\Public\Graphics Library\Microsoft\Icons - Illustrations\_WINDOWS VISTA ICONS\Undo Arrow go back curved.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40646" y="1752601"/>
              <a:ext cx="807154" cy="99059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1790698" y="1676400"/>
              <a:ext cx="43815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You can’t take it back</a:t>
              </a:r>
              <a:endParaRPr lang="en-US" sz="3600" dirty="0">
                <a:solidFill>
                  <a:schemeClr val="bg2">
                    <a:lumMod val="75000"/>
                  </a:schemeClr>
                </a:solidFill>
                <a:latin typeface="Segoe UI" pitchFamily="34" charset="0"/>
                <a:ea typeface="Segoe UI" pitchFamily="34" charset="0"/>
                <a:cs typeface="Segoe UI" pitchFamily="34" charset="0"/>
                <a:sym typeface="Gill Sans"/>
              </a:endParaRPr>
            </a:p>
          </p:txBody>
        </p:sp>
      </p:grpSp>
      <p:pic>
        <p:nvPicPr>
          <p:cNvPr id="2" name="thinkBeforePost_v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cstate="print"/>
          <a:stretch>
            <a:fillRect/>
          </a:stretch>
        </p:blipFill>
        <p:spPr>
          <a:xfrm>
            <a:off x="-1528763" y="-10438"/>
            <a:ext cx="12201526" cy="6858000"/>
          </a:xfrm>
          <a:prstGeom prst="rect">
            <a:avLst/>
          </a:prstGeom>
        </p:spPr>
      </p:pic>
    </p:spTree>
    <p:extLst>
      <p:ext uri="{BB962C8B-B14F-4D97-AF65-F5344CB8AC3E}">
        <p14:creationId xmlns:p14="http://schemas.microsoft.com/office/powerpoint/2010/main" val="33024664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video>
              <p:cMediaNode vol="80000">
                <p:cTn id="13"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3" descr="\\CMUSSRV6\Public\Graphics Library\Microsoft\Icons - Illustrations\_WINDOWS VISTA ICONS\Undo Arrow go back curved.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0646" y="1752601"/>
            <a:ext cx="807154" cy="99059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1790698" y="1676400"/>
            <a:ext cx="75057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You can’t take it back</a:t>
            </a:r>
            <a:endParaRPr lang="en-US" sz="3600" dirty="0">
              <a:solidFill>
                <a:schemeClr val="bg2">
                  <a:lumMod val="75000"/>
                </a:schemeClr>
              </a:solidFill>
              <a:latin typeface="Segoe UI" pitchFamily="34" charset="0"/>
              <a:ea typeface="Segoe UI" pitchFamily="34" charset="0"/>
              <a:cs typeface="Segoe UI" pitchFamily="34" charset="0"/>
              <a:sym typeface="Gill Sans"/>
            </a:endParaRPr>
          </a:p>
        </p:txBody>
      </p:sp>
      <p:pic>
        <p:nvPicPr>
          <p:cNvPr id="3" name="rbpKawqA6VQ?version=3&amp;hl=en_US&amp;rel=0"/>
          <p:cNvPicPr>
            <a:picLocks noRot="1" noChangeAspect="1"/>
          </p:cNvPicPr>
          <p:nvPr>
            <a:videoFile r:link="rId1"/>
          </p:nvPr>
        </p:nvPicPr>
        <p:blipFill>
          <a:blip r:embed="rId5" cstate="print"/>
          <a:stretch>
            <a:fillRect/>
          </a:stretch>
        </p:blipFill>
        <p:spPr>
          <a:xfrm>
            <a:off x="-76200" y="0"/>
            <a:ext cx="9220200" cy="6915150"/>
          </a:xfrm>
          <a:prstGeom prst="rect">
            <a:avLst/>
          </a:prstGeom>
        </p:spPr>
      </p:pic>
    </p:spTree>
    <p:extLst>
      <p:ext uri="{BB962C8B-B14F-4D97-AF65-F5344CB8AC3E}">
        <p14:creationId xmlns:p14="http://schemas.microsoft.com/office/powerpoint/2010/main" val="4129973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MUSSRV6\Public\Graphics Library\Microsoft\Icons - Illustrations\misc_ms_approved\mobile cell phone.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97280" y="1935127"/>
            <a:ext cx="545575" cy="54557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1790698" y="1676400"/>
            <a:ext cx="750570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lvl1pPr algn="l" rtl="0" eaLnBrk="0" fontAlgn="base" hangingPunct="0">
              <a:spcBef>
                <a:spcPct val="0"/>
              </a:spcBef>
              <a:spcAft>
                <a:spcPct val="0"/>
              </a:spcAft>
              <a:defRPr sz="4000">
                <a:solidFill>
                  <a:schemeClr val="tx1"/>
                </a:solidFill>
                <a:latin typeface="Verdana" pitchFamily="34" charset="0"/>
                <a:ea typeface="Verdana" pitchFamily="34" charset="0"/>
                <a:cs typeface="Verdana" pitchFamily="34" charset="0"/>
                <a:sym typeface="Lucida Grande"/>
              </a:defRPr>
            </a:lvl1pPr>
            <a:lvl2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2pPr>
            <a:lvl3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3pPr>
            <a:lvl4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4pPr>
            <a:lvl5pPr algn="l" rtl="0" eaLnBrk="0" fontAlgn="base" hangingPunct="0">
              <a:spcBef>
                <a:spcPct val="0"/>
              </a:spcBef>
              <a:spcAft>
                <a:spcPct val="0"/>
              </a:spcAft>
              <a:defRPr sz="4000">
                <a:solidFill>
                  <a:schemeClr val="tx1"/>
                </a:solidFill>
                <a:latin typeface="Verdana" pitchFamily="34" charset="0"/>
                <a:ea typeface="MS PGothic" pitchFamily="34" charset="-128"/>
                <a:cs typeface="MS PGothic" pitchFamily="34" charset="-128"/>
                <a:sym typeface="Lucida Grande"/>
              </a:defRPr>
            </a:lvl5pPr>
            <a:lvl6pPr marL="4572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6pPr>
            <a:lvl7pPr marL="9144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7pPr>
            <a:lvl8pPr marL="13716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8pPr>
            <a:lvl9pPr marL="1828800" algn="l" rtl="0" fontAlgn="base">
              <a:spcBef>
                <a:spcPct val="0"/>
              </a:spcBef>
              <a:spcAft>
                <a:spcPct val="0"/>
              </a:spcAft>
              <a:defRPr sz="4400">
                <a:solidFill>
                  <a:schemeClr val="tx1"/>
                </a:solidFill>
                <a:latin typeface="Lucida Grande" pitchFamily="-112" charset="0"/>
                <a:ea typeface="ヒラギノ角ゴ ProN W3" pitchFamily="-112" charset="-128"/>
                <a:sym typeface="Lucida Grande" pitchFamily="-112" charset="0"/>
              </a:defRPr>
            </a:lvl9pPr>
          </a:lstStyle>
          <a:p>
            <a:r>
              <a:rPr lang="en-US" sz="3600" dirty="0">
                <a:solidFill>
                  <a:schemeClr val="bg2">
                    <a:lumMod val="75000"/>
                  </a:schemeClr>
                </a:solidFill>
                <a:latin typeface="Segoe UI" pitchFamily="34" charset="0"/>
                <a:ea typeface="Segoe UI" pitchFamily="34" charset="0"/>
                <a:cs typeface="Segoe UI" pitchFamily="34" charset="0"/>
              </a:rPr>
              <a:t>Share with care</a:t>
            </a:r>
            <a:endParaRPr lang="en-US" sz="3600" dirty="0">
              <a:solidFill>
                <a:schemeClr val="bg2">
                  <a:lumMod val="75000"/>
                </a:schemeClr>
              </a:solidFill>
              <a:latin typeface="Segoe UI" pitchFamily="34" charset="0"/>
              <a:ea typeface="Segoe UI" pitchFamily="34" charset="0"/>
              <a:cs typeface="Segoe UI" pitchFamily="34" charset="0"/>
              <a:sym typeface="Gill Sans"/>
            </a:endParaRPr>
          </a:p>
        </p:txBody>
      </p:sp>
      <p:sp>
        <p:nvSpPr>
          <p:cNvPr id="9" name="Content Placeholder 2"/>
          <p:cNvSpPr txBox="1">
            <a:spLocks/>
          </p:cNvSpPr>
          <p:nvPr/>
        </p:nvSpPr>
        <p:spPr bwMode="auto">
          <a:xfrm>
            <a:off x="1828800" y="2743200"/>
            <a:ext cx="8261684"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lvl1pPr marL="457200" indent="-457200" algn="l" rtl="0" eaLnBrk="0" fontAlgn="base" hangingPunct="0">
              <a:lnSpc>
                <a:spcPct val="120000"/>
              </a:lnSpc>
              <a:spcBef>
                <a:spcPts val="500"/>
              </a:spcBef>
              <a:spcAft>
                <a:spcPct val="0"/>
              </a:spcAft>
              <a:buClr>
                <a:srgbClr val="6BBD46"/>
              </a:buClr>
              <a:buSzPct val="122000"/>
              <a:buBlip>
                <a:blip r:embed="rId4"/>
              </a:buBlip>
              <a:defRPr sz="2800">
                <a:solidFill>
                  <a:schemeClr val="tx1"/>
                </a:solidFill>
                <a:latin typeface="Verdana" pitchFamily="34" charset="0"/>
                <a:ea typeface="Verdana" pitchFamily="34" charset="0"/>
                <a:cs typeface="Verdana" pitchFamily="34" charset="0"/>
                <a:sym typeface="Lucida Grande"/>
              </a:defRPr>
            </a:lvl1pPr>
            <a:lvl2pPr marL="914400" indent="-457200" algn="l" rtl="0" eaLnBrk="0" fontAlgn="base" hangingPunct="0">
              <a:spcBef>
                <a:spcPts val="500"/>
              </a:spcBef>
              <a:spcAft>
                <a:spcPct val="0"/>
              </a:spcAft>
              <a:buClr>
                <a:srgbClr val="6BBD46"/>
              </a:buClr>
              <a:buSzPct val="122000"/>
              <a:buBlip>
                <a:blip r:embed="rId4"/>
              </a:buBlip>
              <a:defRPr sz="2200">
                <a:solidFill>
                  <a:schemeClr val="tx1"/>
                </a:solidFill>
                <a:latin typeface="Verdana" pitchFamily="34" charset="0"/>
                <a:ea typeface="Verdana" pitchFamily="34" charset="0"/>
                <a:cs typeface="Verdana" pitchFamily="34" charset="0"/>
                <a:sym typeface="Lucida Grande"/>
              </a:defRPr>
            </a:lvl2pPr>
            <a:lvl3pPr marL="11049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3pPr>
            <a:lvl4pPr marL="15621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4pPr>
            <a:lvl5pPr marL="2019300" indent="-228600" algn="l" rtl="0" eaLnBrk="0" fontAlgn="base" hangingPunct="0">
              <a:spcBef>
                <a:spcPts val="500"/>
              </a:spcBef>
              <a:spcAft>
                <a:spcPct val="0"/>
              </a:spcAft>
              <a:buClr>
                <a:srgbClr val="000000"/>
              </a:buClr>
              <a:buSzPct val="100000"/>
              <a:buFont typeface="Arial" pitchFamily="34" charset="0"/>
              <a:buChar char="»"/>
              <a:defRPr sz="2200">
                <a:solidFill>
                  <a:schemeClr val="tx1"/>
                </a:solidFill>
                <a:latin typeface="Verdana" pitchFamily="34" charset="0"/>
                <a:ea typeface="Verdana" pitchFamily="34" charset="0"/>
                <a:cs typeface="Verdana" pitchFamily="34" charset="0"/>
                <a:sym typeface="Lucida Grande"/>
              </a:defRPr>
            </a:lvl5pPr>
            <a:lvl6pPr marL="24765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6pPr>
            <a:lvl7pPr marL="29337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7pPr>
            <a:lvl8pPr marL="33909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8pPr>
            <a:lvl9pPr marL="3848100" indent="-228600" algn="l" rtl="0" fontAlgn="base">
              <a:spcBef>
                <a:spcPts val="500"/>
              </a:spcBef>
              <a:spcAft>
                <a:spcPct val="0"/>
              </a:spcAft>
              <a:buClr>
                <a:srgbClr val="000000"/>
              </a:buClr>
              <a:buSzPct val="100000"/>
              <a:buFont typeface="Arial" pitchFamily="34" charset="0"/>
              <a:buChar char="»"/>
              <a:defRPr sz="2200">
                <a:solidFill>
                  <a:schemeClr val="tx1"/>
                </a:solidFill>
                <a:latin typeface="+mn-lt"/>
                <a:ea typeface="+mn-ea"/>
                <a:sym typeface="Lucida Grande" pitchFamily="-112" charset="0"/>
              </a:defRPr>
            </a:lvl9pPr>
          </a:lstStyle>
          <a:p>
            <a:pPr>
              <a:lnSpc>
                <a:spcPts val="3600"/>
              </a:lnSpc>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Don’t take or share suggestive </a:t>
            </a:r>
            <a:br>
              <a:rPr lang="en-US" sz="2400" dirty="0">
                <a:solidFill>
                  <a:schemeClr val="bg2">
                    <a:lumMod val="75000"/>
                  </a:schemeClr>
                </a:solidFill>
                <a:latin typeface="Segoe UI" pitchFamily="34" charset="0"/>
                <a:ea typeface="Segoe UI" pitchFamily="34" charset="0"/>
                <a:cs typeface="Segoe UI" pitchFamily="34" charset="0"/>
              </a:rPr>
            </a:br>
            <a:r>
              <a:rPr lang="en-US" sz="2400" dirty="0">
                <a:solidFill>
                  <a:schemeClr val="bg2">
                    <a:lumMod val="75000"/>
                  </a:schemeClr>
                </a:solidFill>
                <a:latin typeface="Segoe UI" pitchFamily="34" charset="0"/>
                <a:ea typeface="Segoe UI" pitchFamily="34" charset="0"/>
                <a:cs typeface="Segoe UI" pitchFamily="34" charset="0"/>
              </a:rPr>
              <a:t>photos or videos</a:t>
            </a:r>
          </a:p>
          <a:p>
            <a:pPr>
              <a:lnSpc>
                <a:spcPct val="150000"/>
              </a:lnSpc>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Make social network pages private</a:t>
            </a:r>
          </a:p>
          <a:p>
            <a:pPr>
              <a:lnSpc>
                <a:spcPct val="150000"/>
              </a:lnSpc>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Keep personal info to yourself</a:t>
            </a:r>
          </a:p>
          <a:p>
            <a:pPr>
              <a:lnSpc>
                <a:spcPct val="150000"/>
              </a:lnSpc>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Be choosy about adding friends</a:t>
            </a:r>
          </a:p>
          <a:p>
            <a:pPr>
              <a:lnSpc>
                <a:spcPct val="150000"/>
              </a:lnSpc>
              <a:buBlip>
                <a:blip r:embed="rId5"/>
              </a:buBlip>
            </a:pPr>
            <a:r>
              <a:rPr lang="en-US" sz="2400" dirty="0">
                <a:solidFill>
                  <a:schemeClr val="bg2">
                    <a:lumMod val="75000"/>
                  </a:schemeClr>
                </a:solidFill>
                <a:latin typeface="Segoe UI" pitchFamily="34" charset="0"/>
                <a:ea typeface="Segoe UI" pitchFamily="34" charset="0"/>
                <a:cs typeface="Segoe UI" pitchFamily="34" charset="0"/>
              </a:rPr>
              <a:t>Share your accomplishments</a:t>
            </a:r>
          </a:p>
        </p:txBody>
      </p:sp>
      <p:pic>
        <p:nvPicPr>
          <p:cNvPr id="10" name="Picture 2" descr="\\CMUSSRV6\Public\Graphics Library\Microsoft\Icons - Illustrations\_WINDOWS VISTA ICONS\Laptop notebook mobility pc.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28600" y="1792496"/>
            <a:ext cx="724506" cy="72450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chadl\Desktop\M2928 - Internet Safety Decks_new\blueBullet.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957055" y="2122294"/>
            <a:ext cx="251212" cy="2512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5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25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25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25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25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hadl\Desktop\M2928 - Internet Safety Decks_new\teens and tweens\MSC10_JohnFrnds_006[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346200" y="-76200"/>
            <a:ext cx="10471150" cy="69786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981200" y="5029200"/>
            <a:ext cx="4648200" cy="1569660"/>
          </a:xfrm>
          <a:prstGeom prst="rect">
            <a:avLst/>
          </a:prstGeom>
        </p:spPr>
        <p:txBody>
          <a:bodyPr wrap="square">
            <a:spAutoFit/>
          </a:bodyPr>
          <a:lstStyle/>
          <a:p>
            <a:pPr eaLnBrk="0" hangingPunct="0"/>
            <a:r>
              <a:rPr lang="en-US" dirty="0">
                <a:solidFill>
                  <a:schemeClr val="bg1"/>
                </a:solidFill>
                <a:latin typeface="Segoe UI" pitchFamily="34" charset="0"/>
                <a:ea typeface="Segoe UI" pitchFamily="34" charset="0"/>
                <a:cs typeface="Segoe UI" pitchFamily="34" charset="0"/>
                <a:sym typeface="Lucida Grande"/>
              </a:rPr>
              <a:t>You see kindness </a:t>
            </a:r>
            <a:br>
              <a:rPr lang="en-US" dirty="0">
                <a:solidFill>
                  <a:schemeClr val="bg1"/>
                </a:solidFill>
                <a:latin typeface="Segoe UI" pitchFamily="34" charset="0"/>
                <a:ea typeface="Segoe UI" pitchFamily="34" charset="0"/>
                <a:cs typeface="Segoe UI" pitchFamily="34" charset="0"/>
                <a:sym typeface="Lucida Grande"/>
              </a:rPr>
            </a:br>
            <a:r>
              <a:rPr lang="en-US" dirty="0">
                <a:solidFill>
                  <a:schemeClr val="bg1"/>
                </a:solidFill>
                <a:latin typeface="Segoe UI" pitchFamily="34" charset="0"/>
                <a:ea typeface="Segoe UI" pitchFamily="34" charset="0"/>
                <a:cs typeface="Segoe UI" pitchFamily="34" charset="0"/>
                <a:sym typeface="Lucida Grande"/>
              </a:rPr>
              <a:t>and cruelty on </a:t>
            </a:r>
            <a:br>
              <a:rPr lang="en-US" dirty="0">
                <a:solidFill>
                  <a:schemeClr val="bg1"/>
                </a:solidFill>
                <a:latin typeface="Segoe UI" pitchFamily="34" charset="0"/>
                <a:ea typeface="Segoe UI" pitchFamily="34" charset="0"/>
                <a:cs typeface="Segoe UI" pitchFamily="34" charset="0"/>
                <a:sym typeface="Lucida Grande"/>
              </a:rPr>
            </a:br>
            <a:r>
              <a:rPr lang="en-US" dirty="0">
                <a:solidFill>
                  <a:schemeClr val="bg1"/>
                </a:solidFill>
                <a:latin typeface="Segoe UI" pitchFamily="34" charset="0"/>
                <a:ea typeface="Segoe UI" pitchFamily="34" charset="0"/>
                <a:cs typeface="Segoe UI" pitchFamily="34" charset="0"/>
                <a:sym typeface="Lucida Grande"/>
              </a:rPr>
              <a:t>social networks</a:t>
            </a:r>
          </a:p>
        </p:txBody>
      </p:sp>
    </p:spTree>
    <p:extLst>
      <p:ext uri="{BB962C8B-B14F-4D97-AF65-F5344CB8AC3E}">
        <p14:creationId xmlns:p14="http://schemas.microsoft.com/office/powerpoint/2010/main" val="3099901162"/>
      </p:ext>
    </p:extLst>
  </p:cSld>
  <p:clrMapOvr>
    <a:masterClrMapping/>
  </p:clrMapOvr>
  <p:transition/>
</p:sld>
</file>

<file path=ppt/theme/theme1.xml><?xml version="1.0" encoding="utf-8"?>
<a:theme xmlns:a="http://schemas.openxmlformats.org/drawingml/2006/main" name="Take Charge of Your Digital Life PowerPoint Presentation">
  <a:themeElements>
    <a:clrScheme name="Custom 2">
      <a:dk1>
        <a:srgbClr val="000000"/>
      </a:dk1>
      <a:lt1>
        <a:srgbClr val="FFFFFF"/>
      </a:lt1>
      <a:dk2>
        <a:srgbClr val="000000"/>
      </a:dk2>
      <a:lt2>
        <a:srgbClr val="808080"/>
      </a:lt2>
      <a:accent1>
        <a:srgbClr val="16461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 Title and Conte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6A4F9C9-FA91-4C01-916B-FEDEF447E659}" vid="{C0433E25-334E-46C6-9F0C-D2C288DFB750}"/>
    </a:ext>
  </a:extLst>
</a:theme>
</file>

<file path=ppt/theme/theme2.xml><?xml version="1.0" encoding="utf-8"?>
<a:theme xmlns:a="http://schemas.openxmlformats.org/drawingml/2006/main" name="3_Default - Title and Content">
  <a:themeElements>
    <a:clrScheme name="Custom 2">
      <a:dk1>
        <a:srgbClr val="000000"/>
      </a:dk1>
      <a:lt1>
        <a:srgbClr val="FFFFFF"/>
      </a:lt1>
      <a:dk2>
        <a:srgbClr val="000000"/>
      </a:dk2>
      <a:lt2>
        <a:srgbClr val="808080"/>
      </a:lt2>
      <a:accent1>
        <a:srgbClr val="16461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 Title and Conte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6A4F9C9-FA91-4C01-916B-FEDEF447E659}" vid="{FD8EE162-5010-489A-A0B4-2C75A4423BB7}"/>
    </a:ext>
  </a:extLst>
</a:theme>
</file>

<file path=ppt/theme/theme3.xml><?xml version="1.0" encoding="utf-8"?>
<a:theme xmlns:a="http://schemas.openxmlformats.org/drawingml/2006/main" name="4_Default - Title and Content">
  <a:themeElements>
    <a:clrScheme name="Custom 2">
      <a:dk1>
        <a:srgbClr val="000000"/>
      </a:dk1>
      <a:lt1>
        <a:srgbClr val="FFFFFF"/>
      </a:lt1>
      <a:dk2>
        <a:srgbClr val="000000"/>
      </a:dk2>
      <a:lt2>
        <a:srgbClr val="808080"/>
      </a:lt2>
      <a:accent1>
        <a:srgbClr val="16461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 Title and Conte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pitchFamily="-112" charset="0"/>
            <a:ea typeface="ヒラギノ角ゴ ProN W3" pitchFamily="-112" charset="-128"/>
            <a:sym typeface="Gill Sans" pitchFamily="-112"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6A4F9C9-FA91-4C01-916B-FEDEF447E659}" vid="{1D3D6156-69C2-4668-A7D6-F821E436245E}"/>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Take-Charge-of-Your-Digital-Life-PowerPoint-Presentation-Security</Template>
  <TotalTime>0</TotalTime>
  <Words>6092</Words>
  <Application>Microsoft Office PowerPoint</Application>
  <PresentationFormat>On-screen Show (4:3)</PresentationFormat>
  <Paragraphs>457</Paragraphs>
  <Slides>21</Slides>
  <Notes>21</Notes>
  <HiddenSlides>1</HiddenSlides>
  <MMClips>2</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21</vt:i4>
      </vt:variant>
    </vt:vector>
  </HeadingPairs>
  <TitlesOfParts>
    <vt:vector size="32" baseType="lpstr">
      <vt:lpstr>Arial</vt:lpstr>
      <vt:lpstr>Calibri</vt:lpstr>
      <vt:lpstr>Gill Sans</vt:lpstr>
      <vt:lpstr>Lucida Grande</vt:lpstr>
      <vt:lpstr>Segoe UI</vt:lpstr>
      <vt:lpstr>Segoe UI Semibold</vt:lpstr>
      <vt:lpstr>Verdana</vt:lpstr>
      <vt:lpstr>Verdana-Bold</vt:lpstr>
      <vt:lpstr>Take Charge of Your Digital Life PowerPoint Presentation</vt:lpstr>
      <vt:lpstr>3_Default - Title and Content</vt:lpstr>
      <vt:lpstr>4_Default - Title and Content</vt:lpstr>
      <vt:lpstr>Take Charge of Your Digital Life</vt:lpstr>
      <vt:lpstr>PowerPoint Presentation</vt:lpstr>
      <vt:lpstr>Use strong passwords and keep them secret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Take Charge of Your Digital Life</dc:title>
  <dc:creator>Zoe Krumm (CELA)</dc:creator>
  <cp:lastModifiedBy>Zoe Krumm (CELA)</cp:lastModifiedBy>
  <cp:revision>1</cp:revision>
  <dcterms:created xsi:type="dcterms:W3CDTF">2020-10-06T22:55:38Z</dcterms:created>
  <dcterms:modified xsi:type="dcterms:W3CDTF">2020-10-06T22:56:12Z</dcterms:modified>
</cp:coreProperties>
</file>