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Butterfly Kids" panose="020B0604020202020204" charset="0"/>
      <p:regular r:id="rId11"/>
    </p:embeddedFont>
    <p:embeddedFont>
      <p:font typeface="Lato" panose="020B0604020202020204" charset="0"/>
      <p:regular r:id="rId12"/>
      <p:bold r:id="rId13"/>
      <p:italic r:id="rId14"/>
      <p:boldItalic r:id="rId15"/>
    </p:embeddedFont>
    <p:embeddedFont>
      <p:font typeface="Lato Black" panose="020B0604020202020204" charset="0"/>
      <p:bold r:id="rId16"/>
      <p:boldItalic r:id="rId17"/>
    </p:embeddedFont>
    <p:embeddedFont>
      <p:font typeface="Roboto" panose="020B0604020202020204" charset="0"/>
      <p:regular r:id="rId18"/>
      <p:bold r:id="rId19"/>
      <p:italic r:id="rId20"/>
      <p:boldItalic r:id="rId21"/>
    </p:embeddedFont>
    <p:embeddedFont>
      <p:font typeface="Roboto Slab" panose="020B0604020202020204" charset="0"/>
      <p:regular r:id="rId22"/>
      <p:bold r:id="rId23"/>
    </p:embeddedFont>
    <p:embeddedFont>
      <p:font typeface="Rubik" panose="020B0604020202020204" charset="-79"/>
      <p:regular r:id="rId24"/>
      <p:bold r:id="rId25"/>
      <p:italic r:id="rId26"/>
      <p:boldItalic r:id="rId27"/>
    </p:embeddedFont>
    <p:embeddedFont>
      <p:font typeface="Rubik Light" panose="020B0604020202020204" charset="-79"/>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48"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font" Target="fonts/font11.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font" Target="fonts/font18.fntdata"/><Relationship Id="rId10" Type="http://schemas.openxmlformats.org/officeDocument/2006/relationships/notesMaster" Target="notesMasters/notesMaster1.xml"/><Relationship Id="rId19" Type="http://schemas.openxmlformats.org/officeDocument/2006/relationships/font" Target="fonts/font9.fntdata"/><Relationship Id="rId31" Type="http://schemas.openxmlformats.org/officeDocument/2006/relationships/font" Target="fonts/font2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font" Target="fonts/font17.fntdata"/><Relationship Id="rId30" Type="http://schemas.openxmlformats.org/officeDocument/2006/relationships/font" Target="fonts/font20.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b71d63e672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b71d63e672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b71d63e672_0_2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b71d63e672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b71d63e672_0_2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b71d63e672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b71d63e672_0_2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b71d63e672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b71d63e672_0_2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b71d63e672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b71d63e672_0_2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b71d63e672_0_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b71d63e672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b71d63e672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IhlXtBNNuKs&amp;feature=youtu.b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Password security </a:t>
            </a:r>
            <a:endParaRPr/>
          </a:p>
        </p:txBody>
      </p:sp>
      <p:sp>
        <p:nvSpPr>
          <p:cNvPr id="64" name="Google Shape;64;p13"/>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
              <a:t>Using common sense in a virtual world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Learning Target and Objectives</a:t>
            </a:r>
            <a:endParaRPr/>
          </a:p>
        </p:txBody>
      </p:sp>
      <p:sp>
        <p:nvSpPr>
          <p:cNvPr id="70" name="Google Shape;70;p14"/>
          <p:cNvSpPr txBox="1">
            <a:spLocks noGrp="1"/>
          </p:cNvSpPr>
          <p:nvPr>
            <p:ph type="body" idx="1"/>
          </p:nvPr>
        </p:nvSpPr>
        <p:spPr>
          <a:xfrm>
            <a:off x="387900" y="1489825"/>
            <a:ext cx="3999900" cy="3078900"/>
          </a:xfrm>
          <a:prstGeom prst="rect">
            <a:avLst/>
          </a:prstGeom>
          <a:ln w="9525" cap="flat" cmpd="sng">
            <a:solidFill>
              <a:srgbClr val="00FFFF"/>
            </a:solidFill>
            <a:prstDash val="solid"/>
            <a:round/>
            <a:headEnd type="none" w="sm" len="sm"/>
            <a:tailEnd type="none" w="sm" len="sm"/>
          </a:ln>
        </p:spPr>
        <p:txBody>
          <a:bodyPr spcFirstLastPara="1" wrap="square" lIns="91425" tIns="91425" rIns="91425" bIns="91425" anchor="t" anchorCtr="0">
            <a:normAutofit/>
          </a:bodyPr>
          <a:lstStyle/>
          <a:p>
            <a:pPr marL="0" lvl="0" indent="0" algn="l" rtl="0">
              <a:spcBef>
                <a:spcPts val="0"/>
              </a:spcBef>
              <a:spcAft>
                <a:spcPts val="0"/>
              </a:spcAft>
              <a:buNone/>
            </a:pPr>
            <a:r>
              <a:rPr lang="en"/>
              <a:t>Learning Target: </a:t>
            </a:r>
            <a:endParaRPr/>
          </a:p>
          <a:p>
            <a:pPr marL="0" lvl="0" indent="0" algn="l" rtl="0">
              <a:spcBef>
                <a:spcPts val="1200"/>
              </a:spcBef>
              <a:spcAft>
                <a:spcPts val="1200"/>
              </a:spcAft>
              <a:buNone/>
            </a:pPr>
            <a:r>
              <a:rPr lang="en"/>
              <a:t>To understand how a strong password can protect you</a:t>
            </a:r>
            <a:endParaRPr/>
          </a:p>
        </p:txBody>
      </p:sp>
      <p:sp>
        <p:nvSpPr>
          <p:cNvPr id="71" name="Google Shape;71;p14"/>
          <p:cNvSpPr txBox="1">
            <a:spLocks noGrp="1"/>
          </p:cNvSpPr>
          <p:nvPr>
            <p:ph type="body" idx="2"/>
          </p:nvPr>
        </p:nvSpPr>
        <p:spPr>
          <a:xfrm>
            <a:off x="4756200" y="1489825"/>
            <a:ext cx="3999900" cy="3078900"/>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a:t>Learning Objectives:</a:t>
            </a:r>
            <a:endParaRPr/>
          </a:p>
          <a:p>
            <a:pPr marL="0" lvl="0" indent="0" algn="l" rtl="0">
              <a:lnSpc>
                <a:spcPct val="100000"/>
              </a:lnSpc>
              <a:spcBef>
                <a:spcPts val="1200"/>
              </a:spcBef>
              <a:spcAft>
                <a:spcPts val="0"/>
              </a:spcAft>
              <a:buNone/>
            </a:pPr>
            <a:r>
              <a:rPr lang="en" sz="2000">
                <a:solidFill>
                  <a:srgbClr val="FFFFFF"/>
                </a:solidFill>
                <a:latin typeface="Lato"/>
                <a:ea typeface="Lato"/>
                <a:cs typeface="Lato"/>
                <a:sym typeface="Lato"/>
              </a:rPr>
              <a:t>Define the term "password" and describe its purpose.</a:t>
            </a:r>
            <a:endParaRPr sz="2000">
              <a:solidFill>
                <a:srgbClr val="FFFFFF"/>
              </a:solidFill>
              <a:latin typeface="Lato"/>
              <a:ea typeface="Lato"/>
              <a:cs typeface="Lato"/>
              <a:sym typeface="Lato"/>
            </a:endParaRPr>
          </a:p>
          <a:p>
            <a:pPr marL="0" lvl="0" indent="0" algn="l" rtl="0">
              <a:lnSpc>
                <a:spcPct val="90000"/>
              </a:lnSpc>
              <a:spcBef>
                <a:spcPts val="0"/>
              </a:spcBef>
              <a:spcAft>
                <a:spcPts val="0"/>
              </a:spcAft>
              <a:buClr>
                <a:srgbClr val="249910"/>
              </a:buClr>
              <a:buSzPts val="1920"/>
              <a:buFont typeface="Lato"/>
              <a:buNone/>
            </a:pPr>
            <a:endParaRPr sz="2000">
              <a:solidFill>
                <a:srgbClr val="FFFFFF"/>
              </a:solidFill>
              <a:latin typeface="Lato"/>
              <a:ea typeface="Lato"/>
              <a:cs typeface="Lato"/>
              <a:sym typeface="Lato"/>
            </a:endParaRPr>
          </a:p>
          <a:p>
            <a:pPr marL="0" lvl="0" indent="0" algn="l" rtl="0">
              <a:lnSpc>
                <a:spcPct val="90000"/>
              </a:lnSpc>
              <a:spcBef>
                <a:spcPts val="1000"/>
              </a:spcBef>
              <a:spcAft>
                <a:spcPts val="0"/>
              </a:spcAft>
              <a:buClr>
                <a:srgbClr val="249910"/>
              </a:buClr>
              <a:buSzPts val="1920"/>
              <a:buFont typeface="Lato"/>
              <a:buNone/>
            </a:pPr>
            <a:endParaRPr sz="1100">
              <a:solidFill>
                <a:srgbClr val="FFFFFF"/>
              </a:solidFill>
              <a:latin typeface="Lato"/>
              <a:ea typeface="Lato"/>
              <a:cs typeface="Lato"/>
              <a:sym typeface="Lato"/>
            </a:endParaRPr>
          </a:p>
          <a:p>
            <a:pPr marL="0" lvl="0" indent="0" algn="l" rtl="0">
              <a:lnSpc>
                <a:spcPct val="100000"/>
              </a:lnSpc>
              <a:spcBef>
                <a:spcPts val="1000"/>
              </a:spcBef>
              <a:spcAft>
                <a:spcPts val="0"/>
              </a:spcAft>
              <a:buNone/>
            </a:pPr>
            <a:r>
              <a:rPr lang="en" sz="2000">
                <a:solidFill>
                  <a:srgbClr val="FFFFFF"/>
                </a:solidFill>
                <a:latin typeface="Lato"/>
                <a:ea typeface="Lato"/>
                <a:cs typeface="Lato"/>
                <a:sym typeface="Lato"/>
              </a:rPr>
              <a:t>Understand why a strong password is important.</a:t>
            </a:r>
            <a:endParaRPr sz="2000">
              <a:solidFill>
                <a:srgbClr val="FFFFFF"/>
              </a:solidFill>
              <a:latin typeface="Lato"/>
              <a:ea typeface="Lato"/>
              <a:cs typeface="Lato"/>
              <a:sym typeface="Lato"/>
            </a:endParaRPr>
          </a:p>
          <a:p>
            <a:pPr marL="0" lvl="0" indent="0" algn="l" rtl="0">
              <a:lnSpc>
                <a:spcPct val="90000"/>
              </a:lnSpc>
              <a:spcBef>
                <a:spcPts val="0"/>
              </a:spcBef>
              <a:spcAft>
                <a:spcPts val="0"/>
              </a:spcAft>
              <a:buClr>
                <a:srgbClr val="249910"/>
              </a:buClr>
              <a:buSzPts val="1920"/>
              <a:buFont typeface="Lato"/>
              <a:buNone/>
            </a:pPr>
            <a:endParaRPr sz="2000">
              <a:solidFill>
                <a:srgbClr val="FFFFFF"/>
              </a:solidFill>
              <a:latin typeface="Lato"/>
              <a:ea typeface="Lato"/>
              <a:cs typeface="Lato"/>
              <a:sym typeface="Lato"/>
            </a:endParaRPr>
          </a:p>
          <a:p>
            <a:pPr marL="0" lvl="0" indent="0" algn="l" rtl="0">
              <a:lnSpc>
                <a:spcPct val="100000"/>
              </a:lnSpc>
              <a:spcBef>
                <a:spcPts val="1000"/>
              </a:spcBef>
              <a:spcAft>
                <a:spcPts val="0"/>
              </a:spcAft>
              <a:buNone/>
            </a:pPr>
            <a:endParaRPr sz="1100">
              <a:solidFill>
                <a:srgbClr val="FFFFFF"/>
              </a:solidFill>
              <a:latin typeface="Lato"/>
              <a:ea typeface="Lato"/>
              <a:cs typeface="Lato"/>
              <a:sym typeface="Lato"/>
            </a:endParaRPr>
          </a:p>
          <a:p>
            <a:pPr marL="0" lvl="0" indent="0" algn="l" rtl="0">
              <a:lnSpc>
                <a:spcPct val="100000"/>
              </a:lnSpc>
              <a:spcBef>
                <a:spcPts val="0"/>
              </a:spcBef>
              <a:spcAft>
                <a:spcPts val="0"/>
              </a:spcAft>
              <a:buNone/>
            </a:pPr>
            <a:r>
              <a:rPr lang="en" sz="2000">
                <a:solidFill>
                  <a:srgbClr val="FFFFFF"/>
                </a:solidFill>
                <a:latin typeface="Lato"/>
                <a:ea typeface="Lato"/>
                <a:cs typeface="Lato"/>
                <a:sym typeface="Lato"/>
              </a:rPr>
              <a:t>Practice creating a memorable and strong password.</a:t>
            </a:r>
            <a:endParaRPr>
              <a:solidFill>
                <a:srgbClr val="FFFFFF"/>
              </a:solidFill>
            </a:endParaRPr>
          </a:p>
        </p:txBody>
      </p:sp>
      <p:pic>
        <p:nvPicPr>
          <p:cNvPr id="72" name="Google Shape;72;p14"/>
          <p:cNvPicPr preferRelativeResize="0"/>
          <p:nvPr/>
        </p:nvPicPr>
        <p:blipFill>
          <a:blip r:embed="rId3">
            <a:alphaModFix/>
          </a:blip>
          <a:stretch>
            <a:fillRect/>
          </a:stretch>
        </p:blipFill>
        <p:spPr>
          <a:xfrm>
            <a:off x="1754825" y="2374075"/>
            <a:ext cx="2194650" cy="2194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Warm Up: Partner Share</a:t>
            </a:r>
            <a:endParaRPr/>
          </a:p>
        </p:txBody>
      </p:sp>
      <p:sp>
        <p:nvSpPr>
          <p:cNvPr id="78" name="Google Shape;78;p15"/>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Answer this question with a partner</a:t>
            </a:r>
            <a:endParaRPr/>
          </a:p>
          <a:p>
            <a:pPr marL="0" lvl="0" indent="0" algn="l" rtl="0">
              <a:spcBef>
                <a:spcPts val="1200"/>
              </a:spcBef>
              <a:spcAft>
                <a:spcPts val="0"/>
              </a:spcAft>
              <a:buNone/>
            </a:pPr>
            <a:r>
              <a:rPr lang="en"/>
              <a:t>What is something in your life you want to protect?</a:t>
            </a:r>
            <a:endParaRPr/>
          </a:p>
          <a:p>
            <a:pPr marL="0" lvl="0" indent="0" algn="l" rtl="0">
              <a:spcBef>
                <a:spcPts val="1200"/>
              </a:spcBef>
              <a:spcAft>
                <a:spcPts val="0"/>
              </a:spcAft>
              <a:buNone/>
            </a:pPr>
            <a:r>
              <a:rPr lang="en"/>
              <a:t>Why is it important to you to protect it?</a:t>
            </a:r>
            <a:endParaRPr/>
          </a:p>
          <a:p>
            <a:pPr marL="0" lvl="0" indent="0" algn="l" rtl="0">
              <a:spcBef>
                <a:spcPts val="1200"/>
              </a:spcBef>
              <a:spcAft>
                <a:spcPts val="0"/>
              </a:spcAft>
              <a:buNone/>
            </a:pPr>
            <a:endParaRPr/>
          </a:p>
          <a:p>
            <a:pPr marL="0" lvl="0" indent="0" algn="l" rtl="0">
              <a:spcBef>
                <a:spcPts val="1200"/>
              </a:spcBef>
              <a:spcAft>
                <a:spcPts val="1200"/>
              </a:spcAft>
              <a:buNone/>
            </a:pPr>
            <a:r>
              <a:rPr lang="en" sz="2000">
                <a:highlight>
                  <a:srgbClr val="93C47D"/>
                </a:highlight>
              </a:rPr>
              <a:t>Take a moment to think about your answer, then share with your partner.</a:t>
            </a:r>
            <a:endParaRPr sz="2100">
              <a:highlight>
                <a:srgbClr val="93C47D"/>
              </a:highlight>
            </a:endParaRPr>
          </a:p>
        </p:txBody>
      </p:sp>
      <p:pic>
        <p:nvPicPr>
          <p:cNvPr id="79" name="Google Shape;79;p15"/>
          <p:cNvPicPr preferRelativeResize="0"/>
          <p:nvPr/>
        </p:nvPicPr>
        <p:blipFill>
          <a:blip r:embed="rId3">
            <a:alphaModFix/>
          </a:blip>
          <a:stretch>
            <a:fillRect/>
          </a:stretch>
        </p:blipFill>
        <p:spPr>
          <a:xfrm>
            <a:off x="6002450" y="309920"/>
            <a:ext cx="2820250" cy="2261825"/>
          </a:xfrm>
          <a:prstGeom prst="rect">
            <a:avLst/>
          </a:prstGeom>
          <a:noFill/>
          <a:ln w="9525" cap="flat" cmpd="sng">
            <a:solidFill>
              <a:srgbClr val="FF0000"/>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Important Digital Security Vocabulary</a:t>
            </a:r>
            <a:endParaRPr/>
          </a:p>
        </p:txBody>
      </p:sp>
      <p:sp>
        <p:nvSpPr>
          <p:cNvPr id="85" name="Google Shape;85;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AutoNum type="arabicPeriod"/>
            </a:pPr>
            <a:r>
              <a:rPr lang="en" sz="2300">
                <a:solidFill>
                  <a:srgbClr val="D9EAD3"/>
                </a:solidFill>
              </a:rPr>
              <a:t>Password:</a:t>
            </a:r>
            <a:r>
              <a:rPr lang="en"/>
              <a:t> </a:t>
            </a:r>
            <a:r>
              <a:rPr lang="en" sz="2400">
                <a:solidFill>
                  <a:srgbClr val="CFE2F3"/>
                </a:solidFill>
                <a:latin typeface="Lato"/>
                <a:ea typeface="Lato"/>
                <a:cs typeface="Lato"/>
                <a:sym typeface="Lato"/>
              </a:rPr>
              <a:t>A secret string of letters, symbols, and numbers </a:t>
            </a:r>
            <a:br>
              <a:rPr lang="en" sz="2400">
                <a:solidFill>
                  <a:srgbClr val="CFE2F3"/>
                </a:solidFill>
                <a:latin typeface="Lato"/>
                <a:ea typeface="Lato"/>
                <a:cs typeface="Lato"/>
                <a:sym typeface="Lato"/>
              </a:rPr>
            </a:br>
            <a:r>
              <a:rPr lang="en" sz="2400">
                <a:solidFill>
                  <a:srgbClr val="CFE2F3"/>
                </a:solidFill>
                <a:latin typeface="Lato"/>
                <a:ea typeface="Lato"/>
                <a:cs typeface="Lato"/>
                <a:sym typeface="Lato"/>
              </a:rPr>
              <a:t>that you can use to restrict who can access something digital.</a:t>
            </a:r>
            <a:endParaRPr sz="2400">
              <a:solidFill>
                <a:srgbClr val="CFE2F3"/>
              </a:solidFill>
              <a:latin typeface="Lato"/>
              <a:ea typeface="Lato"/>
              <a:cs typeface="Lato"/>
              <a:sym typeface="Lato"/>
            </a:endParaRPr>
          </a:p>
          <a:p>
            <a:pPr marL="457200" lvl="0" indent="-381000" algn="l" rtl="0">
              <a:spcBef>
                <a:spcPts val="0"/>
              </a:spcBef>
              <a:spcAft>
                <a:spcPts val="0"/>
              </a:spcAft>
              <a:buClr>
                <a:srgbClr val="D9EAD3"/>
              </a:buClr>
              <a:buSzPts val="2400"/>
              <a:buFont typeface="Lato"/>
              <a:buAutoNum type="arabicPeriod"/>
            </a:pPr>
            <a:r>
              <a:rPr lang="en" sz="2400">
                <a:solidFill>
                  <a:srgbClr val="D9EAD3"/>
                </a:solidFill>
                <a:latin typeface="Lato"/>
                <a:ea typeface="Lato"/>
                <a:cs typeface="Lato"/>
                <a:sym typeface="Lato"/>
              </a:rPr>
              <a:t>Phrase: </a:t>
            </a:r>
            <a:r>
              <a:rPr lang="en" sz="2400">
                <a:solidFill>
                  <a:srgbClr val="CFE2F3"/>
                </a:solidFill>
                <a:latin typeface="Lato"/>
                <a:ea typeface="Lato"/>
                <a:cs typeface="Lato"/>
                <a:sym typeface="Lato"/>
              </a:rPr>
              <a:t>A group of words that go together and are easy </a:t>
            </a:r>
            <a:br>
              <a:rPr lang="en" sz="2400">
                <a:solidFill>
                  <a:srgbClr val="CFE2F3"/>
                </a:solidFill>
                <a:latin typeface="Lato"/>
                <a:ea typeface="Lato"/>
                <a:cs typeface="Lato"/>
                <a:sym typeface="Lato"/>
              </a:rPr>
            </a:br>
            <a:r>
              <a:rPr lang="en" sz="2400">
                <a:solidFill>
                  <a:srgbClr val="CFE2F3"/>
                </a:solidFill>
                <a:latin typeface="Lato"/>
                <a:ea typeface="Lato"/>
                <a:cs typeface="Lato"/>
                <a:sym typeface="Lato"/>
              </a:rPr>
              <a:t>to remember</a:t>
            </a:r>
            <a:endParaRPr sz="2400">
              <a:solidFill>
                <a:srgbClr val="CFE2F3"/>
              </a:solidFill>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1000" fill="hold"/>
                                        <p:tgtEl>
                                          <p:spTgt spid="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Real Life Scenario: </a:t>
            </a:r>
            <a:endParaRPr/>
          </a:p>
        </p:txBody>
      </p:sp>
      <p:sp>
        <p:nvSpPr>
          <p:cNvPr id="91" name="Google Shape;91;p17"/>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a:t>In our class, Landry is absent for a few days with the flu.  She is absent the same day as our teacher, Ms. Keller.  The students in the class are given time to play Prodigy during math.  </a:t>
            </a:r>
            <a:endParaRPr/>
          </a:p>
          <a:p>
            <a:pPr marL="0" lvl="0" indent="0" algn="l" rtl="0">
              <a:spcBef>
                <a:spcPts val="1200"/>
              </a:spcBef>
              <a:spcAft>
                <a:spcPts val="0"/>
              </a:spcAft>
              <a:buNone/>
            </a:pPr>
            <a:r>
              <a:rPr lang="en"/>
              <a:t>Two girls in Ms. Keller’s class decide to login to their computer as Landry.  Everyone in the class has to login with their student number and same password.  </a:t>
            </a:r>
            <a:endParaRPr/>
          </a:p>
          <a:p>
            <a:pPr marL="0" lvl="0" indent="0" algn="l" rtl="0">
              <a:spcBef>
                <a:spcPts val="1200"/>
              </a:spcBef>
              <a:spcAft>
                <a:spcPts val="0"/>
              </a:spcAft>
              <a:buNone/>
            </a:pPr>
            <a:r>
              <a:rPr lang="en"/>
              <a:t>The two girls, Kayla and Jasmyn, log in to Landry’s email and send hateful email to Ms. Keller, other 5th grade students, and Landry’s sister pretending to be Landry.  </a:t>
            </a:r>
            <a:endParaRPr/>
          </a:p>
          <a:p>
            <a:pPr marL="0" lvl="0" indent="0" algn="l" rtl="0">
              <a:spcBef>
                <a:spcPts val="1200"/>
              </a:spcBef>
              <a:spcAft>
                <a:spcPts val="1200"/>
              </a:spcAft>
              <a:buNone/>
            </a:pPr>
            <a:r>
              <a:rPr lang="en"/>
              <a:t>The emails contained profanity and hateful words toward those emailed.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Real life scenario continued...</a:t>
            </a:r>
            <a:endParaRPr/>
          </a:p>
        </p:txBody>
      </p:sp>
      <p:sp>
        <p:nvSpPr>
          <p:cNvPr id="97" name="Google Shape;97;p1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a:t>When Ms. Keller returned the next day, she noticed that Landry was still absent, and that she had been absent the day before as well when the email had been sent.  </a:t>
            </a:r>
            <a:endParaRPr/>
          </a:p>
          <a:p>
            <a:pPr marL="0" lvl="0" indent="0" algn="l" rtl="0">
              <a:spcBef>
                <a:spcPts val="1200"/>
              </a:spcBef>
              <a:spcAft>
                <a:spcPts val="0"/>
              </a:spcAft>
              <a:buNone/>
            </a:pPr>
            <a:r>
              <a:rPr lang="en"/>
              <a:t>An investigation by the administration and Ms. Keller found out the truth about what had happened.  Kayla and Jasmyn lost technology privileges, had to write apology letters, and were given In School Suspension (ISS).  </a:t>
            </a:r>
            <a:endParaRPr/>
          </a:p>
          <a:p>
            <a:pPr marL="0" lvl="0" indent="0" algn="l" rtl="0">
              <a:spcBef>
                <a:spcPts val="1200"/>
              </a:spcBef>
              <a:spcAft>
                <a:spcPts val="0"/>
              </a:spcAft>
              <a:buNone/>
            </a:pPr>
            <a:r>
              <a:rPr lang="en"/>
              <a:t>What should happen next so that this does not happen again to any students in our school?</a:t>
            </a:r>
            <a:endParaRPr/>
          </a:p>
          <a:p>
            <a:pPr marL="0" lvl="0" indent="0" algn="l" rtl="0">
              <a:spcBef>
                <a:spcPts val="120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CyberSecurity and Powerful Passwords</a:t>
            </a:r>
            <a:endParaRPr/>
          </a:p>
        </p:txBody>
      </p:sp>
      <p:sp>
        <p:nvSpPr>
          <p:cNvPr id="103" name="Google Shape;103;p19"/>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Creating a powerful password.  Let’s watch the following video on how to create a powerful password</a:t>
            </a:r>
            <a:endParaRPr/>
          </a:p>
        </p:txBody>
      </p:sp>
      <p:pic>
        <p:nvPicPr>
          <p:cNvPr id="104" name="Google Shape;104;p19">
            <a:hlinkClick r:id="rId3"/>
          </p:cNvPr>
          <p:cNvPicPr preferRelativeResize="0"/>
          <p:nvPr/>
        </p:nvPicPr>
        <p:blipFill>
          <a:blip r:embed="rId4">
            <a:alphaModFix/>
          </a:blip>
          <a:stretch>
            <a:fillRect/>
          </a:stretch>
        </p:blipFill>
        <p:spPr>
          <a:xfrm>
            <a:off x="3716425" y="1985625"/>
            <a:ext cx="3333750" cy="2305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387900" y="458025"/>
            <a:ext cx="8368200" cy="905100"/>
          </a:xfrm>
          <a:prstGeom prst="rect">
            <a:avLst/>
          </a:prstGeom>
          <a:ln w="38100" cap="flat" cmpd="sng">
            <a:solidFill>
              <a:srgbClr val="6AA84F"/>
            </a:solidFill>
            <a:prstDash val="solid"/>
            <a:round/>
            <a:headEnd type="none" w="sm" len="sm"/>
            <a:tailEnd type="none" w="sm" len="sm"/>
          </a:ln>
        </p:spPr>
        <p:txBody>
          <a:bodyPr spcFirstLastPara="1" wrap="square" lIns="91425" tIns="91425" rIns="91425" bIns="91425" anchor="b" anchorCtr="0">
            <a:normAutofit/>
          </a:bodyPr>
          <a:lstStyle/>
          <a:p>
            <a:pPr marL="0" lvl="0" indent="0" algn="l" rtl="0">
              <a:spcBef>
                <a:spcPts val="0"/>
              </a:spcBef>
              <a:spcAft>
                <a:spcPts val="0"/>
              </a:spcAft>
              <a:buNone/>
            </a:pPr>
            <a:r>
              <a:rPr lang="en"/>
              <a:t>Small group/breakout room assignment</a:t>
            </a:r>
            <a:endParaRPr/>
          </a:p>
        </p:txBody>
      </p:sp>
      <p:sp>
        <p:nvSpPr>
          <p:cNvPr id="110" name="Google Shape;110;p20"/>
          <p:cNvSpPr txBox="1">
            <a:spLocks noGrp="1"/>
          </p:cNvSpPr>
          <p:nvPr>
            <p:ph type="body" idx="1"/>
          </p:nvPr>
        </p:nvSpPr>
        <p:spPr>
          <a:xfrm>
            <a:off x="387900" y="1489824"/>
            <a:ext cx="8368200" cy="3078900"/>
          </a:xfrm>
          <a:prstGeom prst="rect">
            <a:avLst/>
          </a:prstGeom>
          <a:ln w="9525" cap="flat" cmpd="sng">
            <a:solidFill>
              <a:srgbClr val="6AA84F"/>
            </a:solidFill>
            <a:prstDash val="solid"/>
            <a:round/>
            <a:headEnd type="none" w="sm" len="sm"/>
            <a:tailEnd type="none" w="sm" len="sm"/>
          </a:ln>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a:t>DIRECTIONS:</a:t>
            </a:r>
            <a:endParaRPr/>
          </a:p>
          <a:p>
            <a:pPr marL="342900" lvl="0" indent="-319722" algn="l" rtl="0">
              <a:lnSpc>
                <a:spcPct val="100000"/>
              </a:lnSpc>
              <a:spcBef>
                <a:spcPts val="1200"/>
              </a:spcBef>
              <a:spcAft>
                <a:spcPts val="0"/>
              </a:spcAft>
              <a:buClr>
                <a:srgbClr val="93C47D"/>
              </a:buClr>
              <a:buSzPct val="100000"/>
              <a:buFont typeface="Lato Black"/>
              <a:buChar char="●"/>
            </a:pPr>
            <a:r>
              <a:rPr lang="en">
                <a:solidFill>
                  <a:srgbClr val="93C47D"/>
                </a:solidFill>
                <a:latin typeface="Lato"/>
                <a:ea typeface="Lato"/>
                <a:cs typeface="Lato"/>
                <a:sym typeface="Lato"/>
              </a:rPr>
              <a:t>Complete each password tip on the handout by filling in the blank word.</a:t>
            </a:r>
            <a:endParaRPr>
              <a:solidFill>
                <a:srgbClr val="93C47D"/>
              </a:solidFill>
            </a:endParaRPr>
          </a:p>
          <a:p>
            <a:pPr marL="0" lvl="0" indent="0" algn="l" rtl="0">
              <a:lnSpc>
                <a:spcPct val="113000"/>
              </a:lnSpc>
              <a:spcBef>
                <a:spcPts val="1200"/>
              </a:spcBef>
              <a:spcAft>
                <a:spcPts val="0"/>
              </a:spcAft>
              <a:buNone/>
            </a:pPr>
            <a:r>
              <a:rPr lang="en" sz="2100">
                <a:latin typeface="Rubik Light"/>
                <a:ea typeface="Rubik Light"/>
                <a:cs typeface="Rubik Light"/>
                <a:sym typeface="Rubik Light"/>
              </a:rPr>
              <a:t>Password Tips to Remember</a:t>
            </a:r>
            <a:endParaRPr sz="2100">
              <a:latin typeface="Rubik Light"/>
              <a:ea typeface="Rubik Light"/>
              <a:cs typeface="Rubik Light"/>
              <a:sym typeface="Rubik Light"/>
            </a:endParaRPr>
          </a:p>
          <a:p>
            <a:pPr marL="0" lvl="0" indent="0" algn="l" rtl="0">
              <a:lnSpc>
                <a:spcPct val="113000"/>
              </a:lnSpc>
              <a:spcBef>
                <a:spcPts val="0"/>
              </a:spcBef>
              <a:spcAft>
                <a:spcPts val="0"/>
              </a:spcAft>
              <a:buNone/>
            </a:pPr>
            <a:r>
              <a:rPr lang="en" sz="2100">
                <a:latin typeface="Lato"/>
                <a:ea typeface="Lato"/>
                <a:cs typeface="Lato"/>
                <a:sym typeface="Lato"/>
              </a:rPr>
              <a:t>Start with a memorable _________</a:t>
            </a:r>
            <a:r>
              <a:rPr lang="en" sz="3181" b="1">
                <a:solidFill>
                  <a:srgbClr val="CFE2F3"/>
                </a:solidFill>
                <a:latin typeface="Butterfly Kids"/>
                <a:ea typeface="Butterfly Kids"/>
                <a:cs typeface="Butterfly Kids"/>
                <a:sym typeface="Butterfly Kids"/>
              </a:rPr>
              <a:t>Phrase</a:t>
            </a:r>
            <a:r>
              <a:rPr lang="en" sz="3181">
                <a:latin typeface="Butterfly Kids"/>
                <a:ea typeface="Butterfly Kids"/>
                <a:cs typeface="Butterfly Kids"/>
                <a:sym typeface="Butterfly Kids"/>
              </a:rPr>
              <a:t>_</a:t>
            </a:r>
            <a:r>
              <a:rPr lang="en" sz="2100">
                <a:latin typeface="Lato"/>
                <a:ea typeface="Lato"/>
                <a:cs typeface="Lato"/>
                <a:sym typeface="Lato"/>
              </a:rPr>
              <a:t>___.</a:t>
            </a:r>
            <a:endParaRPr sz="2100">
              <a:latin typeface="Rubik"/>
              <a:ea typeface="Rubik"/>
              <a:cs typeface="Rubik"/>
              <a:sym typeface="Rubik"/>
            </a:endParaRPr>
          </a:p>
          <a:p>
            <a:pPr marL="0" lvl="0" indent="0" algn="l" rtl="0">
              <a:lnSpc>
                <a:spcPct val="113000"/>
              </a:lnSpc>
              <a:spcBef>
                <a:spcPts val="0"/>
              </a:spcBef>
              <a:spcAft>
                <a:spcPts val="0"/>
              </a:spcAft>
              <a:buNone/>
            </a:pPr>
            <a:r>
              <a:rPr lang="en" sz="2100">
                <a:latin typeface="Lato"/>
                <a:ea typeface="Lato"/>
                <a:cs typeface="Lato"/>
                <a:sym typeface="Lato"/>
              </a:rPr>
              <a:t>Only your _____</a:t>
            </a:r>
            <a:r>
              <a:rPr lang="en" sz="2856" b="1">
                <a:solidFill>
                  <a:srgbClr val="A2C4C9"/>
                </a:solidFill>
                <a:latin typeface="Butterfly Kids"/>
                <a:ea typeface="Butterfly Kids"/>
                <a:cs typeface="Butterfly Kids"/>
                <a:sym typeface="Butterfly Kids"/>
              </a:rPr>
              <a:t>parents</a:t>
            </a:r>
            <a:r>
              <a:rPr lang="en" sz="2100">
                <a:latin typeface="Lato Black"/>
                <a:ea typeface="Lato Black"/>
                <a:cs typeface="Lato Black"/>
                <a:sym typeface="Lato Black"/>
              </a:rPr>
              <a:t>_</a:t>
            </a:r>
            <a:r>
              <a:rPr lang="en" sz="2100">
                <a:latin typeface="Lato"/>
                <a:ea typeface="Lato"/>
                <a:cs typeface="Lato"/>
                <a:sym typeface="Lato"/>
              </a:rPr>
              <a:t>______ should know your password. </a:t>
            </a:r>
            <a:endParaRPr sz="2100">
              <a:latin typeface="Rubik"/>
              <a:ea typeface="Rubik"/>
              <a:cs typeface="Rubik"/>
              <a:sym typeface="Rubik"/>
            </a:endParaRPr>
          </a:p>
          <a:p>
            <a:pPr marL="0" lvl="0" indent="0" algn="l" rtl="0">
              <a:lnSpc>
                <a:spcPct val="113000"/>
              </a:lnSpc>
              <a:spcBef>
                <a:spcPts val="0"/>
              </a:spcBef>
              <a:spcAft>
                <a:spcPts val="0"/>
              </a:spcAft>
              <a:buNone/>
            </a:pPr>
            <a:r>
              <a:rPr lang="en" sz="2100">
                <a:latin typeface="Lato"/>
                <a:ea typeface="Lato"/>
                <a:cs typeface="Lato"/>
                <a:sym typeface="Lato"/>
              </a:rPr>
              <a:t>Never use any ____</a:t>
            </a:r>
            <a:r>
              <a:rPr lang="en" sz="3149" b="1">
                <a:solidFill>
                  <a:srgbClr val="F4CCCC"/>
                </a:solidFill>
                <a:latin typeface="Butterfly Kids"/>
                <a:ea typeface="Butterfly Kids"/>
                <a:cs typeface="Butterfly Kids"/>
                <a:sym typeface="Butterfly Kids"/>
              </a:rPr>
              <a:t>private</a:t>
            </a:r>
            <a:r>
              <a:rPr lang="en" sz="2100">
                <a:latin typeface="Lato"/>
                <a:ea typeface="Lato"/>
                <a:cs typeface="Lato"/>
                <a:sym typeface="Lato"/>
              </a:rPr>
              <a:t>________ identity information in your password. </a:t>
            </a:r>
            <a:endParaRPr sz="2100">
              <a:latin typeface="Rubik"/>
              <a:ea typeface="Rubik"/>
              <a:cs typeface="Rubik"/>
              <a:sym typeface="Rubik"/>
            </a:endParaRPr>
          </a:p>
          <a:p>
            <a:pPr marL="0" lvl="0" indent="0" algn="l" rtl="0">
              <a:lnSpc>
                <a:spcPct val="113000"/>
              </a:lnSpc>
              <a:spcBef>
                <a:spcPts val="0"/>
              </a:spcBef>
              <a:spcAft>
                <a:spcPts val="0"/>
              </a:spcAft>
              <a:buNone/>
            </a:pPr>
            <a:r>
              <a:rPr lang="en" sz="2100">
                <a:latin typeface="Lato"/>
                <a:ea typeface="Lato"/>
                <a:cs typeface="Lato"/>
                <a:sym typeface="Lato"/>
              </a:rPr>
              <a:t>Create passwords with at least __</a:t>
            </a:r>
            <a:r>
              <a:rPr lang="en" sz="2923" b="1">
                <a:solidFill>
                  <a:srgbClr val="B4A7D6"/>
                </a:solidFill>
                <a:latin typeface="Butterfly Kids"/>
                <a:ea typeface="Butterfly Kids"/>
                <a:cs typeface="Butterfly Kids"/>
                <a:sym typeface="Butterfly Kids"/>
              </a:rPr>
              <a:t>eight (8)</a:t>
            </a:r>
            <a:r>
              <a:rPr lang="en" sz="2100">
                <a:latin typeface="Lato"/>
                <a:ea typeface="Lato"/>
                <a:cs typeface="Lato"/>
                <a:sym typeface="Lato"/>
              </a:rPr>
              <a:t>_______ characters.</a:t>
            </a:r>
            <a:endParaRPr sz="2100">
              <a:latin typeface="Lato"/>
              <a:ea typeface="Lato"/>
              <a:cs typeface="Lato"/>
              <a:sym typeface="Lato"/>
            </a:endParaRPr>
          </a:p>
          <a:p>
            <a:pPr marL="0" lvl="0" indent="0" algn="l" rtl="0">
              <a:lnSpc>
                <a:spcPct val="113000"/>
              </a:lnSpc>
              <a:spcBef>
                <a:spcPts val="0"/>
              </a:spcBef>
              <a:spcAft>
                <a:spcPts val="0"/>
              </a:spcAft>
              <a:buNone/>
            </a:pPr>
            <a:r>
              <a:rPr lang="en" sz="2100">
                <a:latin typeface="Lato"/>
                <a:ea typeface="Lato"/>
                <a:cs typeface="Lato"/>
                <a:sym typeface="Lato"/>
              </a:rPr>
              <a:t>Use letters, numbers, and ____</a:t>
            </a:r>
            <a:r>
              <a:rPr lang="en" sz="2874" b="1">
                <a:solidFill>
                  <a:srgbClr val="EAD1DC"/>
                </a:solidFill>
                <a:latin typeface="Butterfly Kids"/>
                <a:ea typeface="Butterfly Kids"/>
                <a:cs typeface="Butterfly Kids"/>
                <a:sym typeface="Butterfly Kids"/>
              </a:rPr>
              <a:t>symbols @&amp;%</a:t>
            </a:r>
            <a:r>
              <a:rPr lang="en" sz="2100">
                <a:latin typeface="Lato"/>
                <a:ea typeface="Lato"/>
                <a:cs typeface="Lato"/>
                <a:sym typeface="Lato"/>
              </a:rPr>
              <a:t>_______ in your password.</a:t>
            </a:r>
            <a:endParaRPr sz="2100">
              <a:latin typeface="Lato"/>
              <a:ea typeface="Lato"/>
              <a:cs typeface="Lato"/>
              <a:sym typeface="Lato"/>
            </a:endParaRPr>
          </a:p>
          <a:p>
            <a:pPr marL="0" lvl="0" indent="0" algn="l" rtl="0">
              <a:spcBef>
                <a:spcPts val="0"/>
              </a:spcBef>
              <a:spcAft>
                <a:spcPts val="1200"/>
              </a:spcAft>
              <a:buNone/>
            </a:pPr>
            <a:endParaRPr/>
          </a:p>
        </p:txBody>
      </p:sp>
      <p:pic>
        <p:nvPicPr>
          <p:cNvPr id="111" name="Google Shape;111;p20"/>
          <p:cNvPicPr preferRelativeResize="0"/>
          <p:nvPr/>
        </p:nvPicPr>
        <p:blipFill>
          <a:blip r:embed="rId3">
            <a:alphaModFix/>
          </a:blip>
          <a:stretch>
            <a:fillRect/>
          </a:stretch>
        </p:blipFill>
        <p:spPr>
          <a:xfrm>
            <a:off x="6621748" y="1592025"/>
            <a:ext cx="1929562" cy="1285874"/>
          </a:xfrm>
          <a:prstGeom prst="rect">
            <a:avLst/>
          </a:prstGeom>
          <a:noFill/>
          <a:ln>
            <a:noFill/>
          </a:ln>
        </p:spPr>
      </p:pic>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469</Words>
  <Application>Microsoft Office PowerPoint</Application>
  <PresentationFormat>On-screen Show (16:9)</PresentationFormat>
  <Paragraphs>42</Paragraphs>
  <Slides>8</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Lato</vt:lpstr>
      <vt:lpstr>Rubik Light</vt:lpstr>
      <vt:lpstr>Roboto Slab</vt:lpstr>
      <vt:lpstr>Roboto</vt:lpstr>
      <vt:lpstr>Butterfly Kids</vt:lpstr>
      <vt:lpstr>Rubik</vt:lpstr>
      <vt:lpstr>Lato Black</vt:lpstr>
      <vt:lpstr>Arial</vt:lpstr>
      <vt:lpstr>Marina</vt:lpstr>
      <vt:lpstr>Password security </vt:lpstr>
      <vt:lpstr>Learning Target and Objectives</vt:lpstr>
      <vt:lpstr>Warm Up: Partner Share</vt:lpstr>
      <vt:lpstr>Important Digital Security Vocabulary</vt:lpstr>
      <vt:lpstr>Real Life Scenario: </vt:lpstr>
      <vt:lpstr>Real life scenario continued...</vt:lpstr>
      <vt:lpstr>CyberSecurity and Powerful Passwords</vt:lpstr>
      <vt:lpstr>Small group/breakout room assignment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Password security</dc:title>
  <dc:creator>Vannatter, Nicole</dc:creator>
  <cp:lastModifiedBy>Vannatter, Nicole</cp:lastModifiedBy>
  <cp:revision>1</cp:revision>
  <dcterms:modified xsi:type="dcterms:W3CDTF">2021-01-18T20:02:14Z</dcterms:modified>
</cp:coreProperties>
</file>