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2"/>
  </p:notesMasterIdLst>
  <p:sldIdLst>
    <p:sldId id="256" r:id="rId2"/>
    <p:sldId id="268" r:id="rId3"/>
    <p:sldId id="269" r:id="rId4"/>
    <p:sldId id="270" r:id="rId5"/>
    <p:sldId id="271" r:id="rId6"/>
    <p:sldId id="272" r:id="rId7"/>
    <p:sldId id="273" r:id="rId8"/>
    <p:sldId id="274" r:id="rId9"/>
    <p:sldId id="275" r:id="rId10"/>
    <p:sldId id="276" r:id="rId11"/>
    <p:sldId id="277" r:id="rId12"/>
    <p:sldId id="278" r:id="rId13"/>
    <p:sldId id="279" r:id="rId14"/>
    <p:sldId id="280" r:id="rId15"/>
    <p:sldId id="281" r:id="rId16"/>
    <p:sldId id="294" r:id="rId17"/>
    <p:sldId id="295" r:id="rId18"/>
    <p:sldId id="282" r:id="rId19"/>
    <p:sldId id="285" r:id="rId20"/>
    <p:sldId id="286" r:id="rId21"/>
    <p:sldId id="287" r:id="rId22"/>
    <p:sldId id="288" r:id="rId23"/>
    <p:sldId id="289" r:id="rId24"/>
    <p:sldId id="290" r:id="rId25"/>
    <p:sldId id="291" r:id="rId26"/>
    <p:sldId id="292" r:id="rId27"/>
    <p:sldId id="293" r:id="rId28"/>
    <p:sldId id="283" r:id="rId29"/>
    <p:sldId id="284" r:id="rId30"/>
    <p:sldId id="25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36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26" autoAdjust="0"/>
    <p:restoredTop sz="85714" autoAdjust="0"/>
  </p:normalViewPr>
  <p:slideViewPr>
    <p:cSldViewPr snapToGrid="0" snapToObjects="1">
      <p:cViewPr varScale="1">
        <p:scale>
          <a:sx n="105" d="100"/>
          <a:sy n="105" d="100"/>
        </p:scale>
        <p:origin x="1230" y="4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50" d="100"/>
          <a:sy n="150" d="100"/>
        </p:scale>
        <p:origin x="-1032" y="150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General Scams</a:t>
            </a:r>
            <a:endParaRPr lang="en-US" sz="144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dirty="0"/>
              <a:t>Cause Older Adults More Concern</a:t>
            </a:r>
          </a:p>
        </c:rich>
      </c:tx>
      <c:overlay val="0"/>
    </c:title>
    <c:autoTitleDeleted val="0"/>
    <c:plotArea>
      <c:layout/>
      <c:barChart>
        <c:barDir val="col"/>
        <c:grouping val="clustered"/>
        <c:varyColors val="0"/>
        <c:ser>
          <c:idx val="0"/>
          <c:order val="0"/>
          <c:tx>
            <c:strRef>
              <c:f>Sheet1!$B$1</c:f>
              <c:strCache>
                <c:ptCount val="1"/>
                <c:pt idx="0">
                  <c:v>Extremely/Very Concerned</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Under 45</c:v>
                </c:pt>
                <c:pt idx="1">
                  <c:v>45 or older</c:v>
                </c:pt>
              </c:strCache>
            </c:strRef>
          </c:cat>
          <c:val>
            <c:numRef>
              <c:f>Sheet1!$B$2:$B$3</c:f>
              <c:numCache>
                <c:formatCode>0%</c:formatCode>
                <c:ptCount val="2"/>
                <c:pt idx="0">
                  <c:v>0.47000000000000003</c:v>
                </c:pt>
                <c:pt idx="1">
                  <c:v>0.59</c:v>
                </c:pt>
              </c:numCache>
            </c:numRef>
          </c:val>
          <c:extLst>
            <c:ext xmlns:c16="http://schemas.microsoft.com/office/drawing/2014/chart" uri="{C3380CC4-5D6E-409C-BE32-E72D297353CC}">
              <c16:uniqueId val="{00000000-03F8-41E7-98A8-5E7EF6E9DAD4}"/>
            </c:ext>
          </c:extLst>
        </c:ser>
        <c:dLbls>
          <c:showLegendKey val="0"/>
          <c:showVal val="0"/>
          <c:showCatName val="0"/>
          <c:showSerName val="0"/>
          <c:showPercent val="0"/>
          <c:showBubbleSize val="0"/>
        </c:dLbls>
        <c:gapWidth val="100"/>
        <c:axId val="18733696"/>
        <c:axId val="45711744"/>
      </c:barChart>
      <c:catAx>
        <c:axId val="18733696"/>
        <c:scaling>
          <c:orientation val="minMax"/>
        </c:scaling>
        <c:delete val="0"/>
        <c:axPos val="b"/>
        <c:numFmt formatCode="General" sourceLinked="0"/>
        <c:majorTickMark val="out"/>
        <c:minorTickMark val="none"/>
        <c:tickLblPos val="nextTo"/>
        <c:crossAx val="45711744"/>
        <c:crosses val="autoZero"/>
        <c:auto val="1"/>
        <c:lblAlgn val="ctr"/>
        <c:lblOffset val="100"/>
        <c:noMultiLvlLbl val="0"/>
      </c:catAx>
      <c:valAx>
        <c:axId val="45711744"/>
        <c:scaling>
          <c:orientation val="minMax"/>
        </c:scaling>
        <c:delete val="1"/>
        <c:axPos val="l"/>
        <c:numFmt formatCode="0%" sourceLinked="1"/>
        <c:majorTickMark val="out"/>
        <c:minorTickMark val="none"/>
        <c:tickLblPos val="none"/>
        <c:crossAx val="18733696"/>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Probability of Becoming a Victim</a:t>
            </a:r>
            <a:endParaRPr lang="en-US" sz="1440" dirty="0"/>
          </a:p>
        </c:rich>
      </c:tx>
      <c:overlay val="0"/>
    </c:title>
    <c:autoTitleDeleted val="0"/>
    <c:view3D>
      <c:rotX val="70"/>
      <c:rotY val="105"/>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dLbl>
              <c:idx val="3"/>
              <c:layout>
                <c:manualLayout>
                  <c:x val="3.1648231471066116E-2"/>
                  <c:y val="-4.9783959788045361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792-4556-8976-1D7AEAA17654}"/>
                </c:ext>
              </c:extLst>
            </c:dLbl>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Sheet1!$A$2:$A$6</c:f>
              <c:strCache>
                <c:ptCount val="5"/>
                <c:pt idx="0">
                  <c:v>Extremely unlikely</c:v>
                </c:pt>
                <c:pt idx="1">
                  <c:v>Very unlikely</c:v>
                </c:pt>
                <c:pt idx="2">
                  <c:v>Somewhat likely</c:v>
                </c:pt>
                <c:pt idx="3">
                  <c:v>Very likely</c:v>
                </c:pt>
                <c:pt idx="4">
                  <c:v>Extremely likely</c:v>
                </c:pt>
              </c:strCache>
            </c:strRef>
          </c:cat>
          <c:val>
            <c:numRef>
              <c:f>Sheet1!$B$2:$B$6</c:f>
              <c:numCache>
                <c:formatCode>0%</c:formatCode>
                <c:ptCount val="5"/>
                <c:pt idx="0">
                  <c:v>0.14000000000000001</c:v>
                </c:pt>
                <c:pt idx="1">
                  <c:v>0.48</c:v>
                </c:pt>
                <c:pt idx="2">
                  <c:v>0.33</c:v>
                </c:pt>
                <c:pt idx="3">
                  <c:v>0.05</c:v>
                </c:pt>
                <c:pt idx="4">
                  <c:v>0.01</c:v>
                </c:pt>
              </c:numCache>
            </c:numRef>
          </c:val>
          <c:extLst>
            <c:ext xmlns:c16="http://schemas.microsoft.com/office/drawing/2014/chart" uri="{C3380CC4-5D6E-409C-BE32-E72D297353CC}">
              <c16:uniqueId val="{00000001-7792-4556-8976-1D7AEAA17654}"/>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Older &amp; High Income Adults Feel Least Vulnerable to Online Scams</a:t>
            </a:r>
            <a:endParaRPr lang="en-US" sz="1440" dirty="0"/>
          </a:p>
        </c:rich>
      </c:tx>
      <c:overlay val="0"/>
    </c:title>
    <c:autoTitleDeleted val="0"/>
    <c:plotArea>
      <c:layout/>
      <c:barChart>
        <c:barDir val="col"/>
        <c:grouping val="clustered"/>
        <c:varyColors val="0"/>
        <c:ser>
          <c:idx val="0"/>
          <c:order val="0"/>
          <c:tx>
            <c:strRef>
              <c:f>Sheet1!$B$1</c:f>
              <c:strCache>
                <c:ptCount val="1"/>
                <c:pt idx="0">
                  <c:v>Extremely/Very Unlikely</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Retired</c:v>
                </c:pt>
                <c:pt idx="1">
                  <c:v>&gt;$75K HHI</c:v>
                </c:pt>
                <c:pt idx="2">
                  <c:v>Full-time employed</c:v>
                </c:pt>
              </c:strCache>
            </c:strRef>
          </c:cat>
          <c:val>
            <c:numRef>
              <c:f>Sheet1!$B$2:$B$4</c:f>
              <c:numCache>
                <c:formatCode>0%</c:formatCode>
                <c:ptCount val="3"/>
                <c:pt idx="0">
                  <c:v>0.67</c:v>
                </c:pt>
                <c:pt idx="1">
                  <c:v>0.66</c:v>
                </c:pt>
                <c:pt idx="2">
                  <c:v>0.64</c:v>
                </c:pt>
              </c:numCache>
            </c:numRef>
          </c:val>
          <c:extLst>
            <c:ext xmlns:c16="http://schemas.microsoft.com/office/drawing/2014/chart" uri="{C3380CC4-5D6E-409C-BE32-E72D297353CC}">
              <c16:uniqueId val="{00000000-A3A8-4C52-8D97-3B0B01A59819}"/>
            </c:ext>
          </c:extLst>
        </c:ser>
        <c:dLbls>
          <c:showLegendKey val="0"/>
          <c:showVal val="0"/>
          <c:showCatName val="0"/>
          <c:showSerName val="0"/>
          <c:showPercent val="0"/>
          <c:showBubbleSize val="0"/>
        </c:dLbls>
        <c:gapWidth val="100"/>
        <c:axId val="45212800"/>
        <c:axId val="45214336"/>
      </c:barChart>
      <c:catAx>
        <c:axId val="45212800"/>
        <c:scaling>
          <c:orientation val="minMax"/>
        </c:scaling>
        <c:delete val="0"/>
        <c:axPos val="b"/>
        <c:numFmt formatCode="General" sourceLinked="0"/>
        <c:majorTickMark val="out"/>
        <c:minorTickMark val="none"/>
        <c:tickLblPos val="nextTo"/>
        <c:crossAx val="45214336"/>
        <c:crosses val="autoZero"/>
        <c:auto val="1"/>
        <c:lblAlgn val="ctr"/>
        <c:lblOffset val="100"/>
        <c:noMultiLvlLbl val="0"/>
      </c:catAx>
      <c:valAx>
        <c:axId val="45214336"/>
        <c:scaling>
          <c:orientation val="minMax"/>
        </c:scaling>
        <c:delete val="1"/>
        <c:axPos val="l"/>
        <c:numFmt formatCode="0%" sourceLinked="1"/>
        <c:majorTickMark val="out"/>
        <c:minorTickMark val="none"/>
        <c:tickLblPos val="none"/>
        <c:crossAx val="45212800"/>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view3D>
      <c:rotX val="70"/>
      <c:rotY val="105"/>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Sheet1!$A$2:$A$3</c:f>
              <c:strCache>
                <c:ptCount val="2"/>
                <c:pt idx="0">
                  <c:v>Steps taken</c:v>
                </c:pt>
                <c:pt idx="1">
                  <c:v>No Steps</c:v>
                </c:pt>
              </c:strCache>
            </c:strRef>
          </c:cat>
          <c:val>
            <c:numRef>
              <c:f>Sheet1!$B$2:$B$3</c:f>
              <c:numCache>
                <c:formatCode>0%</c:formatCode>
                <c:ptCount val="2"/>
                <c:pt idx="0">
                  <c:v>0.97000000000000008</c:v>
                </c:pt>
                <c:pt idx="1">
                  <c:v>3.0000000000000002E-2</c:v>
                </c:pt>
              </c:numCache>
            </c:numRef>
          </c:val>
          <c:extLst>
            <c:ext xmlns:c16="http://schemas.microsoft.com/office/drawing/2014/chart" uri="{C3380CC4-5D6E-409C-BE32-E72D297353CC}">
              <c16:uniqueId val="{00000000-6AA3-44C4-97D1-ABC312BE3A02}"/>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view3D>
      <c:rotX val="70"/>
      <c:rotY val="200"/>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Sheet1!$A$2:$A$3</c:f>
              <c:strCache>
                <c:ptCount val="2"/>
                <c:pt idx="0">
                  <c:v>Steps taken</c:v>
                </c:pt>
                <c:pt idx="1">
                  <c:v>No Steps</c:v>
                </c:pt>
              </c:strCache>
            </c:strRef>
          </c:cat>
          <c:val>
            <c:numRef>
              <c:f>Sheet1!$B$2:$B$3</c:f>
              <c:numCache>
                <c:formatCode>0%</c:formatCode>
                <c:ptCount val="2"/>
                <c:pt idx="0">
                  <c:v>0.48000000000000004</c:v>
                </c:pt>
                <c:pt idx="1">
                  <c:v>0.52</c:v>
                </c:pt>
              </c:numCache>
            </c:numRef>
          </c:val>
          <c:extLst>
            <c:ext xmlns:c16="http://schemas.microsoft.com/office/drawing/2014/chart" uri="{C3380CC4-5D6E-409C-BE32-E72D297353CC}">
              <c16:uniqueId val="{00000000-68A1-4E98-A04F-B2436E5862EA}"/>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view3D>
      <c:rotX val="70"/>
      <c:rotY val="100"/>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Sheet1!$A$2:$A$3</c:f>
              <c:strCache>
                <c:ptCount val="2"/>
                <c:pt idx="0">
                  <c:v>Steps taken</c:v>
                </c:pt>
                <c:pt idx="1">
                  <c:v>No Steps</c:v>
                </c:pt>
              </c:strCache>
            </c:strRef>
          </c:cat>
          <c:val>
            <c:numRef>
              <c:f>Sheet1!$B$2:$B$3</c:f>
              <c:numCache>
                <c:formatCode>0%</c:formatCode>
                <c:ptCount val="2"/>
                <c:pt idx="0">
                  <c:v>0.94000000000000006</c:v>
                </c:pt>
                <c:pt idx="1">
                  <c:v>6.0000000000000005E-2</c:v>
                </c:pt>
              </c:numCache>
            </c:numRef>
          </c:val>
          <c:extLst>
            <c:ext xmlns:c16="http://schemas.microsoft.com/office/drawing/2014/chart" uri="{C3380CC4-5D6E-409C-BE32-E72D297353CC}">
              <c16:uniqueId val="{00000000-0365-467D-86A3-CABBE5B6D5F2}"/>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Gender</a:t>
            </a:r>
            <a:endParaRPr lang="en-US" sz="1440" dirty="0"/>
          </a:p>
        </c:rich>
      </c:tx>
      <c:overlay val="0"/>
    </c:title>
    <c:autoTitleDeleted val="0"/>
    <c:view3D>
      <c:rotX val="70"/>
      <c:rotY val="190"/>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Sheet1!$A$2:$A$3</c:f>
              <c:strCache>
                <c:ptCount val="2"/>
                <c:pt idx="0">
                  <c:v>Men</c:v>
                </c:pt>
                <c:pt idx="1">
                  <c:v>Women</c:v>
                </c:pt>
              </c:strCache>
            </c:strRef>
          </c:cat>
          <c:val>
            <c:numRef>
              <c:f>Sheet1!$B$2:$B$3</c:f>
              <c:numCache>
                <c:formatCode>0%</c:formatCode>
                <c:ptCount val="2"/>
                <c:pt idx="0">
                  <c:v>0.49000000000000005</c:v>
                </c:pt>
                <c:pt idx="1">
                  <c:v>0.51</c:v>
                </c:pt>
              </c:numCache>
            </c:numRef>
          </c:val>
          <c:extLst>
            <c:ext xmlns:c16="http://schemas.microsoft.com/office/drawing/2014/chart" uri="{C3380CC4-5D6E-409C-BE32-E72D297353CC}">
              <c16:uniqueId val="{00000000-FCD1-4690-BABA-F2C1B7AFE4EA}"/>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Household Income</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&lt;$35K</c:v>
                </c:pt>
                <c:pt idx="1">
                  <c:v>$35-$75K</c:v>
                </c:pt>
                <c:pt idx="2">
                  <c:v>&gt;$75K</c:v>
                </c:pt>
              </c:strCache>
            </c:strRef>
          </c:cat>
          <c:val>
            <c:numRef>
              <c:f>Sheet1!$B$2:$B$4</c:f>
              <c:numCache>
                <c:formatCode>0%</c:formatCode>
                <c:ptCount val="3"/>
                <c:pt idx="0">
                  <c:v>0.27</c:v>
                </c:pt>
                <c:pt idx="1">
                  <c:v>0.35000000000000003</c:v>
                </c:pt>
                <c:pt idx="2">
                  <c:v>0.38000000000000006</c:v>
                </c:pt>
              </c:numCache>
            </c:numRef>
          </c:val>
          <c:extLst>
            <c:ext xmlns:c16="http://schemas.microsoft.com/office/drawing/2014/chart" uri="{C3380CC4-5D6E-409C-BE32-E72D297353CC}">
              <c16:uniqueId val="{00000000-5FDD-4BB1-A4C7-2794F5320109}"/>
            </c:ext>
          </c:extLst>
        </c:ser>
        <c:dLbls>
          <c:showLegendKey val="0"/>
          <c:showVal val="0"/>
          <c:showCatName val="0"/>
          <c:showSerName val="0"/>
          <c:showPercent val="0"/>
          <c:showBubbleSize val="0"/>
        </c:dLbls>
        <c:gapWidth val="100"/>
        <c:axId val="61290752"/>
        <c:axId val="61308928"/>
      </c:barChart>
      <c:catAx>
        <c:axId val="61290752"/>
        <c:scaling>
          <c:orientation val="minMax"/>
        </c:scaling>
        <c:delete val="0"/>
        <c:axPos val="b"/>
        <c:numFmt formatCode="General" sourceLinked="0"/>
        <c:majorTickMark val="out"/>
        <c:minorTickMark val="none"/>
        <c:tickLblPos val="nextTo"/>
        <c:crossAx val="61308928"/>
        <c:crosses val="autoZero"/>
        <c:auto val="1"/>
        <c:lblAlgn val="ctr"/>
        <c:lblOffset val="100"/>
        <c:noMultiLvlLbl val="0"/>
      </c:catAx>
      <c:valAx>
        <c:axId val="61308928"/>
        <c:scaling>
          <c:orientation val="minMax"/>
        </c:scaling>
        <c:delete val="1"/>
        <c:axPos val="l"/>
        <c:numFmt formatCode="0%" sourceLinked="1"/>
        <c:majorTickMark val="out"/>
        <c:minorTickMark val="none"/>
        <c:tickLblPos val="none"/>
        <c:crossAx val="61290752"/>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Age</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18-34</c:v>
                </c:pt>
                <c:pt idx="1">
                  <c:v>35-54</c:v>
                </c:pt>
                <c:pt idx="2">
                  <c:v>55 or older</c:v>
                </c:pt>
              </c:strCache>
            </c:strRef>
          </c:cat>
          <c:val>
            <c:numRef>
              <c:f>Sheet1!$B$2:$B$4</c:f>
              <c:numCache>
                <c:formatCode>0%</c:formatCode>
                <c:ptCount val="3"/>
                <c:pt idx="0">
                  <c:v>0.31000000000000005</c:v>
                </c:pt>
                <c:pt idx="1">
                  <c:v>0.37000000000000005</c:v>
                </c:pt>
                <c:pt idx="2">
                  <c:v>0.32000000000000006</c:v>
                </c:pt>
              </c:numCache>
            </c:numRef>
          </c:val>
          <c:extLst>
            <c:ext xmlns:c16="http://schemas.microsoft.com/office/drawing/2014/chart" uri="{C3380CC4-5D6E-409C-BE32-E72D297353CC}">
              <c16:uniqueId val="{00000000-2D39-42AB-9800-987E1FECCA04}"/>
            </c:ext>
          </c:extLst>
        </c:ser>
        <c:dLbls>
          <c:showLegendKey val="0"/>
          <c:showVal val="0"/>
          <c:showCatName val="0"/>
          <c:showSerName val="0"/>
          <c:showPercent val="0"/>
          <c:showBubbleSize val="0"/>
        </c:dLbls>
        <c:gapWidth val="100"/>
        <c:axId val="61427712"/>
        <c:axId val="61429248"/>
      </c:barChart>
      <c:catAx>
        <c:axId val="61427712"/>
        <c:scaling>
          <c:orientation val="minMax"/>
        </c:scaling>
        <c:delete val="0"/>
        <c:axPos val="b"/>
        <c:numFmt formatCode="General" sourceLinked="0"/>
        <c:majorTickMark val="out"/>
        <c:minorTickMark val="none"/>
        <c:tickLblPos val="nextTo"/>
        <c:crossAx val="61429248"/>
        <c:crosses val="autoZero"/>
        <c:auto val="1"/>
        <c:lblAlgn val="ctr"/>
        <c:lblOffset val="100"/>
        <c:noMultiLvlLbl val="0"/>
      </c:catAx>
      <c:valAx>
        <c:axId val="61429248"/>
        <c:scaling>
          <c:orientation val="minMax"/>
        </c:scaling>
        <c:delete val="1"/>
        <c:axPos val="l"/>
        <c:numFmt formatCode="0%" sourceLinked="1"/>
        <c:majorTickMark val="out"/>
        <c:minorTickMark val="none"/>
        <c:tickLblPos val="none"/>
        <c:crossAx val="61427712"/>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Education Level</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High School or less</c:v>
                </c:pt>
                <c:pt idx="1">
                  <c:v>Assoc. degree/some college</c:v>
                </c:pt>
                <c:pt idx="2">
                  <c:v>College grad</c:v>
                </c:pt>
                <c:pt idx="3">
                  <c:v>Post Grad</c:v>
                </c:pt>
              </c:strCache>
            </c:strRef>
          </c:cat>
          <c:val>
            <c:numRef>
              <c:f>Sheet1!$B$2:$B$5</c:f>
              <c:numCache>
                <c:formatCode>0%</c:formatCode>
                <c:ptCount val="4"/>
                <c:pt idx="0">
                  <c:v>0.32000000000000006</c:v>
                </c:pt>
                <c:pt idx="1">
                  <c:v>0.35000000000000003</c:v>
                </c:pt>
                <c:pt idx="2">
                  <c:v>0.2</c:v>
                </c:pt>
                <c:pt idx="3">
                  <c:v>0.13</c:v>
                </c:pt>
              </c:numCache>
            </c:numRef>
          </c:val>
          <c:extLst>
            <c:ext xmlns:c16="http://schemas.microsoft.com/office/drawing/2014/chart" uri="{C3380CC4-5D6E-409C-BE32-E72D297353CC}">
              <c16:uniqueId val="{00000000-F8B3-4159-A973-4B671337D2ED}"/>
            </c:ext>
          </c:extLst>
        </c:ser>
        <c:dLbls>
          <c:showLegendKey val="0"/>
          <c:showVal val="0"/>
          <c:showCatName val="0"/>
          <c:showSerName val="0"/>
          <c:showPercent val="0"/>
          <c:showBubbleSize val="0"/>
        </c:dLbls>
        <c:gapWidth val="100"/>
        <c:axId val="61445632"/>
        <c:axId val="61447168"/>
      </c:barChart>
      <c:catAx>
        <c:axId val="61445632"/>
        <c:scaling>
          <c:orientation val="minMax"/>
        </c:scaling>
        <c:delete val="0"/>
        <c:axPos val="b"/>
        <c:numFmt formatCode="General" sourceLinked="0"/>
        <c:majorTickMark val="out"/>
        <c:minorTickMark val="none"/>
        <c:tickLblPos val="nextTo"/>
        <c:crossAx val="61447168"/>
        <c:crosses val="autoZero"/>
        <c:auto val="1"/>
        <c:lblAlgn val="ctr"/>
        <c:lblOffset val="100"/>
        <c:noMultiLvlLbl val="0"/>
      </c:catAx>
      <c:valAx>
        <c:axId val="61447168"/>
        <c:scaling>
          <c:orientation val="minMax"/>
        </c:scaling>
        <c:delete val="1"/>
        <c:axPos val="l"/>
        <c:numFmt formatCode="0%" sourceLinked="1"/>
        <c:majorTickMark val="out"/>
        <c:minorTickMark val="none"/>
        <c:tickLblPos val="none"/>
        <c:crossAx val="61445632"/>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Marital Status</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Single</c:v>
                </c:pt>
                <c:pt idx="1">
                  <c:v>Domestic partner</c:v>
                </c:pt>
                <c:pt idx="2">
                  <c:v>Married</c:v>
                </c:pt>
                <c:pt idx="3">
                  <c:v>Widowed</c:v>
                </c:pt>
                <c:pt idx="4">
                  <c:v>Divorced or separated</c:v>
                </c:pt>
              </c:strCache>
            </c:strRef>
          </c:cat>
          <c:val>
            <c:numRef>
              <c:f>Sheet1!$B$2:$B$6</c:f>
              <c:numCache>
                <c:formatCode>0%</c:formatCode>
                <c:ptCount val="5"/>
                <c:pt idx="0">
                  <c:v>0.2</c:v>
                </c:pt>
                <c:pt idx="1">
                  <c:v>8.0000000000000016E-2</c:v>
                </c:pt>
                <c:pt idx="2">
                  <c:v>0.56000000000000005</c:v>
                </c:pt>
                <c:pt idx="3">
                  <c:v>4.0000000000000008E-2</c:v>
                </c:pt>
                <c:pt idx="4">
                  <c:v>0.12000000000000001</c:v>
                </c:pt>
              </c:numCache>
            </c:numRef>
          </c:val>
          <c:extLst>
            <c:ext xmlns:c16="http://schemas.microsoft.com/office/drawing/2014/chart" uri="{C3380CC4-5D6E-409C-BE32-E72D297353CC}">
              <c16:uniqueId val="{00000000-AE5B-4A71-8160-15849E42F89C}"/>
            </c:ext>
          </c:extLst>
        </c:ser>
        <c:dLbls>
          <c:showLegendKey val="0"/>
          <c:showVal val="0"/>
          <c:showCatName val="0"/>
          <c:showSerName val="0"/>
          <c:showPercent val="0"/>
          <c:showBubbleSize val="0"/>
        </c:dLbls>
        <c:gapWidth val="100"/>
        <c:axId val="61607936"/>
        <c:axId val="61609472"/>
      </c:barChart>
      <c:catAx>
        <c:axId val="61607936"/>
        <c:scaling>
          <c:orientation val="minMax"/>
        </c:scaling>
        <c:delete val="0"/>
        <c:axPos val="b"/>
        <c:numFmt formatCode="General" sourceLinked="0"/>
        <c:majorTickMark val="out"/>
        <c:minorTickMark val="none"/>
        <c:tickLblPos val="nextTo"/>
        <c:crossAx val="61609472"/>
        <c:crosses val="autoZero"/>
        <c:auto val="1"/>
        <c:lblAlgn val="ctr"/>
        <c:lblOffset val="100"/>
        <c:noMultiLvlLbl val="0"/>
      </c:catAx>
      <c:valAx>
        <c:axId val="61609472"/>
        <c:scaling>
          <c:orientation val="minMax"/>
        </c:scaling>
        <c:delete val="1"/>
        <c:axPos val="l"/>
        <c:numFmt formatCode="0%" sourceLinked="1"/>
        <c:majorTickMark val="out"/>
        <c:minorTickMark val="none"/>
        <c:tickLblPos val="none"/>
        <c:crossAx val="61607936"/>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Impersonation Scams</a:t>
            </a:r>
            <a:endParaRPr lang="en-US" sz="144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dirty="0"/>
              <a:t>Cause Older &amp; Younger</a:t>
            </a:r>
            <a:r>
              <a:rPr lang="en-US" sz="1440" baseline="0" dirty="0"/>
              <a:t> </a:t>
            </a:r>
            <a:r>
              <a:rPr lang="en-US" sz="1440" dirty="0"/>
              <a:t>Adults More Concern</a:t>
            </a:r>
          </a:p>
        </c:rich>
      </c:tx>
      <c:overlay val="0"/>
    </c:title>
    <c:autoTitleDeleted val="0"/>
    <c:plotArea>
      <c:layout/>
      <c:barChart>
        <c:barDir val="col"/>
        <c:grouping val="clustered"/>
        <c:varyColors val="0"/>
        <c:ser>
          <c:idx val="0"/>
          <c:order val="0"/>
          <c:tx>
            <c:strRef>
              <c:f>Sheet1!$B$1</c:f>
              <c:strCache>
                <c:ptCount val="1"/>
                <c:pt idx="0">
                  <c:v>Extremely/Very Concerned</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18-24</c:v>
                </c:pt>
                <c:pt idx="1">
                  <c:v>25-64</c:v>
                </c:pt>
                <c:pt idx="2">
                  <c:v>65+</c:v>
                </c:pt>
              </c:strCache>
            </c:strRef>
          </c:cat>
          <c:val>
            <c:numRef>
              <c:f>Sheet1!$B$2:$B$4</c:f>
              <c:numCache>
                <c:formatCode>0%</c:formatCode>
                <c:ptCount val="3"/>
                <c:pt idx="0">
                  <c:v>0.67000000000000015</c:v>
                </c:pt>
                <c:pt idx="1">
                  <c:v>0.5</c:v>
                </c:pt>
                <c:pt idx="2">
                  <c:v>0.60000000000000009</c:v>
                </c:pt>
              </c:numCache>
            </c:numRef>
          </c:val>
          <c:extLst>
            <c:ext xmlns:c16="http://schemas.microsoft.com/office/drawing/2014/chart" uri="{C3380CC4-5D6E-409C-BE32-E72D297353CC}">
              <c16:uniqueId val="{00000000-3D46-4BA6-988B-0062A67B3533}"/>
            </c:ext>
          </c:extLst>
        </c:ser>
        <c:dLbls>
          <c:showLegendKey val="0"/>
          <c:showVal val="0"/>
          <c:showCatName val="0"/>
          <c:showSerName val="0"/>
          <c:showPercent val="0"/>
          <c:showBubbleSize val="0"/>
        </c:dLbls>
        <c:gapWidth val="100"/>
        <c:axId val="18739968"/>
        <c:axId val="18741504"/>
      </c:barChart>
      <c:catAx>
        <c:axId val="18739968"/>
        <c:scaling>
          <c:orientation val="minMax"/>
        </c:scaling>
        <c:delete val="0"/>
        <c:axPos val="b"/>
        <c:numFmt formatCode="General" sourceLinked="0"/>
        <c:majorTickMark val="out"/>
        <c:minorTickMark val="none"/>
        <c:tickLblPos val="nextTo"/>
        <c:crossAx val="18741504"/>
        <c:crosses val="autoZero"/>
        <c:auto val="1"/>
        <c:lblAlgn val="ctr"/>
        <c:lblOffset val="100"/>
        <c:noMultiLvlLbl val="0"/>
      </c:catAx>
      <c:valAx>
        <c:axId val="18741504"/>
        <c:scaling>
          <c:orientation val="minMax"/>
        </c:scaling>
        <c:delete val="1"/>
        <c:axPos val="l"/>
        <c:numFmt formatCode="0%" sourceLinked="1"/>
        <c:majorTickMark val="out"/>
        <c:minorTickMark val="none"/>
        <c:tickLblPos val="none"/>
        <c:crossAx val="18739968"/>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Ethnicity</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White</c:v>
                </c:pt>
                <c:pt idx="1">
                  <c:v>Black</c:v>
                </c:pt>
                <c:pt idx="2">
                  <c:v>Other</c:v>
                </c:pt>
              </c:strCache>
            </c:strRef>
          </c:cat>
          <c:val>
            <c:numRef>
              <c:f>Sheet1!$B$2:$B$4</c:f>
              <c:numCache>
                <c:formatCode>0%</c:formatCode>
                <c:ptCount val="3"/>
                <c:pt idx="0">
                  <c:v>0.84000000000000008</c:v>
                </c:pt>
                <c:pt idx="1">
                  <c:v>7.0000000000000021E-2</c:v>
                </c:pt>
                <c:pt idx="2">
                  <c:v>9.0000000000000011E-2</c:v>
                </c:pt>
              </c:numCache>
            </c:numRef>
          </c:val>
          <c:extLst>
            <c:ext xmlns:c16="http://schemas.microsoft.com/office/drawing/2014/chart" uri="{C3380CC4-5D6E-409C-BE32-E72D297353CC}">
              <c16:uniqueId val="{00000000-7BD9-49D3-A7E4-08BFF9A945BD}"/>
            </c:ext>
          </c:extLst>
        </c:ser>
        <c:dLbls>
          <c:showLegendKey val="0"/>
          <c:showVal val="0"/>
          <c:showCatName val="0"/>
          <c:showSerName val="0"/>
          <c:showPercent val="0"/>
          <c:showBubbleSize val="0"/>
        </c:dLbls>
        <c:gapWidth val="100"/>
        <c:axId val="61785600"/>
        <c:axId val="61787136"/>
      </c:barChart>
      <c:catAx>
        <c:axId val="61785600"/>
        <c:scaling>
          <c:orientation val="minMax"/>
        </c:scaling>
        <c:delete val="0"/>
        <c:axPos val="b"/>
        <c:numFmt formatCode="General" sourceLinked="0"/>
        <c:majorTickMark val="out"/>
        <c:minorTickMark val="none"/>
        <c:tickLblPos val="nextTo"/>
        <c:crossAx val="61787136"/>
        <c:crosses val="autoZero"/>
        <c:auto val="1"/>
        <c:lblAlgn val="ctr"/>
        <c:lblOffset val="100"/>
        <c:noMultiLvlLbl val="0"/>
      </c:catAx>
      <c:valAx>
        <c:axId val="61787136"/>
        <c:scaling>
          <c:orientation val="minMax"/>
        </c:scaling>
        <c:delete val="1"/>
        <c:axPos val="l"/>
        <c:numFmt formatCode="0%" sourceLinked="1"/>
        <c:majorTickMark val="out"/>
        <c:minorTickMark val="none"/>
        <c:tickLblPos val="none"/>
        <c:crossAx val="61785600"/>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Employment</a:t>
            </a:r>
            <a:endParaRPr lang="en-US" sz="1440" dirty="0"/>
          </a:p>
        </c:rich>
      </c:tx>
      <c:overlay val="0"/>
    </c:title>
    <c:autoTitleDeleted val="0"/>
    <c:plotArea>
      <c:layout/>
      <c:barChart>
        <c:barDir val="col"/>
        <c:grouping val="clustered"/>
        <c:varyColors val="0"/>
        <c:ser>
          <c:idx val="0"/>
          <c:order val="0"/>
          <c:tx>
            <c:strRef>
              <c:f>Sheet1!$B$1</c:f>
              <c:strCache>
                <c:ptCount val="1"/>
                <c:pt idx="0">
                  <c:v>Column1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Employed full-time</c:v>
                </c:pt>
                <c:pt idx="1">
                  <c:v>Employed part-time</c:v>
                </c:pt>
                <c:pt idx="2">
                  <c:v>Self-employed</c:v>
                </c:pt>
                <c:pt idx="3">
                  <c:v>Retired</c:v>
                </c:pt>
                <c:pt idx="4">
                  <c:v>Student</c:v>
                </c:pt>
                <c:pt idx="5">
                  <c:v>Unemployed</c:v>
                </c:pt>
                <c:pt idx="6">
                  <c:v>Other</c:v>
                </c:pt>
              </c:strCache>
            </c:strRef>
          </c:cat>
          <c:val>
            <c:numRef>
              <c:f>Sheet1!$B$2:$B$8</c:f>
              <c:numCache>
                <c:formatCode>0%</c:formatCode>
                <c:ptCount val="7"/>
                <c:pt idx="0">
                  <c:v>0.41000000000000003</c:v>
                </c:pt>
                <c:pt idx="1">
                  <c:v>0.1</c:v>
                </c:pt>
                <c:pt idx="2">
                  <c:v>7.0000000000000021E-2</c:v>
                </c:pt>
                <c:pt idx="3">
                  <c:v>0.18000000000000002</c:v>
                </c:pt>
                <c:pt idx="4">
                  <c:v>0.05</c:v>
                </c:pt>
                <c:pt idx="5">
                  <c:v>0.1</c:v>
                </c:pt>
                <c:pt idx="6">
                  <c:v>9.0000000000000011E-2</c:v>
                </c:pt>
              </c:numCache>
            </c:numRef>
          </c:val>
          <c:extLst>
            <c:ext xmlns:c16="http://schemas.microsoft.com/office/drawing/2014/chart" uri="{C3380CC4-5D6E-409C-BE32-E72D297353CC}">
              <c16:uniqueId val="{00000000-1F21-445D-8669-C548A218BAF6}"/>
            </c:ext>
          </c:extLst>
        </c:ser>
        <c:dLbls>
          <c:showLegendKey val="0"/>
          <c:showVal val="0"/>
          <c:showCatName val="0"/>
          <c:showSerName val="0"/>
          <c:showPercent val="0"/>
          <c:showBubbleSize val="0"/>
        </c:dLbls>
        <c:gapWidth val="100"/>
        <c:axId val="62045184"/>
        <c:axId val="62075648"/>
      </c:barChart>
      <c:catAx>
        <c:axId val="62045184"/>
        <c:scaling>
          <c:orientation val="minMax"/>
        </c:scaling>
        <c:delete val="0"/>
        <c:axPos val="b"/>
        <c:numFmt formatCode="General" sourceLinked="0"/>
        <c:majorTickMark val="out"/>
        <c:minorTickMark val="none"/>
        <c:tickLblPos val="nextTo"/>
        <c:crossAx val="62075648"/>
        <c:crosses val="autoZero"/>
        <c:auto val="1"/>
        <c:lblAlgn val="ctr"/>
        <c:lblOffset val="100"/>
        <c:noMultiLvlLbl val="0"/>
      </c:catAx>
      <c:valAx>
        <c:axId val="62075648"/>
        <c:scaling>
          <c:orientation val="minMax"/>
        </c:scaling>
        <c:delete val="1"/>
        <c:axPos val="l"/>
        <c:numFmt formatCode="0%" sourceLinked="1"/>
        <c:majorTickMark val="out"/>
        <c:minorTickMark val="none"/>
        <c:tickLblPos val="none"/>
        <c:crossAx val="62045184"/>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Parents</a:t>
            </a:r>
            <a:endParaRPr lang="en-US" sz="1440" dirty="0"/>
          </a:p>
        </c:rich>
      </c:tx>
      <c:overlay val="0"/>
    </c:title>
    <c:autoTitleDeleted val="0"/>
    <c:view3D>
      <c:rotX val="70"/>
      <c:rotY val="105"/>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dLbl>
              <c:idx val="0"/>
              <c:tx>
                <c:rich>
                  <a:bodyPr/>
                  <a:lstStyle/>
                  <a:p>
                    <a:r>
                      <a:rPr lang="en-US"/>
                      <a:t>Children &lt;18</a:t>
                    </a:r>
                    <a:r>
                      <a:rPr lang="en-US" dirty="0"/>
                      <a:t>, 25%</a:t>
                    </a:r>
                  </a:p>
                </c:rich>
              </c:tx>
              <c:showLegendKey val="0"/>
              <c:showVal val="1"/>
              <c:showCatName val="1"/>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DDAB-4BC9-BB63-6B0703AC2E71}"/>
                </c:ext>
              </c:extLst>
            </c:dLbl>
            <c:dLbl>
              <c:idx val="1"/>
              <c:tx>
                <c:rich>
                  <a:bodyPr/>
                  <a:lstStyle/>
                  <a:p>
                    <a:r>
                      <a:rPr lang="en-US" dirty="0"/>
                      <a:t>No </a:t>
                    </a:r>
                    <a:r>
                      <a:rPr lang="en-US"/>
                      <a:t>children &lt; </a:t>
                    </a:r>
                    <a:r>
                      <a:rPr lang="en-US" dirty="0"/>
                      <a:t>18, 75%</a:t>
                    </a:r>
                  </a:p>
                </c:rich>
              </c:tx>
              <c:showLegendKey val="0"/>
              <c:showVal val="1"/>
              <c:showCatName val="1"/>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DDAB-4BC9-BB63-6B0703AC2E71}"/>
                </c:ext>
              </c:extLst>
            </c:dLbl>
            <c:spPr>
              <a:noFill/>
              <a:ln>
                <a:noFill/>
              </a:ln>
              <a:effectLst/>
            </c:spPr>
            <c:txPr>
              <a:bodyPr/>
              <a:lstStyle/>
              <a:p>
                <a:pPr>
                  <a:defRPr sz="1000"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Sheet1!$A$2:$A$3</c:f>
              <c:strCache>
                <c:ptCount val="2"/>
                <c:pt idx="0">
                  <c:v>Children under 18</c:v>
                </c:pt>
                <c:pt idx="1">
                  <c:v>No children under 18</c:v>
                </c:pt>
              </c:strCache>
            </c:strRef>
          </c:cat>
          <c:val>
            <c:numRef>
              <c:f>Sheet1!$B$2:$B$3</c:f>
              <c:numCache>
                <c:formatCode>0%</c:formatCode>
                <c:ptCount val="2"/>
                <c:pt idx="0">
                  <c:v>0.25</c:v>
                </c:pt>
                <c:pt idx="1">
                  <c:v>0.75000000000000011</c:v>
                </c:pt>
              </c:numCache>
            </c:numRef>
          </c:val>
          <c:extLst>
            <c:ext xmlns:c16="http://schemas.microsoft.com/office/drawing/2014/chart" uri="{C3380CC4-5D6E-409C-BE32-E72D297353CC}">
              <c16:uniqueId val="{00000002-DDAB-4BC9-BB63-6B0703AC2E71}"/>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Shopping &amp; Auction Scams</a:t>
            </a:r>
            <a:endParaRPr lang="en-US" sz="144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Cause Women More </a:t>
            </a:r>
            <a:r>
              <a:rPr lang="en-US" sz="1440" dirty="0"/>
              <a:t>Concern</a:t>
            </a:r>
          </a:p>
        </c:rich>
      </c:tx>
      <c:overlay val="0"/>
    </c:title>
    <c:autoTitleDeleted val="0"/>
    <c:plotArea>
      <c:layout/>
      <c:barChart>
        <c:barDir val="col"/>
        <c:grouping val="clustered"/>
        <c:varyColors val="0"/>
        <c:ser>
          <c:idx val="0"/>
          <c:order val="0"/>
          <c:tx>
            <c:strRef>
              <c:f>Sheet1!$B$1</c:f>
              <c:strCache>
                <c:ptCount val="1"/>
                <c:pt idx="0">
                  <c:v>Extremely/Very Concerned</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Women</c:v>
                </c:pt>
                <c:pt idx="1">
                  <c:v>Men</c:v>
                </c:pt>
              </c:strCache>
            </c:strRef>
          </c:cat>
          <c:val>
            <c:numRef>
              <c:f>Sheet1!$B$2:$B$3</c:f>
              <c:numCache>
                <c:formatCode>0%</c:formatCode>
                <c:ptCount val="2"/>
                <c:pt idx="0">
                  <c:v>0.60000000000000009</c:v>
                </c:pt>
                <c:pt idx="1">
                  <c:v>0.47000000000000003</c:v>
                </c:pt>
              </c:numCache>
            </c:numRef>
          </c:val>
          <c:extLst>
            <c:ext xmlns:c16="http://schemas.microsoft.com/office/drawing/2014/chart" uri="{C3380CC4-5D6E-409C-BE32-E72D297353CC}">
              <c16:uniqueId val="{00000000-FA44-4A73-9FBC-A2005EE7B0A5}"/>
            </c:ext>
          </c:extLst>
        </c:ser>
        <c:dLbls>
          <c:showLegendKey val="0"/>
          <c:showVal val="0"/>
          <c:showCatName val="0"/>
          <c:showSerName val="0"/>
          <c:showPercent val="0"/>
          <c:showBubbleSize val="0"/>
        </c:dLbls>
        <c:gapWidth val="100"/>
        <c:axId val="46135936"/>
        <c:axId val="45732224"/>
      </c:barChart>
      <c:catAx>
        <c:axId val="46135936"/>
        <c:scaling>
          <c:orientation val="minMax"/>
        </c:scaling>
        <c:delete val="0"/>
        <c:axPos val="b"/>
        <c:numFmt formatCode="General" sourceLinked="0"/>
        <c:majorTickMark val="out"/>
        <c:minorTickMark val="none"/>
        <c:tickLblPos val="nextTo"/>
        <c:crossAx val="45732224"/>
        <c:crosses val="autoZero"/>
        <c:auto val="1"/>
        <c:lblAlgn val="ctr"/>
        <c:lblOffset val="100"/>
        <c:noMultiLvlLbl val="0"/>
      </c:catAx>
      <c:valAx>
        <c:axId val="45732224"/>
        <c:scaling>
          <c:orientation val="minMax"/>
        </c:scaling>
        <c:delete val="1"/>
        <c:axPos val="l"/>
        <c:numFmt formatCode="0%" sourceLinked="1"/>
        <c:majorTickMark val="out"/>
        <c:minorTickMark val="none"/>
        <c:tickLblPos val="none"/>
        <c:crossAx val="46135936"/>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Groups Experiencing the Most Number of Scams</a:t>
            </a:r>
            <a:endParaRPr lang="en-US" sz="1440" dirty="0"/>
          </a:p>
        </c:rich>
      </c:tx>
      <c:overlay val="0"/>
    </c:title>
    <c:autoTitleDeleted val="0"/>
    <c:plotArea>
      <c:layout/>
      <c:barChart>
        <c:barDir val="col"/>
        <c:grouping val="clustered"/>
        <c:varyColors val="0"/>
        <c:ser>
          <c:idx val="0"/>
          <c:order val="0"/>
          <c:tx>
            <c:strRef>
              <c:f>Sheet1!$B$1</c:f>
              <c:strCache>
                <c:ptCount val="1"/>
                <c:pt idx="0">
                  <c:v>Ave. number of scams</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25-44</c:v>
                </c:pt>
                <c:pt idx="1">
                  <c:v>College grads</c:v>
                </c:pt>
                <c:pt idx="2">
                  <c:v>Men</c:v>
                </c:pt>
                <c:pt idx="3">
                  <c:v>Parents</c:v>
                </c:pt>
              </c:strCache>
            </c:strRef>
          </c:cat>
          <c:val>
            <c:numRef>
              <c:f>Sheet1!$B$2:$B$5</c:f>
              <c:numCache>
                <c:formatCode>_(* #,##0.0_);_(* \(#,##0.0\);_(* "-"??_);_(@_)</c:formatCode>
                <c:ptCount val="4"/>
                <c:pt idx="0">
                  <c:v>9.1</c:v>
                </c:pt>
                <c:pt idx="1">
                  <c:v>8.9</c:v>
                </c:pt>
                <c:pt idx="2">
                  <c:v>8.6</c:v>
                </c:pt>
                <c:pt idx="3">
                  <c:v>8.6</c:v>
                </c:pt>
              </c:numCache>
            </c:numRef>
          </c:val>
          <c:extLst>
            <c:ext xmlns:c16="http://schemas.microsoft.com/office/drawing/2014/chart" uri="{C3380CC4-5D6E-409C-BE32-E72D297353CC}">
              <c16:uniqueId val="{00000000-C93F-4F23-BE36-220A395923D9}"/>
            </c:ext>
          </c:extLst>
        </c:ser>
        <c:dLbls>
          <c:showLegendKey val="0"/>
          <c:showVal val="0"/>
          <c:showCatName val="0"/>
          <c:showSerName val="0"/>
          <c:showPercent val="0"/>
          <c:showBubbleSize val="0"/>
        </c:dLbls>
        <c:gapWidth val="75"/>
        <c:overlap val="-25"/>
        <c:axId val="111006848"/>
        <c:axId val="111008384"/>
      </c:barChart>
      <c:catAx>
        <c:axId val="111006848"/>
        <c:scaling>
          <c:orientation val="minMax"/>
        </c:scaling>
        <c:delete val="0"/>
        <c:axPos val="b"/>
        <c:numFmt formatCode="General" sourceLinked="0"/>
        <c:majorTickMark val="none"/>
        <c:minorTickMark val="none"/>
        <c:tickLblPos val="nextTo"/>
        <c:crossAx val="111008384"/>
        <c:crosses val="autoZero"/>
        <c:auto val="1"/>
        <c:lblAlgn val="ctr"/>
        <c:lblOffset val="100"/>
        <c:noMultiLvlLbl val="0"/>
      </c:catAx>
      <c:valAx>
        <c:axId val="111008384"/>
        <c:scaling>
          <c:orientation val="minMax"/>
          <c:min val="0"/>
        </c:scaling>
        <c:delete val="1"/>
        <c:axPos val="l"/>
        <c:numFmt formatCode="_(* #,##0.0_);_(* \(#,##0.0\);_(* &quot;-&quot;??_);_(@_)" sourceLinked="1"/>
        <c:majorTickMark val="none"/>
        <c:minorTickMark val="none"/>
        <c:tickLblPos val="none"/>
        <c:crossAx val="111006848"/>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Men Report Experiencing More Scams</a:t>
            </a:r>
            <a:endParaRPr lang="en-US" sz="1440" dirty="0"/>
          </a:p>
        </c:rich>
      </c:tx>
      <c:overlay val="0"/>
    </c:title>
    <c:autoTitleDeleted val="0"/>
    <c:plotArea>
      <c:layout/>
      <c:barChart>
        <c:barDir val="col"/>
        <c:grouping val="clustered"/>
        <c:varyColors val="0"/>
        <c:ser>
          <c:idx val="0"/>
          <c:order val="0"/>
          <c:tx>
            <c:strRef>
              <c:f>Sheet1!$B$1</c:f>
              <c:strCache>
                <c:ptCount val="1"/>
                <c:pt idx="0">
                  <c:v>Ave. number of scams</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Sheet1!$A$2:$A$3</c:f>
              <c:strCache>
                <c:ptCount val="2"/>
                <c:pt idx="0">
                  <c:v>Men</c:v>
                </c:pt>
                <c:pt idx="1">
                  <c:v>Women</c:v>
                </c:pt>
              </c:strCache>
            </c:strRef>
          </c:cat>
          <c:val>
            <c:numRef>
              <c:f>Sheet1!$B$2:$B$3</c:f>
              <c:numCache>
                <c:formatCode>_(* #,##0.0_);_(* \(#,##0.0\);_(* "-"??_);_(@_)</c:formatCode>
                <c:ptCount val="2"/>
                <c:pt idx="0">
                  <c:v>8.6</c:v>
                </c:pt>
                <c:pt idx="1">
                  <c:v>6.8</c:v>
                </c:pt>
              </c:numCache>
            </c:numRef>
          </c:val>
          <c:extLst>
            <c:ext xmlns:c16="http://schemas.microsoft.com/office/drawing/2014/chart" uri="{C3380CC4-5D6E-409C-BE32-E72D297353CC}">
              <c16:uniqueId val="{00000000-EFB7-475D-A4D7-9103608A2F35}"/>
            </c:ext>
          </c:extLst>
        </c:ser>
        <c:dLbls>
          <c:showLegendKey val="0"/>
          <c:showVal val="0"/>
          <c:showCatName val="0"/>
          <c:showSerName val="0"/>
          <c:showPercent val="0"/>
          <c:showBubbleSize val="0"/>
        </c:dLbls>
        <c:gapWidth val="100"/>
        <c:axId val="45788160"/>
        <c:axId val="45789952"/>
      </c:barChart>
      <c:catAx>
        <c:axId val="45788160"/>
        <c:scaling>
          <c:orientation val="minMax"/>
        </c:scaling>
        <c:delete val="0"/>
        <c:axPos val="b"/>
        <c:numFmt formatCode="General" sourceLinked="0"/>
        <c:majorTickMark val="out"/>
        <c:minorTickMark val="none"/>
        <c:tickLblPos val="nextTo"/>
        <c:crossAx val="45789952"/>
        <c:crosses val="autoZero"/>
        <c:auto val="1"/>
        <c:lblAlgn val="ctr"/>
        <c:lblOffset val="100"/>
        <c:noMultiLvlLbl val="0"/>
      </c:catAx>
      <c:valAx>
        <c:axId val="45789952"/>
        <c:scaling>
          <c:orientation val="minMax"/>
        </c:scaling>
        <c:delete val="1"/>
        <c:axPos val="l"/>
        <c:numFmt formatCode="_(* #,##0.0_);_(* \(#,##0.0\);_(* &quot;-&quot;??_);_(@_)" sourceLinked="1"/>
        <c:majorTickMark val="out"/>
        <c:minorTickMark val="none"/>
        <c:tickLblPos val="none"/>
        <c:crossAx val="45788160"/>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Self-Reported Grade</a:t>
            </a:r>
            <a:endParaRPr lang="en-US" sz="1440" dirty="0"/>
          </a:p>
        </c:rich>
      </c:tx>
      <c:overlay val="0"/>
    </c:title>
    <c:autoTitleDeleted val="0"/>
    <c:view3D>
      <c:rotX val="70"/>
      <c:rotY val="100"/>
      <c:rAngAx val="0"/>
    </c:view3D>
    <c:floor>
      <c:thickness val="0"/>
    </c:floor>
    <c:sideWall>
      <c:thickness val="0"/>
    </c:sideWall>
    <c:backWall>
      <c:thickness val="0"/>
    </c:backWall>
    <c:plotArea>
      <c:layout/>
      <c:pie3DChart>
        <c:varyColors val="1"/>
        <c:ser>
          <c:idx val="0"/>
          <c:order val="0"/>
          <c:tx>
            <c:strRef>
              <c:f>Sheet1!$B$1</c:f>
              <c:strCache>
                <c:ptCount val="1"/>
                <c:pt idx="0">
                  <c:v>Self-report grade</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Sheet1!$A$2:$A$6</c:f>
              <c:strCache>
                <c:ptCount val="5"/>
                <c:pt idx="0">
                  <c:v>A</c:v>
                </c:pt>
                <c:pt idx="1">
                  <c:v>B</c:v>
                </c:pt>
                <c:pt idx="2">
                  <c:v>C</c:v>
                </c:pt>
                <c:pt idx="3">
                  <c:v>D</c:v>
                </c:pt>
                <c:pt idx="4">
                  <c:v>F</c:v>
                </c:pt>
              </c:strCache>
            </c:strRef>
          </c:cat>
          <c:val>
            <c:numRef>
              <c:f>Sheet1!$B$2:$B$6</c:f>
              <c:numCache>
                <c:formatCode>0%</c:formatCode>
                <c:ptCount val="5"/>
                <c:pt idx="0">
                  <c:v>0.2</c:v>
                </c:pt>
                <c:pt idx="1">
                  <c:v>0.52</c:v>
                </c:pt>
                <c:pt idx="2">
                  <c:v>0.26</c:v>
                </c:pt>
                <c:pt idx="3">
                  <c:v>1.0000000000000002E-2</c:v>
                </c:pt>
                <c:pt idx="4">
                  <c:v>1.0000000000000002E-2</c:v>
                </c:pt>
              </c:numCache>
            </c:numRef>
          </c:val>
          <c:extLst>
            <c:ext xmlns:c16="http://schemas.microsoft.com/office/drawing/2014/chart" uri="{C3380CC4-5D6E-409C-BE32-E72D297353CC}">
              <c16:uniqueId val="{00000000-7209-4D61-8A81-389D269CCFED}"/>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Older Adults Give Themselves the Highest Grades</a:t>
            </a:r>
            <a:endParaRPr lang="en-US" sz="1440" dirty="0"/>
          </a:p>
        </c:rich>
      </c:tx>
      <c:overlay val="0"/>
    </c:title>
    <c:autoTitleDeleted val="0"/>
    <c:plotArea>
      <c:layout/>
      <c:barChart>
        <c:barDir val="col"/>
        <c:grouping val="clustered"/>
        <c:varyColors val="0"/>
        <c:ser>
          <c:idx val="0"/>
          <c:order val="0"/>
          <c:tx>
            <c:strRef>
              <c:f>Sheet1!$B$1</c:f>
              <c:strCache>
                <c:ptCount val="1"/>
                <c:pt idx="0">
                  <c:v>"A" or "B" Grade</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65+</c:v>
                </c:pt>
                <c:pt idx="1">
                  <c:v>College grads</c:v>
                </c:pt>
                <c:pt idx="2">
                  <c:v>Retired</c:v>
                </c:pt>
                <c:pt idx="3">
                  <c:v>Men</c:v>
                </c:pt>
                <c:pt idx="4">
                  <c:v>Full-time employed</c:v>
                </c:pt>
              </c:strCache>
            </c:strRef>
          </c:cat>
          <c:val>
            <c:numRef>
              <c:f>Sheet1!$B$2:$B$6</c:f>
              <c:numCache>
                <c:formatCode>0%</c:formatCode>
                <c:ptCount val="5"/>
                <c:pt idx="0">
                  <c:v>0.81</c:v>
                </c:pt>
                <c:pt idx="1">
                  <c:v>0.79</c:v>
                </c:pt>
                <c:pt idx="2">
                  <c:v>0.79</c:v>
                </c:pt>
                <c:pt idx="3">
                  <c:v>0.76000000000000012</c:v>
                </c:pt>
                <c:pt idx="4">
                  <c:v>0.73000000000000009</c:v>
                </c:pt>
              </c:numCache>
            </c:numRef>
          </c:val>
          <c:extLst>
            <c:ext xmlns:c16="http://schemas.microsoft.com/office/drawing/2014/chart" uri="{C3380CC4-5D6E-409C-BE32-E72D297353CC}">
              <c16:uniqueId val="{00000000-183B-4522-A3D0-B5BF69B14EF6}"/>
            </c:ext>
          </c:extLst>
        </c:ser>
        <c:dLbls>
          <c:showLegendKey val="0"/>
          <c:showVal val="0"/>
          <c:showCatName val="0"/>
          <c:showSerName val="0"/>
          <c:showPercent val="0"/>
          <c:showBubbleSize val="0"/>
        </c:dLbls>
        <c:gapWidth val="100"/>
        <c:axId val="45873024"/>
        <c:axId val="45874560"/>
      </c:barChart>
      <c:catAx>
        <c:axId val="45873024"/>
        <c:scaling>
          <c:orientation val="minMax"/>
        </c:scaling>
        <c:delete val="0"/>
        <c:axPos val="b"/>
        <c:numFmt formatCode="General" sourceLinked="0"/>
        <c:majorTickMark val="out"/>
        <c:minorTickMark val="none"/>
        <c:tickLblPos val="nextTo"/>
        <c:crossAx val="45874560"/>
        <c:crosses val="autoZero"/>
        <c:auto val="1"/>
        <c:lblAlgn val="ctr"/>
        <c:lblOffset val="100"/>
        <c:noMultiLvlLbl val="0"/>
      </c:catAx>
      <c:valAx>
        <c:axId val="45874560"/>
        <c:scaling>
          <c:orientation val="minMax"/>
        </c:scaling>
        <c:delete val="1"/>
        <c:axPos val="l"/>
        <c:numFmt formatCode="0%" sourceLinked="1"/>
        <c:majorTickMark val="out"/>
        <c:minorTickMark val="none"/>
        <c:tickLblPos val="none"/>
        <c:crossAx val="45873024"/>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How Protected Do You Feel?</a:t>
            </a:r>
            <a:endParaRPr lang="en-US" sz="1440" dirty="0"/>
          </a:p>
        </c:rich>
      </c:tx>
      <c:overlay val="0"/>
    </c:title>
    <c:autoTitleDeleted val="0"/>
    <c:view3D>
      <c:rotX val="70"/>
      <c:rotY val="105"/>
      <c:rAngAx val="0"/>
    </c:view3D>
    <c:floor>
      <c:thickness val="0"/>
    </c:floor>
    <c:sideWall>
      <c:thickness val="0"/>
    </c:sideWall>
    <c:backWall>
      <c:thickness val="0"/>
    </c:backWall>
    <c:plotArea>
      <c:layout/>
      <c:pie3DChart>
        <c:varyColors val="1"/>
        <c:ser>
          <c:idx val="0"/>
          <c:order val="0"/>
          <c:tx>
            <c:strRef>
              <c:f>Sheet1!$B$1</c:f>
              <c:strCache>
                <c:ptCount val="1"/>
                <c:pt idx="0">
                  <c:v>Column1</c:v>
                </c:pt>
              </c:strCache>
            </c:strRef>
          </c:tx>
          <c:dLbls>
            <c:spPr>
              <a:noFill/>
              <a:ln>
                <a:noFill/>
              </a:ln>
              <a:effectLst/>
            </c:spPr>
            <c:txPr>
              <a:bodyPr/>
              <a:lstStyle/>
              <a:p>
                <a:pPr>
                  <a:defRPr b="1"/>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Sheet1!$A$2:$A$6</c:f>
              <c:strCache>
                <c:ptCount val="5"/>
                <c:pt idx="0">
                  <c:v>Fully protected</c:v>
                </c:pt>
                <c:pt idx="1">
                  <c:v>Very protected</c:v>
                </c:pt>
                <c:pt idx="2">
                  <c:v>Somewhat protected</c:v>
                </c:pt>
                <c:pt idx="3">
                  <c:v>Only a little protected</c:v>
                </c:pt>
                <c:pt idx="4">
                  <c:v>Not at all protected</c:v>
                </c:pt>
              </c:strCache>
            </c:strRef>
          </c:cat>
          <c:val>
            <c:numRef>
              <c:f>Sheet1!$B$2:$B$6</c:f>
              <c:numCache>
                <c:formatCode>0%</c:formatCode>
                <c:ptCount val="5"/>
                <c:pt idx="0">
                  <c:v>0.12000000000000001</c:v>
                </c:pt>
                <c:pt idx="1">
                  <c:v>0.46</c:v>
                </c:pt>
                <c:pt idx="2">
                  <c:v>0.36000000000000004</c:v>
                </c:pt>
                <c:pt idx="3">
                  <c:v>0.05</c:v>
                </c:pt>
                <c:pt idx="4">
                  <c:v>1.0000000000000002E-2</c:v>
                </c:pt>
              </c:numCache>
            </c:numRef>
          </c:val>
          <c:extLst>
            <c:ext xmlns:c16="http://schemas.microsoft.com/office/drawing/2014/chart" uri="{C3380CC4-5D6E-409C-BE32-E72D297353CC}">
              <c16:uniqueId val="{00000000-65DF-4D99-9F59-1A1B725B8CE9}"/>
            </c:ext>
          </c:extLst>
        </c:ser>
        <c:dLbls>
          <c:showLegendKey val="0"/>
          <c:showVal val="0"/>
          <c:showCatName val="0"/>
          <c:showSerName val="0"/>
          <c:showPercent val="0"/>
          <c:showBubbleSize val="0"/>
          <c:showLeaderLines val="1"/>
        </c:dLbls>
      </c:pie3DChart>
    </c:plotArea>
    <c:plotVisOnly val="1"/>
    <c:dispBlanksAs val="zero"/>
    <c:showDLblsOverMax val="0"/>
  </c:chart>
  <c:txPr>
    <a:bodyPr/>
    <a:lstStyle/>
    <a:p>
      <a:pPr>
        <a:defRPr sz="12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440" b="1" i="0" u="none" strike="noStrike" kern="1200" baseline="0">
                <a:solidFill>
                  <a:prstClr val="black"/>
                </a:solidFill>
                <a:latin typeface="+mn-lt"/>
                <a:ea typeface="+mn-ea"/>
                <a:cs typeface="+mn-cs"/>
              </a:defRPr>
            </a:pPr>
            <a:r>
              <a:rPr lang="en-US" sz="1440" b="1" i="0" baseline="0" dirty="0">
                <a:effectLst/>
              </a:rPr>
              <a:t>Older Adults Feel Most Protected</a:t>
            </a:r>
            <a:endParaRPr lang="en-US" sz="1440" dirty="0"/>
          </a:p>
        </c:rich>
      </c:tx>
      <c:overlay val="0"/>
    </c:title>
    <c:autoTitleDeleted val="0"/>
    <c:plotArea>
      <c:layout/>
      <c:barChart>
        <c:barDir val="col"/>
        <c:grouping val="clustered"/>
        <c:varyColors val="0"/>
        <c:ser>
          <c:idx val="0"/>
          <c:order val="0"/>
          <c:tx>
            <c:strRef>
              <c:f>Sheet1!$B$1</c:f>
              <c:strCache>
                <c:ptCount val="1"/>
                <c:pt idx="0">
                  <c:v>Fully/Very Protected</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"A" or "B" grade</c:v>
                </c:pt>
                <c:pt idx="1">
                  <c:v>65+</c:v>
                </c:pt>
                <c:pt idx="2">
                  <c:v>Retired</c:v>
                </c:pt>
                <c:pt idx="3">
                  <c:v>Men</c:v>
                </c:pt>
              </c:strCache>
            </c:strRef>
          </c:cat>
          <c:val>
            <c:numRef>
              <c:f>Sheet1!$B$2:$B$5</c:f>
              <c:numCache>
                <c:formatCode>0%</c:formatCode>
                <c:ptCount val="4"/>
                <c:pt idx="0">
                  <c:v>0.73</c:v>
                </c:pt>
                <c:pt idx="1">
                  <c:v>0.65</c:v>
                </c:pt>
                <c:pt idx="2">
                  <c:v>0.64</c:v>
                </c:pt>
                <c:pt idx="3">
                  <c:v>0.62</c:v>
                </c:pt>
              </c:numCache>
            </c:numRef>
          </c:val>
          <c:extLst>
            <c:ext xmlns:c16="http://schemas.microsoft.com/office/drawing/2014/chart" uri="{C3380CC4-5D6E-409C-BE32-E72D297353CC}">
              <c16:uniqueId val="{00000000-247D-42AF-A503-0A707BCF0DE6}"/>
            </c:ext>
          </c:extLst>
        </c:ser>
        <c:dLbls>
          <c:showLegendKey val="0"/>
          <c:showVal val="0"/>
          <c:showCatName val="0"/>
          <c:showSerName val="0"/>
          <c:showPercent val="0"/>
          <c:showBubbleSize val="0"/>
        </c:dLbls>
        <c:gapWidth val="100"/>
        <c:axId val="96128000"/>
        <c:axId val="45977984"/>
      </c:barChart>
      <c:catAx>
        <c:axId val="96128000"/>
        <c:scaling>
          <c:orientation val="minMax"/>
        </c:scaling>
        <c:delete val="0"/>
        <c:axPos val="b"/>
        <c:numFmt formatCode="General" sourceLinked="0"/>
        <c:majorTickMark val="out"/>
        <c:minorTickMark val="none"/>
        <c:tickLblPos val="nextTo"/>
        <c:crossAx val="45977984"/>
        <c:crosses val="autoZero"/>
        <c:auto val="1"/>
        <c:lblAlgn val="ctr"/>
        <c:lblOffset val="100"/>
        <c:noMultiLvlLbl val="0"/>
      </c:catAx>
      <c:valAx>
        <c:axId val="45977984"/>
        <c:scaling>
          <c:orientation val="minMax"/>
        </c:scaling>
        <c:delete val="1"/>
        <c:axPos val="l"/>
        <c:numFmt formatCode="0%" sourceLinked="1"/>
        <c:majorTickMark val="out"/>
        <c:minorTickMark val="none"/>
        <c:tickLblPos val="none"/>
        <c:crossAx val="96128000"/>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8C5CE3-421D-42CD-AD8A-46B4940F85E1}" type="datetimeFigureOut">
              <a:rPr lang="en-US" smtClean="0"/>
              <a:pPr/>
              <a:t>10/6/2020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71ADE8-38CB-470B-AB70-C847BF851200}" type="slidenum">
              <a:rPr lang="en-US" smtClean="0"/>
              <a:pPr/>
              <a:t>‹#›</a:t>
            </a:fld>
            <a:endParaRPr lang="en-US"/>
          </a:p>
        </p:txBody>
      </p:sp>
    </p:spTree>
    <p:extLst>
      <p:ext uri="{BB962C8B-B14F-4D97-AF65-F5344CB8AC3E}">
        <p14:creationId xmlns:p14="http://schemas.microsoft.com/office/powerpoint/2010/main" val="322373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71ADE8-38CB-470B-AB70-C847BF85120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1ADE8-38CB-470B-AB70-C847BF851200}" type="slidenum">
              <a:rPr lang="en-US" smtClean="0"/>
              <a:pPr/>
              <a:t>6</a:t>
            </a:fld>
            <a:endParaRPr lang="en-US"/>
          </a:p>
        </p:txBody>
      </p:sp>
    </p:spTree>
    <p:extLst>
      <p:ext uri="{BB962C8B-B14F-4D97-AF65-F5344CB8AC3E}">
        <p14:creationId xmlns:p14="http://schemas.microsoft.com/office/powerpoint/2010/main" val="89293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fld id="{2071ADE8-38CB-470B-AB70-C847BF851200}"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8" descr="title-9-1-10.png"/>
          <p:cNvPicPr>
            <a:picLocks noChangeAspect="1"/>
          </p:cNvPicPr>
          <p:nvPr userDrawn="1"/>
        </p:nvPicPr>
        <p:blipFill>
          <a:blip r:embed="rId2"/>
          <a:srcRect/>
          <a:stretch>
            <a:fillRect/>
          </a:stretch>
        </p:blipFill>
        <p:spPr bwMode="auto">
          <a:xfrm>
            <a:off x="0" y="0"/>
            <a:ext cx="9178925" cy="6883400"/>
          </a:xfrm>
          <a:prstGeom prst="rect">
            <a:avLst/>
          </a:prstGeom>
          <a:noFill/>
          <a:ln w="9525">
            <a:noFill/>
            <a:miter lim="800000"/>
            <a:headEnd/>
            <a:tailEnd/>
          </a:ln>
        </p:spPr>
      </p:pic>
      <p:sp>
        <p:nvSpPr>
          <p:cNvPr id="2" name="Title 1"/>
          <p:cNvSpPr>
            <a:spLocks noGrp="1"/>
          </p:cNvSpPr>
          <p:nvPr>
            <p:ph type="ctrTitle"/>
          </p:nvPr>
        </p:nvSpPr>
        <p:spPr>
          <a:xfrm>
            <a:off x="1521900" y="3165037"/>
            <a:ext cx="7164900" cy="1665141"/>
          </a:xfrm>
        </p:spPr>
        <p:txBody>
          <a:bodyPr>
            <a:normAutofit/>
          </a:bodyPr>
          <a:lstStyle>
            <a:lvl1pPr algn="r">
              <a:defRPr sz="4000">
                <a:solidFill>
                  <a:srgbClr val="1D365B"/>
                </a:solidFill>
              </a:defRPr>
            </a:lvl1pPr>
          </a:lstStyle>
          <a:p>
            <a:r>
              <a:rPr lang="en-US"/>
              <a:t>Click to edit Master title style</a:t>
            </a:r>
            <a:endParaRPr lang="en-US" dirty="0"/>
          </a:p>
        </p:txBody>
      </p:sp>
      <p:sp>
        <p:nvSpPr>
          <p:cNvPr id="3" name="Subtitle 2"/>
          <p:cNvSpPr>
            <a:spLocks noGrp="1"/>
          </p:cNvSpPr>
          <p:nvPr>
            <p:ph type="subTitle" idx="1"/>
          </p:nvPr>
        </p:nvSpPr>
        <p:spPr>
          <a:xfrm>
            <a:off x="1521900" y="4934030"/>
            <a:ext cx="7164900" cy="614863"/>
          </a:xfrm>
        </p:spPr>
        <p:txBody>
          <a:bodyPr tIns="0">
            <a:normAutofit/>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fld id="{DCA9FC78-810F-4484-9344-A22371E095F4}" type="datetimeFigureOut">
              <a:rPr lang="en-US"/>
              <a:pPr/>
              <a:t>10/6/2020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C576516E-594A-41F9-93C5-AEC5C511E3D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46A8452-5273-4C72-8DCD-1752A0B512EE}" type="datetimeFigureOut">
              <a:rPr lang="en-US"/>
              <a:pPr/>
              <a:t>10/6/2020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EBA763B-FF8B-4320-BD9D-A44BA31376A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C4FD645E-FCFE-4157-AECB-F0BE498D8683}" type="datetimeFigureOut">
              <a:rPr lang="en-US"/>
              <a:pPr/>
              <a:t>10/6/2020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D1EBD50-72BF-4462-ABCA-29A02BA7BDC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A0D92ED5-F09B-435A-A694-7C06267C3D48}" type="datetimeFigureOut">
              <a:rPr lang="en-US"/>
              <a:pPr/>
              <a:t>10/6/2020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39D97C6-C20D-4006-BA81-629A1595DD0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1105EE86-57DB-441D-A15E-D68BB61984A3}"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EB9B23E-2207-422A-A326-78669390DE1E}"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0B61CCEA-78FC-4A0C-B20C-2A5BA3558EED}"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161FF0B-EC50-473C-9095-E16E07A0EBE3}"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990600" y="0"/>
            <a:ext cx="8229600" cy="1143000"/>
          </a:xfrm>
        </p:spPr>
        <p:txBody>
          <a:bodyPr anchor="t">
            <a:noAutofit/>
          </a:bodyPr>
          <a:lstStyle>
            <a:lvl1pPr algn="l">
              <a:defRPr sz="4000" baseline="0">
                <a:solidFill>
                  <a:schemeClr val="bg1"/>
                </a:solidFill>
                <a:latin typeface="Arial"/>
                <a:cs typeface="Arial"/>
              </a:defRPr>
            </a:lvl1pPr>
          </a:lstStyle>
          <a:p>
            <a:r>
              <a:rPr lang="en-US"/>
              <a:t>Click to edit Master title style</a:t>
            </a:r>
            <a:endParaRPr lang="en-US" dirty="0"/>
          </a:p>
        </p:txBody>
      </p:sp>
      <p:sp>
        <p:nvSpPr>
          <p:cNvPr id="10" name="Content Placeholder 2"/>
          <p:cNvSpPr>
            <a:spLocks noGrp="1"/>
          </p:cNvSpPr>
          <p:nvPr>
            <p:ph idx="1"/>
          </p:nvPr>
        </p:nvSpPr>
        <p:spPr>
          <a:xfrm>
            <a:off x="990600" y="1752600"/>
            <a:ext cx="7848600" cy="4343400"/>
          </a:xfrm>
        </p:spPr>
        <p:txBody>
          <a:bodyPr/>
          <a:lstStyle>
            <a:lvl1pPr>
              <a:buSzPct val="67000"/>
              <a:buFontTx/>
              <a:buBlip>
                <a:blip r:embed="rId2"/>
              </a:buBlip>
              <a:defRPr>
                <a:latin typeface="Arial"/>
                <a:cs typeface="Arial"/>
              </a:defRPr>
            </a:lvl1pPr>
            <a:lvl2pPr>
              <a:buSzPct val="67000"/>
              <a:buFontTx/>
              <a:buBlip>
                <a:blip r:embed="rId2"/>
              </a:buBlip>
              <a:defRPr sz="2900">
                <a:latin typeface="Arial"/>
                <a:cs typeface="Arial"/>
              </a:defRPr>
            </a:lvl2pPr>
            <a:lvl3pPr>
              <a:buSzPct val="67000"/>
              <a:buFontTx/>
              <a:buBlip>
                <a:blip r:embed="rId2"/>
              </a:buBlip>
              <a:defRPr sz="2600">
                <a:latin typeface="Arial"/>
                <a:cs typeface="Arial"/>
              </a:defRPr>
            </a:lvl3pPr>
            <a:lvl4pPr>
              <a:buSzPct val="67000"/>
              <a:buFontTx/>
              <a:buBlip>
                <a:blip r:embed="rId2"/>
              </a:buBlip>
              <a:defRPr sz="2300">
                <a:latin typeface="Arial"/>
                <a:cs typeface="Arial"/>
              </a:defRPr>
            </a:lvl4pPr>
            <a:lvl5pPr>
              <a:buSzPct val="67000"/>
              <a:buFontTx/>
              <a:buBlip>
                <a:blip r:embed="rId2"/>
              </a:buBlip>
              <a:defRPr sz="2100">
                <a:latin typeface="Arial"/>
                <a:cs typeface="Arial"/>
              </a:defRPr>
            </a:lvl5pPr>
            <a:lvl6pPr>
              <a:buSzPct val="67000"/>
              <a:buFontTx/>
              <a:buBlip>
                <a:blip r:embed="rId2"/>
              </a:buBlip>
              <a:defRPr sz="1900">
                <a:latin typeface="Arial"/>
                <a:cs typeface="Aria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atin typeface="Arial" charset="0"/>
                <a:cs typeface="Arial" charset="0"/>
              </a:defRPr>
            </a:lvl1pPr>
          </a:lstStyle>
          <a:p>
            <a:fld id="{FFAEB8A4-786D-9247-8C84-5D2BF65DA2F9}" type="datetime1">
              <a:rPr lang="en-US"/>
              <a:pPr/>
              <a:t>10/6/2020</a:t>
            </a:fld>
            <a:endParaRPr lang="en-US"/>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charset="0"/>
                <a:cs typeface="Arial" charset="0"/>
              </a:defRPr>
            </a:lvl1pPr>
          </a:lstStyle>
          <a:p>
            <a:fld id="{E99ED7D4-F402-A549-B67D-4BE8C5AB7A92}" type="slidenum">
              <a:rPr lang="en-US"/>
              <a:pPr/>
              <a:t>‹#›</a:t>
            </a:fld>
            <a:endParaRPr lang="en-US"/>
          </a:p>
        </p:txBody>
      </p:sp>
    </p:spTree>
    <p:extLst>
      <p:ext uri="{BB962C8B-B14F-4D97-AF65-F5344CB8AC3E}">
        <p14:creationId xmlns:p14="http://schemas.microsoft.com/office/powerpoint/2010/main" val="69610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atin typeface="Arial" pitchFamily="34" charset="0"/>
                <a:cs typeface="Arial" pitchFamily="34" charset="0"/>
              </a:defRPr>
            </a:lvl1pPr>
          </a:lstStyle>
          <a:p>
            <a:pPr>
              <a:defRPr/>
            </a:pPr>
            <a:fld id="{B228517A-55B3-45B2-B770-3859B3596D6D}" type="datetime1">
              <a:rPr lang="en-US"/>
              <a:pPr>
                <a:defRPr/>
              </a:pPr>
              <a:t>10/6/2020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C74D903-AF60-4F49-86E8-EB003B8B2F9D}" type="slidenum">
              <a:rPr lang="en-US"/>
              <a:pPr>
                <a:defRPr/>
              </a:pPr>
              <a:t>‹#›</a:t>
            </a:fld>
            <a:endParaRPr lang="en-US"/>
          </a:p>
        </p:txBody>
      </p:sp>
    </p:spTree>
    <p:extLst>
      <p:ext uri="{BB962C8B-B14F-4D97-AF65-F5344CB8AC3E}">
        <p14:creationId xmlns:p14="http://schemas.microsoft.com/office/powerpoint/2010/main" val="12801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3436"/>
            <a:ext cx="8229600" cy="1143000"/>
          </a:xfrm>
        </p:spPr>
        <p:txBody>
          <a:bodyPr anchor="ctr" anchorCtr="0"/>
          <a:lstStyle>
            <a:lvl1pPr>
              <a:defRPr>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ED29AB9-23EA-4D2C-8C14-D0514F2629D5}"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0C9D66B-C69D-4B38-9321-10FC16130A0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ALT">
    <p:spTree>
      <p:nvGrpSpPr>
        <p:cNvPr id="1" name=""/>
        <p:cNvGrpSpPr/>
        <p:nvPr/>
      </p:nvGrpSpPr>
      <p:grpSpPr>
        <a:xfrm>
          <a:off x="0" y="0"/>
          <a:ext cx="0" cy="0"/>
          <a:chOff x="0" y="0"/>
          <a:chExt cx="0" cy="0"/>
        </a:xfrm>
      </p:grpSpPr>
      <p:pic>
        <p:nvPicPr>
          <p:cNvPr id="4" name="Picture 7" descr="slide header - alt.psd"/>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8" descr="chevron.psd"/>
          <p:cNvPicPr>
            <a:picLocks noChangeAspect="1"/>
          </p:cNvPicPr>
          <p:nvPr userDrawn="1"/>
        </p:nvPicPr>
        <p:blipFill>
          <a:blip r:embed="rId3"/>
          <a:srcRect/>
          <a:stretch>
            <a:fillRect/>
          </a:stretch>
        </p:blipFill>
        <p:spPr bwMode="auto">
          <a:xfrm>
            <a:off x="4202113" y="3225800"/>
            <a:ext cx="4484687" cy="3632200"/>
          </a:xfrm>
          <a:prstGeom prst="rect">
            <a:avLst/>
          </a:prstGeom>
          <a:noFill/>
          <a:ln w="9525">
            <a:noFill/>
            <a:miter lim="800000"/>
            <a:headEnd/>
            <a:tailEnd/>
          </a:ln>
        </p:spPr>
      </p:pic>
      <p:sp>
        <p:nvSpPr>
          <p:cNvPr id="2" name="Title 1"/>
          <p:cNvSpPr>
            <a:spLocks noGrp="1"/>
          </p:cNvSpPr>
          <p:nvPr>
            <p:ph type="title"/>
          </p:nvPr>
        </p:nvSpPr>
        <p:spPr>
          <a:xfrm>
            <a:off x="457200" y="782230"/>
            <a:ext cx="8229600" cy="1143000"/>
          </a:xfrm>
        </p:spPr>
        <p:txBody>
          <a:bodyPr/>
          <a:lstStyle>
            <a:lvl1pPr>
              <a:defRPr>
                <a:solidFill>
                  <a:srgbClr val="1D365B"/>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fld id="{A333DCF0-B8A2-424F-AD71-E15555D0FDD1}" type="datetimeFigureOut">
              <a:rPr lang="en-US"/>
              <a:pPr/>
              <a:t>10/6/2020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709796D8-5CB2-4793-A4B3-01945F312B7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156807"/>
            <a:ext cx="8229600" cy="1020288"/>
          </a:xfrm>
        </p:spPr>
        <p:txBody>
          <a:bodyPr anchor="ctr" anchorCtr="0"/>
          <a:lstStyle>
            <a:lvl1pPr algn="r">
              <a:defRPr sz="3200">
                <a:solidFill>
                  <a:srgbClr val="FFFFFF"/>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fld id="{FC1B1D08-2129-4DA6-9C46-E5DCE804B35E}"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7D9F55C-C51A-4B5C-A1B8-4D14DA441162}" type="slidenum">
              <a:rPr lang="en-US"/>
              <a:pPr/>
              <a:t>‹#›</a:t>
            </a:fld>
            <a:endParaRPr lang="en-US"/>
          </a:p>
        </p:txBody>
      </p:sp>
      <p:sp>
        <p:nvSpPr>
          <p:cNvPr id="9" name="Media Placeholder 8"/>
          <p:cNvSpPr>
            <a:spLocks noGrp="1"/>
          </p:cNvSpPr>
          <p:nvPr>
            <p:ph type="media" sz="quarter" idx="13"/>
          </p:nvPr>
        </p:nvSpPr>
        <p:spPr>
          <a:xfrm>
            <a:off x="1071121" y="2003778"/>
            <a:ext cx="7112872" cy="4114800"/>
          </a:xfrm>
        </p:spPr>
        <p:txBody>
          <a:bodyPr/>
          <a:lstStyle>
            <a:lvl1pPr marL="0" indent="0">
              <a:buFont typeface="Arial"/>
              <a:buNone/>
              <a:defRPr/>
            </a:lvl1pPr>
          </a:lstStyle>
          <a:p>
            <a:r>
              <a:rPr lang="en-US"/>
              <a:t>Click icon to add media</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2">
    <p:spTree>
      <p:nvGrpSpPr>
        <p:cNvPr id="1" name=""/>
        <p:cNvGrpSpPr/>
        <p:nvPr/>
      </p:nvGrpSpPr>
      <p:grpSpPr>
        <a:xfrm>
          <a:off x="0" y="0"/>
          <a:ext cx="0" cy="0"/>
          <a:chOff x="0" y="0"/>
          <a:chExt cx="0" cy="0"/>
        </a:xfrm>
      </p:grpSpPr>
      <p:pic>
        <p:nvPicPr>
          <p:cNvPr id="7" name="Picture 7" descr="slide header.psd"/>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Content Placeholder 2"/>
          <p:cNvSpPr>
            <a:spLocks noGrp="1"/>
          </p:cNvSpPr>
          <p:nvPr>
            <p:ph idx="1"/>
          </p:nvPr>
        </p:nvSpPr>
        <p:spPr>
          <a:xfrm>
            <a:off x="457200" y="2247780"/>
            <a:ext cx="8229600" cy="25400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7ED29AB9-23EA-4D2C-8C14-D0514F2629D5}"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0C9D66B-C69D-4B38-9321-10FC16130A08}" type="slidenum">
              <a:rPr lang="en-US"/>
              <a:pPr/>
              <a:t>‹#›</a:t>
            </a:fld>
            <a:endParaRPr lang="en-US"/>
          </a:p>
        </p:txBody>
      </p:sp>
    </p:spTree>
    <p:extLst>
      <p:ext uri="{BB962C8B-B14F-4D97-AF65-F5344CB8AC3E}">
        <p14:creationId xmlns:p14="http://schemas.microsoft.com/office/powerpoint/2010/main" val="3970077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1A22642-83B9-48B2-868F-2DCE5305C4E0}" type="datetimeFigureOut">
              <a:rPr lang="en-US"/>
              <a:pPr/>
              <a:t>10/6/2020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6E6B7EF-F52F-4C59-B645-B1E5EF4ABE2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DC53ABA1-14C5-42C2-9387-6E9EC8C28364}" type="datetimeFigureOut">
              <a:rPr lang="en-US"/>
              <a:pPr/>
              <a:t>10/6/2020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D6F9F41-2747-4602-8A18-7C641B0ECE8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7653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050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7653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4050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161F8099-7D40-4925-AD20-C99AAD2A7D3B}" type="datetimeFigureOut">
              <a:rPr lang="en-US"/>
              <a:pPr/>
              <a:t>10/6/2020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F2045CBA-3B57-47CC-8411-F363368FEC4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D02FB528-8E0E-4C8F-8DA9-EB9FD27D5E7B}" type="datetimeFigureOut">
              <a:rPr lang="en-US"/>
              <a:pPr/>
              <a:t>10/6/2020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7C6BFA2F-DB6C-4A5D-B34E-C15A70AB103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122" name="Picture 10" descr="slide header2.psd"/>
          <p:cNvPicPr>
            <a:picLocks noChangeAspect="1"/>
          </p:cNvPicPr>
          <p:nvPr/>
        </p:nvPicPr>
        <p:blipFill>
          <a:blip r:embed="rId18"/>
          <a:srcRect/>
          <a:stretch>
            <a:fillRect/>
          </a:stretch>
        </p:blipFill>
        <p:spPr bwMode="auto">
          <a:xfrm>
            <a:off x="0" y="0"/>
            <a:ext cx="9144000" cy="6858000"/>
          </a:xfrm>
          <a:prstGeom prst="rect">
            <a:avLst/>
          </a:prstGeom>
          <a:noFill/>
          <a:ln w="9525">
            <a:noFill/>
            <a:miter lim="800000"/>
            <a:headEnd/>
            <a:tailEnd/>
          </a:ln>
        </p:spPr>
      </p:pic>
      <p:sp>
        <p:nvSpPr>
          <p:cNvPr id="5123" name="Title Placeholder 1"/>
          <p:cNvSpPr>
            <a:spLocks noGrp="1"/>
          </p:cNvSpPr>
          <p:nvPr>
            <p:ph type="title"/>
          </p:nvPr>
        </p:nvSpPr>
        <p:spPr bwMode="auto">
          <a:xfrm>
            <a:off x="457200" y="153988"/>
            <a:ext cx="8229600" cy="10652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5124" name="Text Placeholder 2"/>
          <p:cNvSpPr>
            <a:spLocks noGrp="1"/>
          </p:cNvSpPr>
          <p:nvPr>
            <p:ph type="body" idx="1"/>
          </p:nvPr>
        </p:nvSpPr>
        <p:spPr bwMode="auto">
          <a:xfrm>
            <a:off x="457200" y="192563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812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25D7986-78B9-4538-8C7F-DC0E1672C25C}" type="datetimeFigureOut">
              <a:rPr lang="en-US"/>
              <a:pPr/>
              <a:t>10/6/2020</a:t>
            </a:fld>
            <a:endParaRPr lang="en-US"/>
          </a:p>
        </p:txBody>
      </p:sp>
      <p:sp>
        <p:nvSpPr>
          <p:cNvPr id="5" name="Footer Placeholder 4"/>
          <p:cNvSpPr>
            <a:spLocks noGrp="1"/>
          </p:cNvSpPr>
          <p:nvPr>
            <p:ph type="ftr" sz="quarter" idx="3"/>
          </p:nvPr>
        </p:nvSpPr>
        <p:spPr>
          <a:xfrm>
            <a:off x="1390650" y="6356350"/>
            <a:ext cx="3386138"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defRPr>
            </a:lvl1pPr>
          </a:lstStyle>
          <a:p>
            <a:fld id="{59F60AC8-FD34-4E1F-B935-061A26F4AA2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67" r:id="rId2"/>
    <p:sldLayoutId id="2147483678" r:id="rId3"/>
    <p:sldLayoutId id="2147483680" r:id="rId4"/>
    <p:sldLayoutId id="2147483681"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82" r:id="rId15"/>
    <p:sldLayoutId id="2147483684" r:id="rId16"/>
  </p:sldLayoutIdLst>
  <p:txStyles>
    <p:titleStyle>
      <a:lvl1pPr algn="l" defTabSz="457200" rtl="0" eaLnBrk="1" fontAlgn="base" hangingPunct="1">
        <a:lnSpc>
          <a:spcPct val="90000"/>
        </a:lnSpc>
        <a:spcBef>
          <a:spcPct val="0"/>
        </a:spcBef>
        <a:spcAft>
          <a:spcPct val="0"/>
        </a:spcAft>
        <a:defRPr sz="3600" kern="1200">
          <a:solidFill>
            <a:schemeClr val="bg1"/>
          </a:solidFill>
          <a:latin typeface="+mj-lt"/>
          <a:ea typeface="MS PGothic" pitchFamily="34" charset="-128"/>
          <a:cs typeface="+mj-cs"/>
        </a:defRPr>
      </a:lvl1pPr>
      <a:lvl2pPr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2pPr>
      <a:lvl3pPr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3pPr>
      <a:lvl4pPr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4pPr>
      <a:lvl5pPr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5pPr>
      <a:lvl6pPr marL="457200"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6pPr>
      <a:lvl7pPr marL="914400"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7pPr>
      <a:lvl8pPr marL="1371600"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8pPr>
      <a:lvl9pPr marL="1828800" algn="l" defTabSz="457200" rtl="0" eaLnBrk="1" fontAlgn="base" hangingPunct="1">
        <a:lnSpc>
          <a:spcPct val="90000"/>
        </a:lnSpc>
        <a:spcBef>
          <a:spcPct val="0"/>
        </a:spcBef>
        <a:spcAft>
          <a:spcPct val="0"/>
        </a:spcAft>
        <a:defRPr sz="3600">
          <a:solidFill>
            <a:schemeClr val="bg1"/>
          </a:solidFill>
          <a:latin typeface="Calibri" pitchFamily="34" charset="0"/>
          <a:ea typeface="MS PGothic" pitchFamily="34" charset="-128"/>
        </a:defRPr>
      </a:lvl9pPr>
    </p:titleStyle>
    <p:bodyStyle>
      <a:lvl1pPr marL="454025" indent="-454025" algn="l" defTabSz="457200" rtl="0" eaLnBrk="1" fontAlgn="base" hangingPunct="1">
        <a:lnSpc>
          <a:spcPct val="90000"/>
        </a:lnSpc>
        <a:spcBef>
          <a:spcPct val="20000"/>
        </a:spcBef>
        <a:spcAft>
          <a:spcPts val="600"/>
        </a:spcAft>
        <a:buSzPct val="95000"/>
        <a:buBlip>
          <a:blip r:embed="rId19"/>
        </a:buBlip>
        <a:defRPr sz="3200" kern="1200">
          <a:solidFill>
            <a:schemeClr val="tx1"/>
          </a:solidFill>
          <a:latin typeface="+mn-lt"/>
          <a:ea typeface="MS PGothic" pitchFamily="34" charset="-128"/>
          <a:cs typeface="+mn-cs"/>
        </a:defRPr>
      </a:lvl1pPr>
      <a:lvl2pPr marL="793750" indent="-390525" algn="l" defTabSz="457200" rtl="0" eaLnBrk="1" fontAlgn="base" hangingPunct="1">
        <a:spcBef>
          <a:spcPct val="20000"/>
        </a:spcBef>
        <a:spcAft>
          <a:spcPct val="0"/>
        </a:spcAft>
        <a:buSzPct val="95000"/>
        <a:buBlip>
          <a:blip r:embed="rId19"/>
        </a:buBlip>
        <a:defRPr sz="2800" kern="1200">
          <a:solidFill>
            <a:schemeClr val="tx1"/>
          </a:solidFill>
          <a:latin typeface="+mn-lt"/>
          <a:ea typeface="MS PGothic" pitchFamily="34" charset="-128"/>
          <a:cs typeface="+mn-cs"/>
        </a:defRPr>
      </a:lvl2pPr>
      <a:lvl3pPr marL="1143000" indent="-396875" algn="l" defTabSz="457200" rtl="0" eaLnBrk="1" fontAlgn="base" hangingPunct="1">
        <a:spcBef>
          <a:spcPct val="20000"/>
        </a:spcBef>
        <a:spcAft>
          <a:spcPct val="0"/>
        </a:spcAft>
        <a:buSzPct val="95000"/>
        <a:buBlip>
          <a:blip r:embed="rId19"/>
        </a:buBlip>
        <a:defRPr sz="2400" kern="1200">
          <a:solidFill>
            <a:schemeClr val="tx1"/>
          </a:solidFill>
          <a:latin typeface="+mn-lt"/>
          <a:ea typeface="MS PGothic" pitchFamily="34" charset="-128"/>
          <a:cs typeface="+mn-cs"/>
        </a:defRPr>
      </a:lvl3pPr>
      <a:lvl4pPr marL="1538288" indent="-339725" algn="l" defTabSz="457200" rtl="0" eaLnBrk="1" fontAlgn="base" hangingPunct="1">
        <a:spcBef>
          <a:spcPct val="20000"/>
        </a:spcBef>
        <a:spcAft>
          <a:spcPct val="0"/>
        </a:spcAft>
        <a:buSzPct val="95000"/>
        <a:buBlip>
          <a:blip r:embed="rId19"/>
        </a:buBlip>
        <a:defRPr sz="2000" kern="1200">
          <a:solidFill>
            <a:schemeClr val="tx1"/>
          </a:solidFill>
          <a:latin typeface="+mn-lt"/>
          <a:ea typeface="MS PGothic" pitchFamily="34" charset="-128"/>
          <a:cs typeface="+mn-cs"/>
        </a:defRPr>
      </a:lvl4pPr>
      <a:lvl5pPr marL="2057400" indent="-284163" algn="l" defTabSz="457200" rtl="0" eaLnBrk="1" fontAlgn="base" hangingPunct="1">
        <a:spcBef>
          <a:spcPct val="20000"/>
        </a:spcBef>
        <a:spcAft>
          <a:spcPct val="0"/>
        </a:spcAft>
        <a:buSzPct val="95000"/>
        <a:buBlip>
          <a:blip r:embed="rId19"/>
        </a:buBlip>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chart" Target="../charts/chart9.xml"/></Relationships>
</file>

<file path=ppt/slides/_rels/slide1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chart" Target="../charts/chart11.xml"/></Relationships>
</file>

<file path=ppt/slides/_rels/slide1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facebook.com/SaferOnline" TargetMode="External"/><Relationship Id="rId2" Type="http://schemas.openxmlformats.org/officeDocument/2006/relationships/hyperlink" Target="http://www.microsoft.com/security" TargetMode="External"/><Relationship Id="rId1" Type="http://schemas.openxmlformats.org/officeDocument/2006/relationships/slideLayout" Target="../slideLayouts/slideLayout2.xml"/><Relationship Id="rId5" Type="http://schemas.openxmlformats.org/officeDocument/2006/relationships/hyperlink" Target="http://www.youtube.com/MSFTOnlineSafety" TargetMode="External"/><Relationship Id="rId4" Type="http://schemas.openxmlformats.org/officeDocument/2006/relationships/hyperlink" Target="http://www.twitter.com/Safer_Onlin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5.xml"/><Relationship Id="rId5" Type="http://schemas.openxmlformats.org/officeDocument/2006/relationships/chart" Target="../charts/chart18.xml"/><Relationship Id="rId4" Type="http://schemas.openxmlformats.org/officeDocument/2006/relationships/chart" Target="../charts/chart17.xml"/></Relationships>
</file>

<file path=ppt/slides/_rels/slide29.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15.xml"/><Relationship Id="rId5" Type="http://schemas.openxmlformats.org/officeDocument/2006/relationships/chart" Target="../charts/chart22.xml"/><Relationship Id="rId4" Type="http://schemas.openxmlformats.org/officeDocument/2006/relationships/chart" Target="../charts/chart2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15.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ifteich.REDMOND\Desktop\New Logos &amp; Guidance\MSFT_logo_rgb_C-Wh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8653" y="263580"/>
            <a:ext cx="2684066" cy="987316"/>
          </a:xfrm>
          <a:prstGeom prst="rect">
            <a:avLst/>
          </a:prstGeom>
          <a:noFill/>
          <a:extLst>
            <a:ext uri="{909E8E84-426E-40DD-AFC4-6F175D3DCCD1}">
              <a14:hiddenFill xmlns:a14="http://schemas.microsoft.com/office/drawing/2010/main">
                <a:solidFill>
                  <a:srgbClr val="FFFFFF"/>
                </a:solidFill>
              </a14:hiddenFill>
            </a:ext>
          </a:extLst>
        </p:spPr>
      </p:pic>
      <p:sp>
        <p:nvSpPr>
          <p:cNvPr id="8193" name="Title 6"/>
          <p:cNvSpPr>
            <a:spLocks noGrp="1"/>
          </p:cNvSpPr>
          <p:nvPr>
            <p:ph type="ctrTitle"/>
          </p:nvPr>
        </p:nvSpPr>
        <p:spPr>
          <a:xfrm>
            <a:off x="1522413" y="3165475"/>
            <a:ext cx="7164387" cy="1665288"/>
          </a:xfrm>
        </p:spPr>
        <p:txBody>
          <a:bodyPr/>
          <a:lstStyle/>
          <a:p>
            <a:r>
              <a:rPr lang="en-US" dirty="0"/>
              <a:t>Online Fraud &amp; Scams Survey</a:t>
            </a:r>
          </a:p>
        </p:txBody>
      </p:sp>
      <p:sp>
        <p:nvSpPr>
          <p:cNvPr id="5" name="Subtitle 2"/>
          <p:cNvSpPr txBox="1">
            <a:spLocks/>
          </p:cNvSpPr>
          <p:nvPr/>
        </p:nvSpPr>
        <p:spPr>
          <a:xfrm>
            <a:off x="1219200" y="5562600"/>
            <a:ext cx="7681914" cy="46166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128"/>
                <a:cs typeface="Geneva" pitchFamily="-111"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ＭＳ Ｐゴシック" pitchFamily="-111" charset="-128"/>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128"/>
                <a:cs typeface="Geneva" pitchFamily="-111"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a:gradFill>
                  <a:gsLst>
                    <a:gs pos="0">
                      <a:schemeClr val="tx1"/>
                    </a:gs>
                    <a:gs pos="100000">
                      <a:schemeClr val="tx1"/>
                    </a:gs>
                  </a:gsLst>
                  <a:lin ang="5400000" scaled="0"/>
                </a:gradFill>
              </a:rPr>
              <a:t>Ian Brackenbury</a:t>
            </a:r>
          </a:p>
          <a:p>
            <a:pPr marL="0" indent="0">
              <a:spcBef>
                <a:spcPts val="0"/>
              </a:spcBef>
              <a:buNone/>
            </a:pPr>
            <a:r>
              <a:rPr lang="en-US" sz="1600" dirty="0">
                <a:gradFill>
                  <a:gsLst>
                    <a:gs pos="0">
                      <a:schemeClr val="tx1"/>
                    </a:gs>
                    <a:gs pos="100000">
                      <a:schemeClr val="tx1"/>
                    </a:gs>
                  </a:gsLst>
                  <a:lin ang="5400000" scaled="0"/>
                </a:gradFill>
              </a:rPr>
              <a:t>Thomas Wong</a:t>
            </a:r>
          </a:p>
          <a:p>
            <a:pPr marL="0" indent="0">
              <a:spcBef>
                <a:spcPts val="0"/>
              </a:spcBef>
              <a:buNone/>
            </a:pPr>
            <a:r>
              <a:rPr lang="en-US" sz="1600" dirty="0">
                <a:gradFill>
                  <a:gsLst>
                    <a:gs pos="0">
                      <a:schemeClr val="tx1"/>
                    </a:gs>
                    <a:gs pos="100000">
                      <a:schemeClr val="tx1"/>
                    </a:gs>
                  </a:gsLst>
                  <a:lin ang="5400000" scaled="0"/>
                </a:gradFill>
              </a:rPr>
              <a:t>Microsoft Corporation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Adults Feel They Are Successful In Protecting Themselves from Online Fraud and Scams</a:t>
            </a:r>
          </a:p>
        </p:txBody>
      </p:sp>
      <p:sp>
        <p:nvSpPr>
          <p:cNvPr id="11" name="Text Placeholder 2"/>
          <p:cNvSpPr txBox="1">
            <a:spLocks/>
          </p:cNvSpPr>
          <p:nvPr/>
        </p:nvSpPr>
        <p:spPr bwMode="auto">
          <a:xfrm>
            <a:off x="304800" y="1776690"/>
            <a:ext cx="7772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Nearly three quarters of adults (72%) rated their own actions to help safeguard themselves from online fraud and scams to be excellent or above average, grading themselves as an “A” or a “B” on an A-to-F grading scale.  </a:t>
            </a:r>
          </a:p>
          <a:p>
            <a:pPr marL="285750" lvl="1">
              <a:buSzPct val="67000"/>
              <a:buBlip>
                <a:blip r:embed="rId2"/>
              </a:buBlip>
            </a:pPr>
            <a:r>
              <a:rPr lang="en-US" sz="1400" dirty="0"/>
              <a:t>Adults 18-24 (63%),  those with &lt;$35K household income (63%),  and those that are unemployed (65%) rated themselves lower on their own actions to help safeguard themselves from online fraud and scams.</a:t>
            </a:r>
          </a:p>
        </p:txBody>
      </p:sp>
      <p:graphicFrame>
        <p:nvGraphicFramePr>
          <p:cNvPr id="26" name="Chart 25"/>
          <p:cNvGraphicFramePr/>
          <p:nvPr>
            <p:extLst>
              <p:ext uri="{D42A27DB-BD31-4B8C-83A1-F6EECF244321}">
                <p14:modId xmlns:p14="http://schemas.microsoft.com/office/powerpoint/2010/main" val="1076111962"/>
              </p:ext>
            </p:extLst>
          </p:nvPr>
        </p:nvGraphicFramePr>
        <p:xfrm>
          <a:off x="-519717" y="3072090"/>
          <a:ext cx="4800600" cy="3230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p:cNvGraphicFramePr/>
          <p:nvPr>
            <p:extLst>
              <p:ext uri="{D42A27DB-BD31-4B8C-83A1-F6EECF244321}">
                <p14:modId xmlns:p14="http://schemas.microsoft.com/office/powerpoint/2010/main" val="2490747524"/>
              </p:ext>
            </p:extLst>
          </p:nvPr>
        </p:nvGraphicFramePr>
        <p:xfrm>
          <a:off x="4419600" y="3148290"/>
          <a:ext cx="4419600" cy="315468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2700" y="6302970"/>
            <a:ext cx="6629400" cy="230832"/>
          </a:xfrm>
          <a:prstGeom prst="rect">
            <a:avLst/>
          </a:prstGeom>
        </p:spPr>
        <p:txBody>
          <a:bodyPr wrap="square">
            <a:spAutoFit/>
          </a:bodyPr>
          <a:lstStyle/>
          <a:p>
            <a:r>
              <a:rPr lang="en-US" sz="900" i="1" dirty="0">
                <a:latin typeface="Gill Sans"/>
              </a:rPr>
              <a:t>Q2.  How would you grade your own actions to help safeguard yourself from online fraud and scams? </a:t>
            </a:r>
          </a:p>
        </p:txBody>
      </p:sp>
    </p:spTree>
    <p:extLst>
      <p:ext uri="{BB962C8B-B14F-4D97-AF65-F5344CB8AC3E}">
        <p14:creationId xmlns:p14="http://schemas.microsoft.com/office/powerpoint/2010/main" val="1821012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73116" cy="1143000"/>
          </a:xfrm>
        </p:spPr>
        <p:txBody>
          <a:bodyPr/>
          <a:lstStyle/>
          <a:p>
            <a:pPr algn="r"/>
            <a:r>
              <a:rPr lang="en-US" sz="3600" dirty="0">
                <a:latin typeface="+mn-lt"/>
                <a:ea typeface="Geneva" pitchFamily="-111" charset="-128"/>
                <a:cs typeface="Arial" pitchFamily="34" charset="0"/>
              </a:rPr>
              <a:t>Adults Believe Their Actions Protect Them</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From Online Fraud and Scams…</a:t>
            </a:r>
          </a:p>
        </p:txBody>
      </p:sp>
      <p:sp>
        <p:nvSpPr>
          <p:cNvPr id="11" name="Text Placeholder 2"/>
          <p:cNvSpPr txBox="1">
            <a:spLocks/>
          </p:cNvSpPr>
          <p:nvPr/>
        </p:nvSpPr>
        <p:spPr bwMode="auto">
          <a:xfrm>
            <a:off x="309623" y="1841903"/>
            <a:ext cx="7772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Almost six in ten (58%) feel that they are protected from online fraud and scams, including 12% who believe that they are fully protected.  An additional 36% classify themselves as somewhat protected, while just 6% believe that they are only a little protected (5%) or not protected at all (1%).  </a:t>
            </a:r>
          </a:p>
          <a:p>
            <a:pPr marL="285750" lvl="1">
              <a:buSzPct val="67000"/>
              <a:buBlip>
                <a:blip r:embed="rId2"/>
              </a:buBlip>
            </a:pPr>
            <a:r>
              <a:rPr lang="en-US" sz="1400" dirty="0"/>
              <a:t>Those aged 65 and older (65%), retirees (64%), and men (62%) are among those who are most likely to say they are protected from online fraud and scams, along with 73% of those who awarded themselves an “A” or a “B.”</a:t>
            </a:r>
          </a:p>
        </p:txBody>
      </p:sp>
      <p:graphicFrame>
        <p:nvGraphicFramePr>
          <p:cNvPr id="26" name="Chart 25"/>
          <p:cNvGraphicFramePr/>
          <p:nvPr>
            <p:extLst>
              <p:ext uri="{D42A27DB-BD31-4B8C-83A1-F6EECF244321}">
                <p14:modId xmlns:p14="http://schemas.microsoft.com/office/powerpoint/2010/main" val="1888467583"/>
              </p:ext>
            </p:extLst>
          </p:nvPr>
        </p:nvGraphicFramePr>
        <p:xfrm>
          <a:off x="-604777" y="3352449"/>
          <a:ext cx="4800600" cy="3230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p:cNvGraphicFramePr/>
          <p:nvPr>
            <p:extLst>
              <p:ext uri="{D42A27DB-BD31-4B8C-83A1-F6EECF244321}">
                <p14:modId xmlns:p14="http://schemas.microsoft.com/office/powerpoint/2010/main" val="3102666001"/>
              </p:ext>
            </p:extLst>
          </p:nvPr>
        </p:nvGraphicFramePr>
        <p:xfrm>
          <a:off x="4419600" y="3333655"/>
          <a:ext cx="4419600" cy="315468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2700" y="6398663"/>
            <a:ext cx="6629400" cy="369332"/>
          </a:xfrm>
          <a:prstGeom prst="rect">
            <a:avLst/>
          </a:prstGeom>
        </p:spPr>
        <p:txBody>
          <a:bodyPr wrap="square">
            <a:spAutoFit/>
          </a:bodyPr>
          <a:lstStyle/>
          <a:p>
            <a:r>
              <a:rPr lang="en-US" sz="900" i="1" dirty="0">
                <a:latin typeface="Gill Sans"/>
              </a:rPr>
              <a:t>Q3. When thinking about all the steps you take to help safeguard yourself from online fraud and scams, </a:t>
            </a:r>
          </a:p>
          <a:p>
            <a:r>
              <a:rPr lang="en-US" sz="900" i="1" dirty="0">
                <a:latin typeface="Gill Sans"/>
              </a:rPr>
              <a:t>how protected do you feel from online fraud and scams? </a:t>
            </a:r>
          </a:p>
        </p:txBody>
      </p:sp>
    </p:spTree>
    <p:extLst>
      <p:ext uri="{BB962C8B-B14F-4D97-AF65-F5344CB8AC3E}">
        <p14:creationId xmlns:p14="http://schemas.microsoft.com/office/powerpoint/2010/main" val="307005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73116" cy="1143000"/>
          </a:xfrm>
        </p:spPr>
        <p:txBody>
          <a:bodyPr/>
          <a:lstStyle/>
          <a:p>
            <a:pPr algn="r"/>
            <a:r>
              <a:rPr lang="en-US" sz="3600" dirty="0">
                <a:latin typeface="+mn-lt"/>
                <a:ea typeface="Geneva" pitchFamily="-111" charset="-128"/>
                <a:cs typeface="Arial" pitchFamily="34" charset="0"/>
              </a:rPr>
              <a:t>…And the Chances Are Low</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They Will Become A Victim</a:t>
            </a:r>
          </a:p>
        </p:txBody>
      </p:sp>
      <p:sp>
        <p:nvSpPr>
          <p:cNvPr id="11" name="Text Placeholder 2"/>
          <p:cNvSpPr txBox="1">
            <a:spLocks/>
          </p:cNvSpPr>
          <p:nvPr/>
        </p:nvSpPr>
        <p:spPr bwMode="auto">
          <a:xfrm>
            <a:off x="304800" y="1933353"/>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62% of adults feel they are extremely (14%) or very (48%) unlikely to become a victim of an online fraud or scam.  One third (33%) believe that they are somewhat likely, while just 6% think that they are very (5%) or extremely (1%) likely to fall victim to an online fraud or scam.</a:t>
            </a:r>
          </a:p>
        </p:txBody>
      </p:sp>
      <p:graphicFrame>
        <p:nvGraphicFramePr>
          <p:cNvPr id="26" name="Chart 25"/>
          <p:cNvGraphicFramePr/>
          <p:nvPr>
            <p:extLst>
              <p:ext uri="{D42A27DB-BD31-4B8C-83A1-F6EECF244321}">
                <p14:modId xmlns:p14="http://schemas.microsoft.com/office/powerpoint/2010/main" val="821922402"/>
              </p:ext>
            </p:extLst>
          </p:nvPr>
        </p:nvGraphicFramePr>
        <p:xfrm>
          <a:off x="-609600" y="3072090"/>
          <a:ext cx="4800600" cy="3230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p:cNvGraphicFramePr/>
          <p:nvPr>
            <p:extLst>
              <p:ext uri="{D42A27DB-BD31-4B8C-83A1-F6EECF244321}">
                <p14:modId xmlns:p14="http://schemas.microsoft.com/office/powerpoint/2010/main" val="2477622505"/>
              </p:ext>
            </p:extLst>
          </p:nvPr>
        </p:nvGraphicFramePr>
        <p:xfrm>
          <a:off x="4419600" y="3107177"/>
          <a:ext cx="4419600" cy="315468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2700" y="6302970"/>
            <a:ext cx="6629400" cy="369332"/>
          </a:xfrm>
          <a:prstGeom prst="rect">
            <a:avLst/>
          </a:prstGeom>
        </p:spPr>
        <p:txBody>
          <a:bodyPr wrap="square">
            <a:spAutoFit/>
          </a:bodyPr>
          <a:lstStyle/>
          <a:p>
            <a:r>
              <a:rPr lang="en-US" sz="900" i="1" dirty="0">
                <a:latin typeface="Gill Sans"/>
              </a:rPr>
              <a:t>Q4. When thinking about all the steps you take to help safeguard yourself from online fraud and scams, how would you rate your probability of becoming a victim of an online fraud or scam?</a:t>
            </a:r>
          </a:p>
        </p:txBody>
      </p:sp>
    </p:spTree>
    <p:extLst>
      <p:ext uri="{BB962C8B-B14F-4D97-AF65-F5344CB8AC3E}">
        <p14:creationId xmlns:p14="http://schemas.microsoft.com/office/powerpoint/2010/main" val="42762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73116" cy="1143000"/>
          </a:xfrm>
        </p:spPr>
        <p:txBody>
          <a:bodyPr/>
          <a:lstStyle/>
          <a:p>
            <a:pPr algn="r"/>
            <a:r>
              <a:rPr lang="en-US" sz="3600" dirty="0">
                <a:latin typeface="+mn-lt"/>
                <a:ea typeface="Geneva" pitchFamily="-111" charset="-128"/>
                <a:cs typeface="Arial" pitchFamily="34" charset="0"/>
              </a:rPr>
              <a:t>Nearly Everyone Takes Steps To Protect</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Their Computer</a:t>
            </a:r>
          </a:p>
        </p:txBody>
      </p:sp>
      <p:graphicFrame>
        <p:nvGraphicFramePr>
          <p:cNvPr id="2" name="Table 1"/>
          <p:cNvGraphicFramePr>
            <a:graphicFrameLocks noGrp="1"/>
          </p:cNvGraphicFramePr>
          <p:nvPr>
            <p:extLst>
              <p:ext uri="{D42A27DB-BD31-4B8C-83A1-F6EECF244321}">
                <p14:modId xmlns:p14="http://schemas.microsoft.com/office/powerpoint/2010/main" val="3893136951"/>
              </p:ext>
            </p:extLst>
          </p:nvPr>
        </p:nvGraphicFramePr>
        <p:xfrm>
          <a:off x="1026071" y="3923414"/>
          <a:ext cx="7468701" cy="2377440"/>
        </p:xfrm>
        <a:graphic>
          <a:graphicData uri="http://schemas.openxmlformats.org/drawingml/2006/table">
            <a:tbl>
              <a:tblPr firstRow="1" bandRow="1">
                <a:tableStyleId>{5C22544A-7EE6-4342-B048-85BDC9FD1C3A}</a:tableStyleId>
              </a:tblPr>
              <a:tblGrid>
                <a:gridCol w="6517729">
                  <a:extLst>
                    <a:ext uri="{9D8B030D-6E8A-4147-A177-3AD203B41FA5}">
                      <a16:colId xmlns:a16="http://schemas.microsoft.com/office/drawing/2014/main" val="20000"/>
                    </a:ext>
                  </a:extLst>
                </a:gridCol>
                <a:gridCol w="950972">
                  <a:extLst>
                    <a:ext uri="{9D8B030D-6E8A-4147-A177-3AD203B41FA5}">
                      <a16:colId xmlns:a16="http://schemas.microsoft.com/office/drawing/2014/main" val="20001"/>
                    </a:ext>
                  </a:extLst>
                </a:gridCol>
              </a:tblGrid>
              <a:tr h="228600">
                <a:tc>
                  <a:txBody>
                    <a:bodyPr/>
                    <a:lstStyle/>
                    <a:p>
                      <a:r>
                        <a:rPr lang="en-US" sz="1500" dirty="0"/>
                        <a:t>Steps I Take to Protect My Computer</a:t>
                      </a:r>
                    </a:p>
                  </a:txBody>
                  <a:tcPr/>
                </a:tc>
                <a:tc>
                  <a:txBody>
                    <a:bodyPr/>
                    <a:lstStyle/>
                    <a:p>
                      <a:endParaRPr lang="en-US" sz="12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dirty="0">
                          <a:solidFill>
                            <a:srgbClr val="000000"/>
                          </a:solidFill>
                          <a:effectLst/>
                          <a:latin typeface="Calibri"/>
                        </a:rPr>
                        <a:t>   I have antivirus and antispyware software on my computer.</a:t>
                      </a:r>
                    </a:p>
                  </a:txBody>
                  <a:tcPr marL="9525" marR="9525" marT="9525" marB="0" anchor="b"/>
                </a:tc>
                <a:tc>
                  <a:txBody>
                    <a:bodyPr/>
                    <a:lstStyle/>
                    <a:p>
                      <a:pPr algn="ctr" fontAlgn="ctr"/>
                      <a:r>
                        <a:rPr lang="en-US" sz="1200" b="0" i="0" u="none" strike="noStrike">
                          <a:solidFill>
                            <a:srgbClr val="000000"/>
                          </a:solidFill>
                          <a:effectLst/>
                          <a:latin typeface="Calibri"/>
                        </a:rPr>
                        <a:t>82%</a:t>
                      </a:r>
                    </a:p>
                  </a:txBody>
                  <a:tcPr marL="9525" marR="9525" marT="9525" marB="0" anchor="ctr"/>
                </a:tc>
                <a:extLst>
                  <a:ext uri="{0D108BD9-81ED-4DB2-BD59-A6C34878D82A}">
                    <a16:rowId xmlns:a16="http://schemas.microsoft.com/office/drawing/2014/main" val="10001"/>
                  </a:ext>
                </a:extLst>
              </a:tr>
              <a:tr h="228600">
                <a:tc>
                  <a:txBody>
                    <a:bodyPr/>
                    <a:lstStyle/>
                    <a:p>
                      <a:pPr algn="l" fontAlgn="b"/>
                      <a:r>
                        <a:rPr lang="en-US" sz="1200" b="0" i="0" u="none" strike="noStrike" dirty="0">
                          <a:solidFill>
                            <a:srgbClr val="000000"/>
                          </a:solidFill>
                          <a:effectLst/>
                          <a:latin typeface="Calibri"/>
                        </a:rPr>
                        <a:t>   I keep my antivirus and antispyware software on my computer up-to-date.</a:t>
                      </a:r>
                    </a:p>
                  </a:txBody>
                  <a:tcPr marL="9525" marR="9525" marT="9525" marB="0" anchor="b"/>
                </a:tc>
                <a:tc>
                  <a:txBody>
                    <a:bodyPr/>
                    <a:lstStyle/>
                    <a:p>
                      <a:pPr algn="ctr" fontAlgn="ctr"/>
                      <a:r>
                        <a:rPr lang="en-US" sz="1200" b="0" i="0" u="none" strike="noStrike" dirty="0">
                          <a:solidFill>
                            <a:srgbClr val="000000"/>
                          </a:solidFill>
                          <a:effectLst/>
                          <a:latin typeface="Calibri"/>
                        </a:rPr>
                        <a:t>78%</a:t>
                      </a:r>
                    </a:p>
                  </a:txBody>
                  <a:tcPr marL="9525" marR="9525" marT="9525" marB="0" anchor="ctr"/>
                </a:tc>
                <a:extLst>
                  <a:ext uri="{0D108BD9-81ED-4DB2-BD59-A6C34878D82A}">
                    <a16:rowId xmlns:a16="http://schemas.microsoft.com/office/drawing/2014/main" val="10002"/>
                  </a:ext>
                </a:extLst>
              </a:tr>
              <a:tr h="228600">
                <a:tc>
                  <a:txBody>
                    <a:bodyPr/>
                    <a:lstStyle/>
                    <a:p>
                      <a:pPr algn="l" fontAlgn="b"/>
                      <a:r>
                        <a:rPr lang="en-US" sz="1200" b="0" i="0" u="none" strike="noStrike" dirty="0">
                          <a:solidFill>
                            <a:srgbClr val="000000"/>
                          </a:solidFill>
                          <a:effectLst/>
                          <a:latin typeface="Calibri"/>
                        </a:rPr>
                        <a:t>   I have my computer's firewall turned on at all times.</a:t>
                      </a:r>
                    </a:p>
                  </a:txBody>
                  <a:tcPr marL="9525" marR="9525" marT="9525" marB="0" anchor="b"/>
                </a:tc>
                <a:tc>
                  <a:txBody>
                    <a:bodyPr/>
                    <a:lstStyle/>
                    <a:p>
                      <a:pPr algn="ctr" fontAlgn="ctr"/>
                      <a:r>
                        <a:rPr lang="en-US" sz="1200" b="0" i="0" u="none" strike="noStrike" dirty="0">
                          <a:solidFill>
                            <a:srgbClr val="000000"/>
                          </a:solidFill>
                          <a:effectLst/>
                          <a:latin typeface="Calibri"/>
                        </a:rPr>
                        <a:t>73%</a:t>
                      </a:r>
                    </a:p>
                  </a:txBody>
                  <a:tcPr marL="9525" marR="9525" marT="9525" marB="0" anchor="ctr"/>
                </a:tc>
                <a:extLst>
                  <a:ext uri="{0D108BD9-81ED-4DB2-BD59-A6C34878D82A}">
                    <a16:rowId xmlns:a16="http://schemas.microsoft.com/office/drawing/2014/main" val="10003"/>
                  </a:ext>
                </a:extLst>
              </a:tr>
              <a:tr h="228600">
                <a:tc>
                  <a:txBody>
                    <a:bodyPr/>
                    <a:lstStyle/>
                    <a:p>
                      <a:pPr algn="l" fontAlgn="b"/>
                      <a:r>
                        <a:rPr lang="en-US" sz="1200" b="0" i="0" u="none" strike="noStrike" dirty="0">
                          <a:solidFill>
                            <a:srgbClr val="000000"/>
                          </a:solidFill>
                          <a:effectLst/>
                          <a:latin typeface="Calibri"/>
                        </a:rPr>
                        <a:t>   I use privacy and security settings on my web browser.</a:t>
                      </a:r>
                    </a:p>
                  </a:txBody>
                  <a:tcPr marL="9525" marR="9525" marT="9525" marB="0" anchor="b"/>
                </a:tc>
                <a:tc>
                  <a:txBody>
                    <a:bodyPr/>
                    <a:lstStyle/>
                    <a:p>
                      <a:pPr algn="ctr" fontAlgn="ctr"/>
                      <a:r>
                        <a:rPr lang="en-US" sz="1200" b="0" i="0" u="none" strike="noStrike" dirty="0">
                          <a:solidFill>
                            <a:srgbClr val="000000"/>
                          </a:solidFill>
                          <a:effectLst/>
                          <a:latin typeface="Calibri"/>
                        </a:rPr>
                        <a:t>70%</a:t>
                      </a:r>
                    </a:p>
                  </a:txBody>
                  <a:tcPr marL="9525" marR="9525" marT="9525" marB="0" anchor="ctr"/>
                </a:tc>
                <a:extLst>
                  <a:ext uri="{0D108BD9-81ED-4DB2-BD59-A6C34878D82A}">
                    <a16:rowId xmlns:a16="http://schemas.microsoft.com/office/drawing/2014/main" val="10004"/>
                  </a:ext>
                </a:extLst>
              </a:tr>
              <a:tr h="228600">
                <a:tc>
                  <a:txBody>
                    <a:bodyPr/>
                    <a:lstStyle/>
                    <a:p>
                      <a:pPr algn="l" fontAlgn="b"/>
                      <a:r>
                        <a:rPr lang="en-US" sz="1200" b="0" i="0" u="none" strike="noStrike" dirty="0">
                          <a:solidFill>
                            <a:srgbClr val="000000"/>
                          </a:solidFill>
                          <a:effectLst/>
                          <a:latin typeface="Calibri"/>
                        </a:rPr>
                        <a:t>   I keep the programs (e.g., web browsers, office suites, and other software) on my computer up-to-date.</a:t>
                      </a:r>
                    </a:p>
                  </a:txBody>
                  <a:tcPr marL="9525" marR="9525" marT="9525" marB="0" anchor="b"/>
                </a:tc>
                <a:tc>
                  <a:txBody>
                    <a:bodyPr/>
                    <a:lstStyle/>
                    <a:p>
                      <a:pPr algn="ctr" fontAlgn="ctr"/>
                      <a:r>
                        <a:rPr lang="en-US" sz="1200" b="0" i="0" u="none" strike="noStrike">
                          <a:solidFill>
                            <a:srgbClr val="000000"/>
                          </a:solidFill>
                          <a:effectLst/>
                          <a:latin typeface="Calibri"/>
                        </a:rPr>
                        <a:t>61%</a:t>
                      </a:r>
                    </a:p>
                  </a:txBody>
                  <a:tcPr marL="9525" marR="9525" marT="9525" marB="0" anchor="ctr"/>
                </a:tc>
                <a:extLst>
                  <a:ext uri="{0D108BD9-81ED-4DB2-BD59-A6C34878D82A}">
                    <a16:rowId xmlns:a16="http://schemas.microsoft.com/office/drawing/2014/main" val="10005"/>
                  </a:ext>
                </a:extLst>
              </a:tr>
              <a:tr h="228600">
                <a:tc>
                  <a:txBody>
                    <a:bodyPr/>
                    <a:lstStyle/>
                    <a:p>
                      <a:pPr algn="l" fontAlgn="b"/>
                      <a:r>
                        <a:rPr lang="en-US" sz="1200" b="0" i="0" u="none" strike="noStrike" dirty="0">
                          <a:solidFill>
                            <a:srgbClr val="000000"/>
                          </a:solidFill>
                          <a:effectLst/>
                          <a:latin typeface="Calibri"/>
                        </a:rPr>
                        <a:t>   I set my computers operating system to install updates automatically.</a:t>
                      </a:r>
                    </a:p>
                  </a:txBody>
                  <a:tcPr marL="9525" marR="9525" marT="9525" marB="0" anchor="b"/>
                </a:tc>
                <a:tc>
                  <a:txBody>
                    <a:bodyPr/>
                    <a:lstStyle/>
                    <a:p>
                      <a:pPr algn="ctr" fontAlgn="ctr"/>
                      <a:r>
                        <a:rPr lang="en-US" sz="1200" b="0" i="0" u="none" strike="noStrike" dirty="0">
                          <a:solidFill>
                            <a:srgbClr val="000000"/>
                          </a:solidFill>
                          <a:effectLst/>
                          <a:latin typeface="Calibri"/>
                        </a:rPr>
                        <a:t>58%</a:t>
                      </a:r>
                    </a:p>
                  </a:txBody>
                  <a:tcPr marL="9525" marR="9525" marT="9525" marB="0" anchor="ctr"/>
                </a:tc>
                <a:extLst>
                  <a:ext uri="{0D108BD9-81ED-4DB2-BD59-A6C34878D82A}">
                    <a16:rowId xmlns:a16="http://schemas.microsoft.com/office/drawing/2014/main" val="10006"/>
                  </a:ext>
                </a:extLst>
              </a:tr>
              <a:tr h="228600">
                <a:tc>
                  <a:txBody>
                    <a:bodyPr/>
                    <a:lstStyle/>
                    <a:p>
                      <a:pPr algn="l" fontAlgn="b"/>
                      <a:r>
                        <a:rPr lang="en-US" sz="1200" b="0" i="0" u="none" strike="noStrike" dirty="0">
                          <a:solidFill>
                            <a:srgbClr val="000000"/>
                          </a:solidFill>
                          <a:effectLst/>
                          <a:latin typeface="Calibri"/>
                        </a:rPr>
                        <a:t>   I have a newer / the newest operating system on my computer.</a:t>
                      </a:r>
                    </a:p>
                  </a:txBody>
                  <a:tcPr marL="9525" marR="9525" marT="9525" marB="0" anchor="b"/>
                </a:tc>
                <a:tc>
                  <a:txBody>
                    <a:bodyPr/>
                    <a:lstStyle/>
                    <a:p>
                      <a:pPr algn="ctr" fontAlgn="ctr"/>
                      <a:r>
                        <a:rPr lang="en-US" sz="1200" b="0" i="0" u="none" strike="noStrike">
                          <a:solidFill>
                            <a:srgbClr val="000000"/>
                          </a:solidFill>
                          <a:effectLst/>
                          <a:latin typeface="Calibri"/>
                        </a:rPr>
                        <a:t>40%</a:t>
                      </a:r>
                    </a:p>
                  </a:txBody>
                  <a:tcPr marL="9525" marR="9525" marT="9525" marB="0" anchor="ctr"/>
                </a:tc>
                <a:extLst>
                  <a:ext uri="{0D108BD9-81ED-4DB2-BD59-A6C34878D82A}">
                    <a16:rowId xmlns:a16="http://schemas.microsoft.com/office/drawing/2014/main" val="10007"/>
                  </a:ext>
                </a:extLst>
              </a:tr>
              <a:tr h="228600">
                <a:tc>
                  <a:txBody>
                    <a:bodyPr/>
                    <a:lstStyle/>
                    <a:p>
                      <a:pPr algn="l" fontAlgn="b"/>
                      <a:r>
                        <a:rPr lang="en-US" sz="1200" b="0" i="0" u="none" strike="noStrike" dirty="0">
                          <a:solidFill>
                            <a:srgbClr val="000000"/>
                          </a:solidFill>
                          <a:effectLst/>
                          <a:latin typeface="Calibri"/>
                        </a:rPr>
                        <a:t>   I manually install my computer's updates on a regular basis.</a:t>
                      </a:r>
                    </a:p>
                  </a:txBody>
                  <a:tcPr marL="9525" marR="9525" marT="9525" marB="0" anchor="b"/>
                </a:tc>
                <a:tc>
                  <a:txBody>
                    <a:bodyPr/>
                    <a:lstStyle/>
                    <a:p>
                      <a:pPr algn="ctr" fontAlgn="ctr"/>
                      <a:r>
                        <a:rPr lang="en-US" sz="1200" b="0" i="0" u="none" strike="noStrike" dirty="0">
                          <a:solidFill>
                            <a:srgbClr val="000000"/>
                          </a:solidFill>
                          <a:effectLst/>
                          <a:latin typeface="Calibri"/>
                        </a:rPr>
                        <a:t>37%</a:t>
                      </a:r>
                    </a:p>
                  </a:txBody>
                  <a:tcPr marL="9525" marR="9525" marT="9525" marB="0" anchor="ctr"/>
                </a:tc>
                <a:extLst>
                  <a:ext uri="{0D108BD9-81ED-4DB2-BD59-A6C34878D82A}">
                    <a16:rowId xmlns:a16="http://schemas.microsoft.com/office/drawing/2014/main" val="10008"/>
                  </a:ext>
                </a:extLst>
              </a:tr>
              <a:tr h="228600">
                <a:tc>
                  <a:txBody>
                    <a:bodyPr/>
                    <a:lstStyle/>
                    <a:p>
                      <a:pPr marL="115888" indent="0" algn="l" fontAlgn="b"/>
                      <a:r>
                        <a:rPr lang="en-US" sz="1200" b="0" i="0" u="none" strike="noStrike" dirty="0">
                          <a:solidFill>
                            <a:srgbClr val="000000"/>
                          </a:solidFill>
                          <a:effectLst/>
                          <a:latin typeface="Calibri"/>
                        </a:rPr>
                        <a:t>None</a:t>
                      </a:r>
                      <a:r>
                        <a:rPr lang="en-US" sz="1200" b="0" i="0" u="none" strike="noStrike" baseline="0" dirty="0">
                          <a:solidFill>
                            <a:srgbClr val="000000"/>
                          </a:solidFill>
                          <a:effectLst/>
                          <a:latin typeface="Calibri"/>
                        </a:rPr>
                        <a:t> of these</a:t>
                      </a:r>
                      <a:endParaRPr lang="en-US" sz="1200" b="0" i="0" u="none" strike="noStrike" dirty="0">
                        <a:solidFill>
                          <a:srgbClr val="000000"/>
                        </a:solidFill>
                        <a:effectLst/>
                        <a:latin typeface="Calibri"/>
                      </a:endParaRPr>
                    </a:p>
                  </a:txBody>
                  <a:tcPr marL="9525" marR="9525" marT="9525" marB="0" anchor="b"/>
                </a:tc>
                <a:tc>
                  <a:txBody>
                    <a:bodyPr/>
                    <a:lstStyle/>
                    <a:p>
                      <a:pPr algn="ctr" fontAlgn="ctr"/>
                      <a:r>
                        <a:rPr lang="en-US" sz="1200" b="0" i="0" u="none" strike="noStrike" dirty="0">
                          <a:solidFill>
                            <a:srgbClr val="000000"/>
                          </a:solidFill>
                          <a:effectLst/>
                          <a:latin typeface="Calibri"/>
                        </a:rPr>
                        <a:t>3%</a:t>
                      </a:r>
                    </a:p>
                  </a:txBody>
                  <a:tcPr marL="9525" marR="9525" marT="9525" marB="0" anchor="ctr"/>
                </a:tc>
                <a:extLst>
                  <a:ext uri="{0D108BD9-81ED-4DB2-BD59-A6C34878D82A}">
                    <a16:rowId xmlns:a16="http://schemas.microsoft.com/office/drawing/2014/main" val="10009"/>
                  </a:ext>
                </a:extLst>
              </a:tr>
            </a:tbl>
          </a:graphicData>
        </a:graphic>
      </p:graphicFrame>
      <p:sp>
        <p:nvSpPr>
          <p:cNvPr id="26" name="Rectangle 25"/>
          <p:cNvSpPr/>
          <p:nvPr/>
        </p:nvSpPr>
        <p:spPr>
          <a:xfrm>
            <a:off x="12700" y="6412468"/>
            <a:ext cx="3568700" cy="369332"/>
          </a:xfrm>
          <a:prstGeom prst="rect">
            <a:avLst/>
          </a:prstGeom>
        </p:spPr>
        <p:txBody>
          <a:bodyPr wrap="square">
            <a:spAutoFit/>
          </a:bodyPr>
          <a:lstStyle/>
          <a:p>
            <a:r>
              <a:rPr lang="en-US" sz="900" i="1" dirty="0">
                <a:latin typeface="Gill Sans"/>
              </a:rPr>
              <a:t>Q5. </a:t>
            </a:r>
            <a:r>
              <a:rPr lang="en-US" sz="900" b="1" dirty="0"/>
              <a:t> </a:t>
            </a:r>
            <a:r>
              <a:rPr lang="en-US" sz="900" i="1" dirty="0"/>
              <a:t>Mark all of the things you do to prevent falling victim to online identity fraud or scamming.  Check all that apply.</a:t>
            </a:r>
            <a:endParaRPr lang="en-US" sz="900" i="1" dirty="0">
              <a:latin typeface="Gill Sans"/>
            </a:endParaRPr>
          </a:p>
        </p:txBody>
      </p:sp>
      <p:graphicFrame>
        <p:nvGraphicFramePr>
          <p:cNvPr id="30" name="Chart 29"/>
          <p:cNvGraphicFramePr/>
          <p:nvPr>
            <p:extLst>
              <p:ext uri="{D42A27DB-BD31-4B8C-83A1-F6EECF244321}">
                <p14:modId xmlns:p14="http://schemas.microsoft.com/office/powerpoint/2010/main" val="2337332495"/>
              </p:ext>
            </p:extLst>
          </p:nvPr>
        </p:nvGraphicFramePr>
        <p:xfrm>
          <a:off x="2734026" y="1400975"/>
          <a:ext cx="4114800" cy="2468880"/>
        </p:xfrm>
        <a:graphic>
          <a:graphicData uri="http://schemas.openxmlformats.org/drawingml/2006/chart">
            <c:chart xmlns:c="http://schemas.openxmlformats.org/drawingml/2006/chart" xmlns:r="http://schemas.openxmlformats.org/officeDocument/2006/relationships" r:id="rId2"/>
          </a:graphicData>
        </a:graphic>
      </p:graphicFrame>
      <p:sp>
        <p:nvSpPr>
          <p:cNvPr id="6" name="Isosceles Triangle 5"/>
          <p:cNvSpPr/>
          <p:nvPr/>
        </p:nvSpPr>
        <p:spPr>
          <a:xfrm>
            <a:off x="1057626" y="3581400"/>
            <a:ext cx="7467600" cy="323850"/>
          </a:xfrm>
          <a:prstGeom prst="triangle">
            <a:avLst/>
          </a:prstGeom>
          <a:gradFill>
            <a:gsLst>
              <a:gs pos="20000">
                <a:schemeClr val="accent1">
                  <a:tint val="100000"/>
                  <a:shade val="100000"/>
                  <a:satMod val="130000"/>
                  <a:alpha val="2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p:cNvGrpSpPr/>
          <p:nvPr/>
        </p:nvGrpSpPr>
        <p:grpSpPr>
          <a:xfrm>
            <a:off x="1064871" y="2153979"/>
            <a:ext cx="2516529" cy="990600"/>
            <a:chOff x="1064871" y="1600200"/>
            <a:chExt cx="2516529" cy="990600"/>
          </a:xfrm>
        </p:grpSpPr>
        <p:sp>
          <p:nvSpPr>
            <p:cNvPr id="10" name="Oval 9"/>
            <p:cNvSpPr/>
            <p:nvPr/>
          </p:nvSpPr>
          <p:spPr>
            <a:xfrm>
              <a:off x="1064871" y="1600200"/>
              <a:ext cx="2516529" cy="99060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47800" y="1841584"/>
              <a:ext cx="1905000" cy="507831"/>
            </a:xfrm>
            <a:prstGeom prst="rect">
              <a:avLst/>
            </a:prstGeom>
            <a:noFill/>
          </p:spPr>
          <p:txBody>
            <a:bodyPr wrap="square" rtlCol="0">
              <a:spAutoFit/>
            </a:bodyPr>
            <a:lstStyle/>
            <a:p>
              <a:r>
                <a:rPr lang="en-US" sz="1500" b="1" dirty="0">
                  <a:solidFill>
                    <a:schemeClr val="bg1"/>
                  </a:solidFill>
                </a:rPr>
                <a:t>97% </a:t>
              </a:r>
              <a:r>
                <a:rPr lang="en-US" sz="1200" b="1" dirty="0">
                  <a:solidFill>
                    <a:schemeClr val="bg1"/>
                  </a:solidFill>
                </a:rPr>
                <a:t>take steps to protect their computer</a:t>
              </a:r>
              <a:endParaRPr lang="en-US" sz="1200" dirty="0">
                <a:solidFill>
                  <a:schemeClr val="bg1"/>
                </a:solidFill>
              </a:endParaRPr>
            </a:p>
          </p:txBody>
        </p:sp>
      </p:grpSp>
    </p:spTree>
    <p:extLst>
      <p:ext uri="{BB962C8B-B14F-4D97-AF65-F5344CB8AC3E}">
        <p14:creationId xmlns:p14="http://schemas.microsoft.com/office/powerpoint/2010/main" val="26925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62484" cy="1143000"/>
          </a:xfrm>
        </p:spPr>
        <p:txBody>
          <a:bodyPr/>
          <a:lstStyle/>
          <a:p>
            <a:pPr algn="r"/>
            <a:r>
              <a:rPr lang="en-US" sz="3600" dirty="0">
                <a:latin typeface="+mn-lt"/>
                <a:ea typeface="Geneva" pitchFamily="-111" charset="-128"/>
                <a:cs typeface="Arial" pitchFamily="34" charset="0"/>
              </a:rPr>
              <a:t>More Than Half Have Taken No Steps </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To Protect Their Mobile Devices</a:t>
            </a:r>
          </a:p>
        </p:txBody>
      </p:sp>
      <p:sp>
        <p:nvSpPr>
          <p:cNvPr id="26" name="Rectangle 25"/>
          <p:cNvSpPr/>
          <p:nvPr/>
        </p:nvSpPr>
        <p:spPr>
          <a:xfrm>
            <a:off x="12700" y="6412468"/>
            <a:ext cx="3568700" cy="369332"/>
          </a:xfrm>
          <a:prstGeom prst="rect">
            <a:avLst/>
          </a:prstGeom>
        </p:spPr>
        <p:txBody>
          <a:bodyPr wrap="square">
            <a:spAutoFit/>
          </a:bodyPr>
          <a:lstStyle/>
          <a:p>
            <a:r>
              <a:rPr lang="en-US" sz="900" i="1" dirty="0">
                <a:latin typeface="Gill Sans"/>
              </a:rPr>
              <a:t>Q5. </a:t>
            </a:r>
            <a:r>
              <a:rPr lang="en-US" sz="900" b="1" dirty="0"/>
              <a:t> </a:t>
            </a:r>
            <a:r>
              <a:rPr lang="en-US" sz="900" i="1" dirty="0"/>
              <a:t>Mark all of the things you do to prevent falling victim to online identity fraud or scamming.  Check all that apply.</a:t>
            </a:r>
            <a:endParaRPr lang="en-US" sz="900" i="1" dirty="0">
              <a:latin typeface="Gill Sans"/>
            </a:endParaRPr>
          </a:p>
        </p:txBody>
      </p:sp>
      <p:graphicFrame>
        <p:nvGraphicFramePr>
          <p:cNvPr id="28" name="Table 27"/>
          <p:cNvGraphicFramePr>
            <a:graphicFrameLocks noGrp="1"/>
          </p:cNvGraphicFramePr>
          <p:nvPr>
            <p:extLst>
              <p:ext uri="{D42A27DB-BD31-4B8C-83A1-F6EECF244321}">
                <p14:modId xmlns:p14="http://schemas.microsoft.com/office/powerpoint/2010/main" val="2701627796"/>
              </p:ext>
            </p:extLst>
          </p:nvPr>
        </p:nvGraphicFramePr>
        <p:xfrm>
          <a:off x="685801" y="3932628"/>
          <a:ext cx="8004810" cy="2377440"/>
        </p:xfrm>
        <a:graphic>
          <a:graphicData uri="http://schemas.openxmlformats.org/drawingml/2006/table">
            <a:tbl>
              <a:tblPr firstRow="1" bandRow="1">
                <a:tableStyleId>{5C22544A-7EE6-4342-B048-85BDC9FD1C3A}</a:tableStyleId>
              </a:tblPr>
              <a:tblGrid>
                <a:gridCol w="6857999">
                  <a:extLst>
                    <a:ext uri="{9D8B030D-6E8A-4147-A177-3AD203B41FA5}">
                      <a16:colId xmlns:a16="http://schemas.microsoft.com/office/drawing/2014/main" val="20000"/>
                    </a:ext>
                  </a:extLst>
                </a:gridCol>
                <a:gridCol w="1146811">
                  <a:extLst>
                    <a:ext uri="{9D8B030D-6E8A-4147-A177-3AD203B41FA5}">
                      <a16:colId xmlns:a16="http://schemas.microsoft.com/office/drawing/2014/main" val="20001"/>
                    </a:ext>
                  </a:extLst>
                </a:gridCol>
              </a:tblGrid>
              <a:tr h="228600">
                <a:tc>
                  <a:txBody>
                    <a:bodyPr/>
                    <a:lstStyle/>
                    <a:p>
                      <a:r>
                        <a:rPr lang="en-US" sz="1500" dirty="0"/>
                        <a:t>Steps I Take to Protect My Smartphone, Tablet or Other Mobile Device</a:t>
                      </a:r>
                    </a:p>
                  </a:txBody>
                  <a:tcPr/>
                </a:tc>
                <a:tc>
                  <a:txBody>
                    <a:bodyPr/>
                    <a:lstStyle/>
                    <a:p>
                      <a:endParaRPr lang="en-US" sz="12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dirty="0">
                          <a:solidFill>
                            <a:srgbClr val="000000"/>
                          </a:solidFill>
                          <a:effectLst/>
                          <a:latin typeface="Calibri"/>
                        </a:rPr>
                        <a:t>   I download apps only from companies or apps publishers I trust.</a:t>
                      </a:r>
                    </a:p>
                  </a:txBody>
                  <a:tcPr marL="9525" marR="9525" marT="9525" marB="0" anchor="b"/>
                </a:tc>
                <a:tc>
                  <a:txBody>
                    <a:bodyPr/>
                    <a:lstStyle/>
                    <a:p>
                      <a:pPr algn="ctr" fontAlgn="ctr"/>
                      <a:r>
                        <a:rPr lang="en-US" sz="1200" b="0" i="0" u="none" strike="noStrike">
                          <a:solidFill>
                            <a:srgbClr val="000000"/>
                          </a:solidFill>
                          <a:effectLst/>
                          <a:latin typeface="Calibri"/>
                        </a:rPr>
                        <a:t>28%</a:t>
                      </a:r>
                    </a:p>
                  </a:txBody>
                  <a:tcPr marL="9525" marR="9525" marT="9525" marB="0" anchor="ctr"/>
                </a:tc>
                <a:extLst>
                  <a:ext uri="{0D108BD9-81ED-4DB2-BD59-A6C34878D82A}">
                    <a16:rowId xmlns:a16="http://schemas.microsoft.com/office/drawing/2014/main" val="10001"/>
                  </a:ext>
                </a:extLst>
              </a:tr>
              <a:tr h="228600">
                <a:tc>
                  <a:txBody>
                    <a:bodyPr/>
                    <a:lstStyle/>
                    <a:p>
                      <a:pPr algn="l" fontAlgn="b"/>
                      <a:r>
                        <a:rPr lang="en-US" sz="1200" b="0" i="0" u="none" strike="noStrike" dirty="0">
                          <a:solidFill>
                            <a:srgbClr val="000000"/>
                          </a:solidFill>
                          <a:effectLst/>
                          <a:latin typeface="Calibri"/>
                        </a:rPr>
                        <a:t>   I keep the programs and apps running on my smartphone, tablet, or other mobile device up-to-date.</a:t>
                      </a:r>
                    </a:p>
                  </a:txBody>
                  <a:tcPr marL="9525" marR="9525" marT="9525" marB="0" anchor="b"/>
                </a:tc>
                <a:tc>
                  <a:txBody>
                    <a:bodyPr/>
                    <a:lstStyle/>
                    <a:p>
                      <a:pPr algn="ctr" fontAlgn="ctr"/>
                      <a:r>
                        <a:rPr lang="en-US" sz="1200" b="0" i="0" u="none" strike="noStrike">
                          <a:solidFill>
                            <a:srgbClr val="000000"/>
                          </a:solidFill>
                          <a:effectLst/>
                          <a:latin typeface="Calibri"/>
                        </a:rPr>
                        <a:t>24%</a:t>
                      </a:r>
                    </a:p>
                  </a:txBody>
                  <a:tcPr marL="9525" marR="9525" marT="9525" marB="0" anchor="ctr"/>
                </a:tc>
                <a:extLst>
                  <a:ext uri="{0D108BD9-81ED-4DB2-BD59-A6C34878D82A}">
                    <a16:rowId xmlns:a16="http://schemas.microsoft.com/office/drawing/2014/main" val="10002"/>
                  </a:ext>
                </a:extLst>
              </a:tr>
              <a:tr h="228600">
                <a:tc>
                  <a:txBody>
                    <a:bodyPr/>
                    <a:lstStyle/>
                    <a:p>
                      <a:pPr algn="l" fontAlgn="b"/>
                      <a:r>
                        <a:rPr lang="en-US" sz="1200" b="0" i="0" u="none" strike="noStrike" dirty="0">
                          <a:solidFill>
                            <a:srgbClr val="000000"/>
                          </a:solidFill>
                          <a:effectLst/>
                          <a:latin typeface="Calibri"/>
                        </a:rPr>
                        <a:t>   I have a newer / the newest operating system on my smartphone, tablet, or other mobile device.</a:t>
                      </a:r>
                    </a:p>
                  </a:txBody>
                  <a:tcPr marL="9525" marR="9525" marT="9525" marB="0" anchor="b"/>
                </a:tc>
                <a:tc>
                  <a:txBody>
                    <a:bodyPr/>
                    <a:lstStyle/>
                    <a:p>
                      <a:pPr algn="ctr" fontAlgn="ctr"/>
                      <a:r>
                        <a:rPr lang="en-US" sz="1200" b="0" i="0" u="none" strike="noStrike" dirty="0">
                          <a:solidFill>
                            <a:srgbClr val="000000"/>
                          </a:solidFill>
                          <a:effectLst/>
                          <a:latin typeface="Calibri"/>
                        </a:rPr>
                        <a:t>21%</a:t>
                      </a:r>
                    </a:p>
                  </a:txBody>
                  <a:tcPr marL="9525" marR="9525" marT="9525" marB="0" anchor="ctr"/>
                </a:tc>
                <a:extLst>
                  <a:ext uri="{0D108BD9-81ED-4DB2-BD59-A6C34878D82A}">
                    <a16:rowId xmlns:a16="http://schemas.microsoft.com/office/drawing/2014/main" val="10003"/>
                  </a:ext>
                </a:extLst>
              </a:tr>
              <a:tr h="228600">
                <a:tc>
                  <a:txBody>
                    <a:bodyPr/>
                    <a:lstStyle/>
                    <a:p>
                      <a:pPr algn="l" fontAlgn="b"/>
                      <a:r>
                        <a:rPr lang="en-US" sz="1200" b="0" i="0" u="none" strike="noStrike" dirty="0">
                          <a:solidFill>
                            <a:srgbClr val="000000"/>
                          </a:solidFill>
                          <a:effectLst/>
                          <a:latin typeface="Calibri"/>
                        </a:rPr>
                        <a:t>   I always use a PIN to lock my smartphone, tablet, or other mobile device.</a:t>
                      </a:r>
                    </a:p>
                  </a:txBody>
                  <a:tcPr marL="9525" marR="9525" marT="9525" marB="0" anchor="b"/>
                </a:tc>
                <a:tc>
                  <a:txBody>
                    <a:bodyPr/>
                    <a:lstStyle/>
                    <a:p>
                      <a:pPr algn="ctr" fontAlgn="ctr"/>
                      <a:r>
                        <a:rPr lang="en-US" sz="1200" b="0" i="0" u="none" strike="noStrike" dirty="0">
                          <a:solidFill>
                            <a:srgbClr val="000000"/>
                          </a:solidFill>
                          <a:effectLst/>
                          <a:latin typeface="Calibri"/>
                        </a:rPr>
                        <a:t>20%</a:t>
                      </a:r>
                    </a:p>
                  </a:txBody>
                  <a:tcPr marL="9525" marR="9525" marT="9525" marB="0" anchor="ctr"/>
                </a:tc>
                <a:extLst>
                  <a:ext uri="{0D108BD9-81ED-4DB2-BD59-A6C34878D82A}">
                    <a16:rowId xmlns:a16="http://schemas.microsoft.com/office/drawing/2014/main" val="10004"/>
                  </a:ext>
                </a:extLst>
              </a:tr>
              <a:tr h="228600">
                <a:tc>
                  <a:txBody>
                    <a:bodyPr/>
                    <a:lstStyle/>
                    <a:p>
                      <a:pPr algn="l" fontAlgn="b"/>
                      <a:r>
                        <a:rPr lang="en-US" sz="1200" b="0" i="0" u="none" strike="noStrike" dirty="0">
                          <a:solidFill>
                            <a:srgbClr val="000000"/>
                          </a:solidFill>
                          <a:effectLst/>
                          <a:latin typeface="Calibri"/>
                        </a:rPr>
                        <a:t>   I keep the antivirus and antispyware software on my smartphone, tablet, or other mobile device up-to-date.</a:t>
                      </a:r>
                    </a:p>
                  </a:txBody>
                  <a:tcPr marL="9525" marR="9525" marT="9525" marB="0" anchor="b"/>
                </a:tc>
                <a:tc>
                  <a:txBody>
                    <a:bodyPr/>
                    <a:lstStyle/>
                    <a:p>
                      <a:pPr algn="ctr" fontAlgn="ctr"/>
                      <a:r>
                        <a:rPr lang="en-US" sz="1200" b="0" i="0" u="none" strike="noStrike" dirty="0">
                          <a:solidFill>
                            <a:srgbClr val="000000"/>
                          </a:solidFill>
                          <a:effectLst/>
                          <a:latin typeface="Calibri"/>
                        </a:rPr>
                        <a:t>17%</a:t>
                      </a:r>
                    </a:p>
                  </a:txBody>
                  <a:tcPr marL="9525" marR="9525" marT="9525" marB="0" anchor="ctr"/>
                </a:tc>
                <a:extLst>
                  <a:ext uri="{0D108BD9-81ED-4DB2-BD59-A6C34878D82A}">
                    <a16:rowId xmlns:a16="http://schemas.microsoft.com/office/drawing/2014/main" val="10005"/>
                  </a:ext>
                </a:extLst>
              </a:tr>
              <a:tr h="228600">
                <a:tc>
                  <a:txBody>
                    <a:bodyPr/>
                    <a:lstStyle/>
                    <a:p>
                      <a:pPr algn="l" fontAlgn="b"/>
                      <a:r>
                        <a:rPr lang="en-US" sz="1200" b="0" i="0" u="none" strike="noStrike" dirty="0">
                          <a:solidFill>
                            <a:srgbClr val="000000"/>
                          </a:solidFill>
                          <a:effectLst/>
                          <a:latin typeface="Calibri"/>
                        </a:rPr>
                        <a:t>   I manually install my smartphone, tablet, or other mobile device's updates on a regular basis.</a:t>
                      </a:r>
                    </a:p>
                  </a:txBody>
                  <a:tcPr marL="9525" marR="9525" marT="9525" marB="0" anchor="b"/>
                </a:tc>
                <a:tc>
                  <a:txBody>
                    <a:bodyPr/>
                    <a:lstStyle/>
                    <a:p>
                      <a:pPr algn="ctr" fontAlgn="ctr"/>
                      <a:r>
                        <a:rPr lang="en-US" sz="1200" b="0" i="0" u="none" strike="noStrike">
                          <a:solidFill>
                            <a:srgbClr val="000000"/>
                          </a:solidFill>
                          <a:effectLst/>
                          <a:latin typeface="Calibri"/>
                        </a:rPr>
                        <a:t>17%</a:t>
                      </a:r>
                    </a:p>
                  </a:txBody>
                  <a:tcPr marL="9525" marR="9525" marT="9525" marB="0" anchor="ctr"/>
                </a:tc>
                <a:extLst>
                  <a:ext uri="{0D108BD9-81ED-4DB2-BD59-A6C34878D82A}">
                    <a16:rowId xmlns:a16="http://schemas.microsoft.com/office/drawing/2014/main" val="10006"/>
                  </a:ext>
                </a:extLst>
              </a:tr>
              <a:tr h="228600">
                <a:tc>
                  <a:txBody>
                    <a:bodyPr/>
                    <a:lstStyle/>
                    <a:p>
                      <a:pPr algn="l" fontAlgn="b"/>
                      <a:r>
                        <a:rPr lang="en-US" sz="1200" b="0" i="0" u="none" strike="noStrike" dirty="0">
                          <a:solidFill>
                            <a:srgbClr val="000000"/>
                          </a:solidFill>
                          <a:effectLst/>
                          <a:latin typeface="Calibri"/>
                        </a:rPr>
                        <a:t>   I have antivirus and antispyware software on my smartphone, tablet, or other mobile device.</a:t>
                      </a:r>
                    </a:p>
                  </a:txBody>
                  <a:tcPr marL="9525" marR="9525" marT="9525" marB="0" anchor="b"/>
                </a:tc>
                <a:tc>
                  <a:txBody>
                    <a:bodyPr/>
                    <a:lstStyle/>
                    <a:p>
                      <a:pPr algn="ctr" fontAlgn="ctr"/>
                      <a:r>
                        <a:rPr lang="en-US" sz="1200" b="0" i="0" u="none" strike="noStrike">
                          <a:solidFill>
                            <a:srgbClr val="000000"/>
                          </a:solidFill>
                          <a:effectLst/>
                          <a:latin typeface="Calibri"/>
                        </a:rPr>
                        <a:t>16%</a:t>
                      </a:r>
                    </a:p>
                  </a:txBody>
                  <a:tcPr marL="9525" marR="9525" marT="9525" marB="0" anchor="ctr"/>
                </a:tc>
                <a:extLst>
                  <a:ext uri="{0D108BD9-81ED-4DB2-BD59-A6C34878D82A}">
                    <a16:rowId xmlns:a16="http://schemas.microsoft.com/office/drawing/2014/main" val="10007"/>
                  </a:ext>
                </a:extLst>
              </a:tr>
              <a:tr h="228600">
                <a:tc>
                  <a:txBody>
                    <a:bodyPr/>
                    <a:lstStyle/>
                    <a:p>
                      <a:pPr algn="l" fontAlgn="b"/>
                      <a:r>
                        <a:rPr lang="en-US" sz="1200" b="0" i="0" u="none" strike="noStrike" dirty="0">
                          <a:solidFill>
                            <a:srgbClr val="000000"/>
                          </a:solidFill>
                          <a:effectLst/>
                          <a:latin typeface="Calibri"/>
                        </a:rPr>
                        <a:t>   I set the operating system on my smartphone, tablet, or other mobile device to install updates automatically.</a:t>
                      </a:r>
                    </a:p>
                  </a:txBody>
                  <a:tcPr marL="9525" marR="9525" marT="9525" marB="0" anchor="b"/>
                </a:tc>
                <a:tc>
                  <a:txBody>
                    <a:bodyPr/>
                    <a:lstStyle/>
                    <a:p>
                      <a:pPr algn="ctr" fontAlgn="ctr"/>
                      <a:r>
                        <a:rPr lang="en-US" sz="1200" b="0" i="0" u="none" strike="noStrike">
                          <a:solidFill>
                            <a:srgbClr val="000000"/>
                          </a:solidFill>
                          <a:effectLst/>
                          <a:latin typeface="Calibri"/>
                        </a:rPr>
                        <a:t>14%</a:t>
                      </a:r>
                    </a:p>
                  </a:txBody>
                  <a:tcPr marL="9525" marR="9525" marT="9525" marB="0" anchor="ctr"/>
                </a:tc>
                <a:extLst>
                  <a:ext uri="{0D108BD9-81ED-4DB2-BD59-A6C34878D82A}">
                    <a16:rowId xmlns:a16="http://schemas.microsoft.com/office/drawing/2014/main" val="10008"/>
                  </a:ext>
                </a:extLst>
              </a:tr>
              <a:tr h="228600">
                <a:tc>
                  <a:txBody>
                    <a:bodyPr/>
                    <a:lstStyle/>
                    <a:p>
                      <a:pPr algn="l" fontAlgn="b"/>
                      <a:r>
                        <a:rPr lang="en-US" sz="1200" b="0" i="0" u="none" strike="noStrike" dirty="0">
                          <a:solidFill>
                            <a:srgbClr val="000000"/>
                          </a:solidFill>
                          <a:effectLst/>
                          <a:latin typeface="Calibri"/>
                        </a:rPr>
                        <a:t>   None of these</a:t>
                      </a:r>
                    </a:p>
                  </a:txBody>
                  <a:tcPr marL="9525" marR="9525" marT="9525" marB="0" anchor="b"/>
                </a:tc>
                <a:tc>
                  <a:txBody>
                    <a:bodyPr/>
                    <a:lstStyle/>
                    <a:p>
                      <a:pPr algn="ctr" fontAlgn="ctr"/>
                      <a:r>
                        <a:rPr lang="en-US" sz="1200" b="0" i="0" u="none" strike="noStrike" dirty="0">
                          <a:solidFill>
                            <a:srgbClr val="000000"/>
                          </a:solidFill>
                          <a:effectLst/>
                          <a:latin typeface="Calibri"/>
                        </a:rPr>
                        <a:t>52%</a:t>
                      </a:r>
                    </a:p>
                  </a:txBody>
                  <a:tcPr marL="9525" marR="9525" marT="9525" marB="0" anchor="ctr"/>
                </a:tc>
                <a:extLst>
                  <a:ext uri="{0D108BD9-81ED-4DB2-BD59-A6C34878D82A}">
                    <a16:rowId xmlns:a16="http://schemas.microsoft.com/office/drawing/2014/main" val="10009"/>
                  </a:ext>
                </a:extLst>
              </a:tr>
            </a:tbl>
          </a:graphicData>
        </a:graphic>
      </p:graphicFrame>
      <p:graphicFrame>
        <p:nvGraphicFramePr>
          <p:cNvPr id="17" name="Chart 16"/>
          <p:cNvGraphicFramePr/>
          <p:nvPr>
            <p:extLst>
              <p:ext uri="{D42A27DB-BD31-4B8C-83A1-F6EECF244321}">
                <p14:modId xmlns:p14="http://schemas.microsoft.com/office/powerpoint/2010/main" val="2868801574"/>
              </p:ext>
            </p:extLst>
          </p:nvPr>
        </p:nvGraphicFramePr>
        <p:xfrm>
          <a:off x="2667000" y="1356360"/>
          <a:ext cx="4114800" cy="2468880"/>
        </p:xfrm>
        <a:graphic>
          <a:graphicData uri="http://schemas.openxmlformats.org/drawingml/2006/chart">
            <c:chart xmlns:c="http://schemas.openxmlformats.org/drawingml/2006/chart" xmlns:r="http://schemas.openxmlformats.org/officeDocument/2006/relationships" r:id="rId2"/>
          </a:graphicData>
        </a:graphic>
      </p:graphicFrame>
      <p:sp>
        <p:nvSpPr>
          <p:cNvPr id="18" name="Isosceles Triangle 17"/>
          <p:cNvSpPr/>
          <p:nvPr/>
        </p:nvSpPr>
        <p:spPr>
          <a:xfrm>
            <a:off x="762000" y="3581400"/>
            <a:ext cx="7924800" cy="323850"/>
          </a:xfrm>
          <a:prstGeom prst="triangle">
            <a:avLst/>
          </a:prstGeom>
          <a:gradFill>
            <a:gsLst>
              <a:gs pos="20000">
                <a:schemeClr val="accent1">
                  <a:tint val="100000"/>
                  <a:shade val="100000"/>
                  <a:satMod val="130000"/>
                  <a:alpha val="2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1064870" y="2068918"/>
            <a:ext cx="2516529" cy="9906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1370634" y="2217969"/>
            <a:ext cx="1905000" cy="692497"/>
          </a:xfrm>
          <a:prstGeom prst="rect">
            <a:avLst/>
          </a:prstGeom>
          <a:noFill/>
        </p:spPr>
        <p:txBody>
          <a:bodyPr wrap="square" rtlCol="0">
            <a:spAutoFit/>
          </a:bodyPr>
          <a:lstStyle/>
          <a:p>
            <a:pPr algn="ctr"/>
            <a:r>
              <a:rPr lang="en-US" sz="1500" b="1" dirty="0">
                <a:solidFill>
                  <a:schemeClr val="bg1"/>
                </a:solidFill>
              </a:rPr>
              <a:t>48%</a:t>
            </a:r>
            <a:r>
              <a:rPr lang="en-US" sz="1200" b="1" dirty="0">
                <a:solidFill>
                  <a:schemeClr val="bg1"/>
                </a:solidFill>
              </a:rPr>
              <a:t> take steps to protect their mobile device</a:t>
            </a:r>
            <a:endParaRPr lang="en-US" sz="1200" dirty="0">
              <a:solidFill>
                <a:schemeClr val="bg1"/>
              </a:solidFill>
            </a:endParaRPr>
          </a:p>
        </p:txBody>
      </p:sp>
    </p:spTree>
    <p:extLst>
      <p:ext uri="{BB962C8B-B14F-4D97-AF65-F5344CB8AC3E}">
        <p14:creationId xmlns:p14="http://schemas.microsoft.com/office/powerpoint/2010/main" val="324533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67800" cy="1143000"/>
          </a:xfrm>
        </p:spPr>
        <p:txBody>
          <a:bodyPr/>
          <a:lstStyle/>
          <a:p>
            <a:pPr algn="r"/>
            <a:r>
              <a:rPr lang="en-US" sz="3600" dirty="0">
                <a:latin typeface="+mn-lt"/>
                <a:ea typeface="Geneva" pitchFamily="-111" charset="-128"/>
                <a:cs typeface="Arial" pitchFamily="34" charset="0"/>
              </a:rPr>
              <a:t>Nearly Everyone Takes Steps To Protect </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Their Personal Information</a:t>
            </a:r>
          </a:p>
        </p:txBody>
      </p:sp>
      <p:sp>
        <p:nvSpPr>
          <p:cNvPr id="26" name="Rectangle 25"/>
          <p:cNvSpPr/>
          <p:nvPr/>
        </p:nvSpPr>
        <p:spPr>
          <a:xfrm>
            <a:off x="12700" y="6488668"/>
            <a:ext cx="3568700" cy="369332"/>
          </a:xfrm>
          <a:prstGeom prst="rect">
            <a:avLst/>
          </a:prstGeom>
        </p:spPr>
        <p:txBody>
          <a:bodyPr wrap="square">
            <a:spAutoFit/>
          </a:bodyPr>
          <a:lstStyle/>
          <a:p>
            <a:r>
              <a:rPr lang="en-US" sz="900" i="1" dirty="0">
                <a:latin typeface="Gill Sans"/>
              </a:rPr>
              <a:t>Q5. </a:t>
            </a:r>
            <a:r>
              <a:rPr lang="en-US" sz="900" b="1" dirty="0"/>
              <a:t> </a:t>
            </a:r>
            <a:r>
              <a:rPr lang="en-US" sz="900" i="1" dirty="0"/>
              <a:t>Mark all of the things you do to prevent falling victim to online identity fraud or scamming.  Check all that apply.</a:t>
            </a:r>
            <a:endParaRPr lang="en-US" sz="900" i="1" dirty="0">
              <a:latin typeface="Gill Sans"/>
            </a:endParaRPr>
          </a:p>
        </p:txBody>
      </p:sp>
      <p:graphicFrame>
        <p:nvGraphicFramePr>
          <p:cNvPr id="29" name="Table 28"/>
          <p:cNvGraphicFramePr>
            <a:graphicFrameLocks noGrp="1"/>
          </p:cNvGraphicFramePr>
          <p:nvPr>
            <p:extLst>
              <p:ext uri="{D42A27DB-BD31-4B8C-83A1-F6EECF244321}">
                <p14:modId xmlns:p14="http://schemas.microsoft.com/office/powerpoint/2010/main" val="2661272808"/>
              </p:ext>
            </p:extLst>
          </p:nvPr>
        </p:nvGraphicFramePr>
        <p:xfrm>
          <a:off x="457199" y="3349201"/>
          <a:ext cx="8458201" cy="3135480"/>
        </p:xfrm>
        <a:graphic>
          <a:graphicData uri="http://schemas.openxmlformats.org/drawingml/2006/table">
            <a:tbl>
              <a:tblPr firstRow="1" bandRow="1">
                <a:tableStyleId>{5C22544A-7EE6-4342-B048-85BDC9FD1C3A}</a:tableStyleId>
              </a:tblPr>
              <a:tblGrid>
                <a:gridCol w="7315201">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tblGrid>
              <a:tr h="217327">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10000"/>
                  </a:ext>
                </a:extLst>
              </a:tr>
              <a:tr h="191760">
                <a:tc>
                  <a:txBody>
                    <a:bodyPr/>
                    <a:lstStyle/>
                    <a:p>
                      <a:pPr algn="l" fontAlgn="b"/>
                      <a:r>
                        <a:rPr lang="en-US" sz="1100" b="0" i="0" u="none" strike="noStrike" dirty="0">
                          <a:solidFill>
                            <a:srgbClr val="000000"/>
                          </a:solidFill>
                          <a:effectLst/>
                          <a:latin typeface="Calibri"/>
                        </a:rPr>
                        <a:t>   I carefully consider what email messages I open.</a:t>
                      </a:r>
                    </a:p>
                  </a:txBody>
                  <a:tcPr marL="9525" marR="9525" marT="9525" marB="0" anchor="b"/>
                </a:tc>
                <a:tc>
                  <a:txBody>
                    <a:bodyPr/>
                    <a:lstStyle/>
                    <a:p>
                      <a:pPr algn="ctr" fontAlgn="ctr"/>
                      <a:r>
                        <a:rPr lang="en-US" sz="1100" b="0" i="0" u="none" strike="noStrike">
                          <a:solidFill>
                            <a:srgbClr val="000000"/>
                          </a:solidFill>
                          <a:effectLst/>
                          <a:latin typeface="Calibri"/>
                        </a:rPr>
                        <a:t>73%</a:t>
                      </a:r>
                    </a:p>
                  </a:txBody>
                  <a:tcPr marL="9525" marR="9525" marT="9525" marB="0" anchor="ctr"/>
                </a:tc>
                <a:extLst>
                  <a:ext uri="{0D108BD9-81ED-4DB2-BD59-A6C34878D82A}">
                    <a16:rowId xmlns:a16="http://schemas.microsoft.com/office/drawing/2014/main" val="10001"/>
                  </a:ext>
                </a:extLst>
              </a:tr>
              <a:tr h="191760">
                <a:tc>
                  <a:txBody>
                    <a:bodyPr/>
                    <a:lstStyle/>
                    <a:p>
                      <a:pPr algn="l" fontAlgn="b"/>
                      <a:r>
                        <a:rPr lang="en-US" sz="1100" b="0" i="0" u="none" strike="noStrike" dirty="0">
                          <a:solidFill>
                            <a:srgbClr val="000000"/>
                          </a:solidFill>
                          <a:effectLst/>
                          <a:latin typeface="Calibri"/>
                        </a:rPr>
                        <a:t>   I carefully consider who I communicate with in email, on social media, in IM, and via text.</a:t>
                      </a:r>
                    </a:p>
                  </a:txBody>
                  <a:tcPr marL="9525" marR="9525" marT="9525" marB="0" anchor="b"/>
                </a:tc>
                <a:tc>
                  <a:txBody>
                    <a:bodyPr/>
                    <a:lstStyle/>
                    <a:p>
                      <a:pPr algn="ctr" fontAlgn="ctr"/>
                      <a:r>
                        <a:rPr lang="en-US" sz="1100" b="0" i="0" u="none" strike="noStrike">
                          <a:solidFill>
                            <a:srgbClr val="000000"/>
                          </a:solidFill>
                          <a:effectLst/>
                          <a:latin typeface="Calibri"/>
                        </a:rPr>
                        <a:t>64%</a:t>
                      </a:r>
                    </a:p>
                  </a:txBody>
                  <a:tcPr marL="9525" marR="9525" marT="9525" marB="0" anchor="ctr"/>
                </a:tc>
                <a:extLst>
                  <a:ext uri="{0D108BD9-81ED-4DB2-BD59-A6C34878D82A}">
                    <a16:rowId xmlns:a16="http://schemas.microsoft.com/office/drawing/2014/main" val="10002"/>
                  </a:ext>
                </a:extLst>
              </a:tr>
              <a:tr h="191760">
                <a:tc>
                  <a:txBody>
                    <a:bodyPr/>
                    <a:lstStyle/>
                    <a:p>
                      <a:pPr algn="l" fontAlgn="b"/>
                      <a:r>
                        <a:rPr lang="en-US" sz="1100" b="0" i="0" u="none" strike="noStrike" dirty="0">
                          <a:solidFill>
                            <a:srgbClr val="000000"/>
                          </a:solidFill>
                          <a:effectLst/>
                          <a:latin typeface="Calibri"/>
                        </a:rPr>
                        <a:t>   I do business online only with reputable companies and organizations.</a:t>
                      </a:r>
                    </a:p>
                  </a:txBody>
                  <a:tcPr marL="9525" marR="9525" marT="9525" marB="0" anchor="b"/>
                </a:tc>
                <a:tc>
                  <a:txBody>
                    <a:bodyPr/>
                    <a:lstStyle/>
                    <a:p>
                      <a:pPr algn="ctr" fontAlgn="ctr"/>
                      <a:r>
                        <a:rPr lang="en-US" sz="1100" b="0" i="0" u="none" strike="noStrike" dirty="0">
                          <a:solidFill>
                            <a:srgbClr val="000000"/>
                          </a:solidFill>
                          <a:effectLst/>
                          <a:latin typeface="Calibri"/>
                        </a:rPr>
                        <a:t>62%</a:t>
                      </a:r>
                    </a:p>
                  </a:txBody>
                  <a:tcPr marL="9525" marR="9525" marT="9525" marB="0" anchor="ctr"/>
                </a:tc>
                <a:extLst>
                  <a:ext uri="{0D108BD9-81ED-4DB2-BD59-A6C34878D82A}">
                    <a16:rowId xmlns:a16="http://schemas.microsoft.com/office/drawing/2014/main" val="10003"/>
                  </a:ext>
                </a:extLst>
              </a:tr>
              <a:tr h="191760">
                <a:tc>
                  <a:txBody>
                    <a:bodyPr/>
                    <a:lstStyle/>
                    <a:p>
                      <a:pPr algn="l" fontAlgn="b"/>
                      <a:r>
                        <a:rPr lang="en-US" sz="1100" b="0" i="0" u="none" strike="noStrike" dirty="0">
                          <a:solidFill>
                            <a:srgbClr val="000000"/>
                          </a:solidFill>
                          <a:effectLst/>
                          <a:latin typeface="Calibri"/>
                        </a:rPr>
                        <a:t>   I disclose only that level of personal data needed to accomplish the task or transaction at hand.</a:t>
                      </a:r>
                    </a:p>
                  </a:txBody>
                  <a:tcPr marL="9525" marR="9525" marT="9525" marB="0" anchor="b"/>
                </a:tc>
                <a:tc>
                  <a:txBody>
                    <a:bodyPr/>
                    <a:lstStyle/>
                    <a:p>
                      <a:pPr algn="ctr" fontAlgn="ctr"/>
                      <a:r>
                        <a:rPr lang="en-US" sz="1100" b="0" i="0" u="none" strike="noStrike">
                          <a:solidFill>
                            <a:srgbClr val="000000"/>
                          </a:solidFill>
                          <a:effectLst/>
                          <a:latin typeface="Calibri"/>
                        </a:rPr>
                        <a:t>58%</a:t>
                      </a:r>
                    </a:p>
                  </a:txBody>
                  <a:tcPr marL="9525" marR="9525" marT="9525" marB="0" anchor="ctr"/>
                </a:tc>
                <a:extLst>
                  <a:ext uri="{0D108BD9-81ED-4DB2-BD59-A6C34878D82A}">
                    <a16:rowId xmlns:a16="http://schemas.microsoft.com/office/drawing/2014/main" val="10004"/>
                  </a:ext>
                </a:extLst>
              </a:tr>
              <a:tr h="191760">
                <a:tc>
                  <a:txBody>
                    <a:bodyPr/>
                    <a:lstStyle/>
                    <a:p>
                      <a:pPr algn="l" fontAlgn="b"/>
                      <a:r>
                        <a:rPr lang="en-US" sz="1100" b="0" i="0" u="none" strike="noStrike" dirty="0">
                          <a:solidFill>
                            <a:srgbClr val="000000"/>
                          </a:solidFill>
                          <a:effectLst/>
                          <a:latin typeface="Calibri"/>
                        </a:rPr>
                        <a:t>   I shop online only when I know a site uses encryption for transactions </a:t>
                      </a:r>
                    </a:p>
                  </a:txBody>
                  <a:tcPr marL="9525" marR="9525" marT="9525" marB="0" anchor="b"/>
                </a:tc>
                <a:tc>
                  <a:txBody>
                    <a:bodyPr/>
                    <a:lstStyle/>
                    <a:p>
                      <a:pPr algn="ctr" fontAlgn="ctr"/>
                      <a:r>
                        <a:rPr lang="en-US" sz="1100" b="0" i="0" u="none" strike="noStrike">
                          <a:solidFill>
                            <a:srgbClr val="000000"/>
                          </a:solidFill>
                          <a:effectLst/>
                          <a:latin typeface="Calibri"/>
                        </a:rPr>
                        <a:t>54%</a:t>
                      </a:r>
                    </a:p>
                  </a:txBody>
                  <a:tcPr marL="9525" marR="9525" marT="9525" marB="0" anchor="ctr"/>
                </a:tc>
                <a:extLst>
                  <a:ext uri="{0D108BD9-81ED-4DB2-BD59-A6C34878D82A}">
                    <a16:rowId xmlns:a16="http://schemas.microsoft.com/office/drawing/2014/main" val="10005"/>
                  </a:ext>
                </a:extLst>
              </a:tr>
              <a:tr h="191760">
                <a:tc>
                  <a:txBody>
                    <a:bodyPr/>
                    <a:lstStyle/>
                    <a:p>
                      <a:pPr algn="l" fontAlgn="b"/>
                      <a:r>
                        <a:rPr lang="en-US" sz="1100" b="0" i="0" u="none" strike="noStrike">
                          <a:solidFill>
                            <a:srgbClr val="000000"/>
                          </a:solidFill>
                          <a:effectLst/>
                          <a:latin typeface="Calibri"/>
                        </a:rPr>
                        <a:t>   I access my email or conduct other sensitive transactions only when on a secure network.</a:t>
                      </a:r>
                    </a:p>
                  </a:txBody>
                  <a:tcPr marL="9525" marR="9525" marT="9525" marB="0" anchor="b"/>
                </a:tc>
                <a:tc>
                  <a:txBody>
                    <a:bodyPr/>
                    <a:lstStyle/>
                    <a:p>
                      <a:pPr algn="ctr" fontAlgn="ctr"/>
                      <a:r>
                        <a:rPr lang="en-US" sz="1100" b="0" i="0" u="none" strike="noStrike">
                          <a:solidFill>
                            <a:srgbClr val="000000"/>
                          </a:solidFill>
                          <a:effectLst/>
                          <a:latin typeface="Calibri"/>
                        </a:rPr>
                        <a:t>54%</a:t>
                      </a:r>
                    </a:p>
                  </a:txBody>
                  <a:tcPr marL="9525" marR="9525" marT="9525" marB="0" anchor="ctr"/>
                </a:tc>
                <a:extLst>
                  <a:ext uri="{0D108BD9-81ED-4DB2-BD59-A6C34878D82A}">
                    <a16:rowId xmlns:a16="http://schemas.microsoft.com/office/drawing/2014/main" val="10006"/>
                  </a:ext>
                </a:extLst>
              </a:tr>
              <a:tr h="191760">
                <a:tc>
                  <a:txBody>
                    <a:bodyPr/>
                    <a:lstStyle/>
                    <a:p>
                      <a:pPr algn="l" fontAlgn="b"/>
                      <a:r>
                        <a:rPr lang="en-US" sz="1100" b="0" i="0" u="none" strike="noStrike">
                          <a:solidFill>
                            <a:srgbClr val="000000"/>
                          </a:solidFill>
                          <a:effectLst/>
                          <a:latin typeface="Calibri"/>
                        </a:rPr>
                        <a:t>   I use unique passwords for all or at least most of the websites I visit.</a:t>
                      </a:r>
                    </a:p>
                  </a:txBody>
                  <a:tcPr marL="9525" marR="9525" marT="9525" marB="0" anchor="b"/>
                </a:tc>
                <a:tc>
                  <a:txBody>
                    <a:bodyPr/>
                    <a:lstStyle/>
                    <a:p>
                      <a:pPr algn="ctr" fontAlgn="ctr"/>
                      <a:r>
                        <a:rPr lang="en-US" sz="1100" b="0" i="0" u="none" strike="noStrike">
                          <a:solidFill>
                            <a:srgbClr val="000000"/>
                          </a:solidFill>
                          <a:effectLst/>
                          <a:latin typeface="Calibri"/>
                        </a:rPr>
                        <a:t>51%</a:t>
                      </a:r>
                    </a:p>
                  </a:txBody>
                  <a:tcPr marL="9525" marR="9525" marT="9525" marB="0" anchor="ctr"/>
                </a:tc>
                <a:extLst>
                  <a:ext uri="{0D108BD9-81ED-4DB2-BD59-A6C34878D82A}">
                    <a16:rowId xmlns:a16="http://schemas.microsoft.com/office/drawing/2014/main" val="10007"/>
                  </a:ext>
                </a:extLst>
              </a:tr>
              <a:tr h="191760">
                <a:tc>
                  <a:txBody>
                    <a:bodyPr/>
                    <a:lstStyle/>
                    <a:p>
                      <a:pPr algn="l" fontAlgn="b"/>
                      <a:r>
                        <a:rPr lang="en-US" sz="1100" b="0" i="0" u="none" strike="noStrike">
                          <a:solidFill>
                            <a:srgbClr val="000000"/>
                          </a:solidFill>
                          <a:effectLst/>
                          <a:latin typeface="Calibri"/>
                        </a:rPr>
                        <a:t>   I use long passwords or phrases with upper and lowercase letters, symbols, etc.</a:t>
                      </a:r>
                    </a:p>
                  </a:txBody>
                  <a:tcPr marL="9525" marR="9525" marT="9525" marB="0" anchor="b"/>
                </a:tc>
                <a:tc>
                  <a:txBody>
                    <a:bodyPr/>
                    <a:lstStyle/>
                    <a:p>
                      <a:pPr algn="ctr" fontAlgn="ctr"/>
                      <a:r>
                        <a:rPr lang="en-US" sz="1100" b="0" i="0" u="none" strike="noStrike">
                          <a:solidFill>
                            <a:srgbClr val="000000"/>
                          </a:solidFill>
                          <a:effectLst/>
                          <a:latin typeface="Calibri"/>
                        </a:rPr>
                        <a:t>51%</a:t>
                      </a:r>
                    </a:p>
                  </a:txBody>
                  <a:tcPr marL="9525" marR="9525" marT="9525" marB="0" anchor="ctr"/>
                </a:tc>
                <a:extLst>
                  <a:ext uri="{0D108BD9-81ED-4DB2-BD59-A6C34878D82A}">
                    <a16:rowId xmlns:a16="http://schemas.microsoft.com/office/drawing/2014/main" val="10008"/>
                  </a:ext>
                </a:extLst>
              </a:tr>
              <a:tr h="191760">
                <a:tc>
                  <a:txBody>
                    <a:bodyPr/>
                    <a:lstStyle/>
                    <a:p>
                      <a:pPr algn="l" fontAlgn="b"/>
                      <a:r>
                        <a:rPr lang="en-US" sz="1100" b="0" i="0" u="none" strike="noStrike">
                          <a:solidFill>
                            <a:srgbClr val="000000"/>
                          </a:solidFill>
                          <a:effectLst/>
                          <a:latin typeface="Calibri"/>
                        </a:rPr>
                        <a:t>   I scrutinize the links I click in email and IM, on social media, and via text.</a:t>
                      </a:r>
                    </a:p>
                  </a:txBody>
                  <a:tcPr marL="9525" marR="9525" marT="9525" marB="0" anchor="b"/>
                </a:tc>
                <a:tc>
                  <a:txBody>
                    <a:bodyPr/>
                    <a:lstStyle/>
                    <a:p>
                      <a:pPr algn="ctr" fontAlgn="ctr"/>
                      <a:r>
                        <a:rPr lang="en-US" sz="1100" b="0" i="0" u="none" strike="noStrike">
                          <a:solidFill>
                            <a:srgbClr val="000000"/>
                          </a:solidFill>
                          <a:effectLst/>
                          <a:latin typeface="Calibri"/>
                        </a:rPr>
                        <a:t>49%</a:t>
                      </a:r>
                    </a:p>
                  </a:txBody>
                  <a:tcPr marL="9525" marR="9525" marT="9525" marB="0" anchor="ctr"/>
                </a:tc>
                <a:extLst>
                  <a:ext uri="{0D108BD9-81ED-4DB2-BD59-A6C34878D82A}">
                    <a16:rowId xmlns:a16="http://schemas.microsoft.com/office/drawing/2014/main" val="10009"/>
                  </a:ext>
                </a:extLst>
              </a:tr>
              <a:tr h="191760">
                <a:tc>
                  <a:txBody>
                    <a:bodyPr/>
                    <a:lstStyle/>
                    <a:p>
                      <a:pPr algn="l" fontAlgn="b"/>
                      <a:r>
                        <a:rPr lang="en-US" sz="1100" b="0" i="0" u="none" strike="noStrike" dirty="0">
                          <a:solidFill>
                            <a:srgbClr val="000000"/>
                          </a:solidFill>
                          <a:effectLst/>
                          <a:latin typeface="Calibri"/>
                        </a:rPr>
                        <a:t>   I take time to understand how my information will be used before I decide to buy a product or use a service online.</a:t>
                      </a:r>
                    </a:p>
                  </a:txBody>
                  <a:tcPr marL="9525" marR="9525" marT="9525" marB="0" anchor="b"/>
                </a:tc>
                <a:tc>
                  <a:txBody>
                    <a:bodyPr/>
                    <a:lstStyle/>
                    <a:p>
                      <a:pPr algn="ctr" fontAlgn="ctr"/>
                      <a:r>
                        <a:rPr lang="en-US" sz="1100" b="0" i="0" u="none" strike="noStrike">
                          <a:solidFill>
                            <a:srgbClr val="000000"/>
                          </a:solidFill>
                          <a:effectLst/>
                          <a:latin typeface="Calibri"/>
                        </a:rPr>
                        <a:t>48%</a:t>
                      </a:r>
                    </a:p>
                  </a:txBody>
                  <a:tcPr marL="9525" marR="9525" marT="9525" marB="0" anchor="ctr"/>
                </a:tc>
                <a:extLst>
                  <a:ext uri="{0D108BD9-81ED-4DB2-BD59-A6C34878D82A}">
                    <a16:rowId xmlns:a16="http://schemas.microsoft.com/office/drawing/2014/main" val="10010"/>
                  </a:ext>
                </a:extLst>
              </a:tr>
              <a:tr h="191760">
                <a:tc>
                  <a:txBody>
                    <a:bodyPr/>
                    <a:lstStyle/>
                    <a:p>
                      <a:pPr algn="l" fontAlgn="b"/>
                      <a:r>
                        <a:rPr lang="en-US" sz="1100" b="0" i="0" u="none" strike="noStrike">
                          <a:solidFill>
                            <a:srgbClr val="000000"/>
                          </a:solidFill>
                          <a:effectLst/>
                          <a:latin typeface="Calibri"/>
                        </a:rPr>
                        <a:t>   I set my privacy settings in social media to 'private,' so only friends in my network can view my information.</a:t>
                      </a:r>
                    </a:p>
                  </a:txBody>
                  <a:tcPr marL="9525" marR="9525" marT="9525" marB="0" anchor="b"/>
                </a:tc>
                <a:tc>
                  <a:txBody>
                    <a:bodyPr/>
                    <a:lstStyle/>
                    <a:p>
                      <a:pPr algn="ctr" fontAlgn="ctr"/>
                      <a:r>
                        <a:rPr lang="en-US" sz="1100" b="0" i="0" u="none" strike="noStrike">
                          <a:solidFill>
                            <a:srgbClr val="000000"/>
                          </a:solidFill>
                          <a:effectLst/>
                          <a:latin typeface="Calibri"/>
                        </a:rPr>
                        <a:t>45%</a:t>
                      </a:r>
                    </a:p>
                  </a:txBody>
                  <a:tcPr marL="9525" marR="9525" marT="9525" marB="0" anchor="ctr"/>
                </a:tc>
                <a:extLst>
                  <a:ext uri="{0D108BD9-81ED-4DB2-BD59-A6C34878D82A}">
                    <a16:rowId xmlns:a16="http://schemas.microsoft.com/office/drawing/2014/main" val="10011"/>
                  </a:ext>
                </a:extLst>
              </a:tr>
              <a:tr h="191760">
                <a:tc>
                  <a:txBody>
                    <a:bodyPr/>
                    <a:lstStyle/>
                    <a:p>
                      <a:pPr algn="l" fontAlgn="b"/>
                      <a:r>
                        <a:rPr lang="en-US" sz="1100" b="0" i="0" u="none" strike="noStrike">
                          <a:solidFill>
                            <a:srgbClr val="000000"/>
                          </a:solidFill>
                          <a:effectLst/>
                          <a:latin typeface="Calibri"/>
                        </a:rPr>
                        <a:t>   I regularly manage my social media privacy settings.</a:t>
                      </a:r>
                    </a:p>
                  </a:txBody>
                  <a:tcPr marL="9525" marR="9525" marT="9525" marB="0" anchor="b"/>
                </a:tc>
                <a:tc>
                  <a:txBody>
                    <a:bodyPr/>
                    <a:lstStyle/>
                    <a:p>
                      <a:pPr algn="ctr" fontAlgn="ctr"/>
                      <a:r>
                        <a:rPr lang="en-US" sz="1100" b="0" i="0" u="none" strike="noStrike">
                          <a:solidFill>
                            <a:srgbClr val="000000"/>
                          </a:solidFill>
                          <a:effectLst/>
                          <a:latin typeface="Calibri"/>
                        </a:rPr>
                        <a:t>36%</a:t>
                      </a:r>
                    </a:p>
                  </a:txBody>
                  <a:tcPr marL="9525" marR="9525" marT="9525" marB="0" anchor="ctr"/>
                </a:tc>
                <a:extLst>
                  <a:ext uri="{0D108BD9-81ED-4DB2-BD59-A6C34878D82A}">
                    <a16:rowId xmlns:a16="http://schemas.microsoft.com/office/drawing/2014/main" val="10012"/>
                  </a:ext>
                </a:extLst>
              </a:tr>
              <a:tr h="191760">
                <a:tc>
                  <a:txBody>
                    <a:bodyPr/>
                    <a:lstStyle/>
                    <a:p>
                      <a:pPr algn="l" fontAlgn="b"/>
                      <a:r>
                        <a:rPr lang="en-US" sz="1100" b="0" i="0" u="none" strike="noStrike">
                          <a:solidFill>
                            <a:srgbClr val="000000"/>
                          </a:solidFill>
                          <a:effectLst/>
                          <a:latin typeface="Calibri"/>
                        </a:rPr>
                        <a:t>   I change my passwords regularly or use password management software.</a:t>
                      </a:r>
                    </a:p>
                  </a:txBody>
                  <a:tcPr marL="9525" marR="9525" marT="9525" marB="0" anchor="b"/>
                </a:tc>
                <a:tc>
                  <a:txBody>
                    <a:bodyPr/>
                    <a:lstStyle/>
                    <a:p>
                      <a:pPr algn="ctr" fontAlgn="ctr"/>
                      <a:r>
                        <a:rPr lang="en-US" sz="1100" b="0" i="0" u="none" strike="noStrike">
                          <a:solidFill>
                            <a:srgbClr val="000000"/>
                          </a:solidFill>
                          <a:effectLst/>
                          <a:latin typeface="Calibri"/>
                        </a:rPr>
                        <a:t>36%</a:t>
                      </a:r>
                    </a:p>
                  </a:txBody>
                  <a:tcPr marL="9525" marR="9525" marT="9525" marB="0" anchor="ctr"/>
                </a:tc>
                <a:extLst>
                  <a:ext uri="{0D108BD9-81ED-4DB2-BD59-A6C34878D82A}">
                    <a16:rowId xmlns:a16="http://schemas.microsoft.com/office/drawing/2014/main" val="10013"/>
                  </a:ext>
                </a:extLst>
              </a:tr>
              <a:tr h="191760">
                <a:tc>
                  <a:txBody>
                    <a:bodyPr/>
                    <a:lstStyle/>
                    <a:p>
                      <a:pPr algn="l" fontAlgn="b"/>
                      <a:r>
                        <a:rPr lang="en-US" sz="1100" b="0" i="0" u="none" strike="noStrike">
                          <a:solidFill>
                            <a:srgbClr val="000000"/>
                          </a:solidFill>
                          <a:effectLst/>
                          <a:latin typeface="Calibri"/>
                        </a:rPr>
                        <a:t>   I take steps to manage my online reputation.</a:t>
                      </a:r>
                    </a:p>
                  </a:txBody>
                  <a:tcPr marL="9525" marR="9525" marT="9525" marB="0" anchor="b"/>
                </a:tc>
                <a:tc>
                  <a:txBody>
                    <a:bodyPr/>
                    <a:lstStyle/>
                    <a:p>
                      <a:pPr algn="ctr" fontAlgn="ctr"/>
                      <a:r>
                        <a:rPr lang="en-US" sz="1100" b="0" i="0" u="none" strike="noStrike">
                          <a:solidFill>
                            <a:srgbClr val="000000"/>
                          </a:solidFill>
                          <a:effectLst/>
                          <a:latin typeface="Calibri"/>
                        </a:rPr>
                        <a:t>34%</a:t>
                      </a:r>
                    </a:p>
                  </a:txBody>
                  <a:tcPr marL="9525" marR="9525" marT="9525" marB="0" anchor="ctr"/>
                </a:tc>
                <a:extLst>
                  <a:ext uri="{0D108BD9-81ED-4DB2-BD59-A6C34878D82A}">
                    <a16:rowId xmlns:a16="http://schemas.microsoft.com/office/drawing/2014/main" val="10014"/>
                  </a:ext>
                </a:extLst>
              </a:tr>
              <a:tr h="191760">
                <a:tc>
                  <a:txBody>
                    <a:bodyPr/>
                    <a:lstStyle/>
                    <a:p>
                      <a:pPr algn="l" fontAlgn="b"/>
                      <a:r>
                        <a:rPr lang="en-US" sz="1100" b="0" i="0" u="none" strike="noStrike">
                          <a:solidFill>
                            <a:srgbClr val="000000"/>
                          </a:solidFill>
                          <a:effectLst/>
                          <a:latin typeface="Calibri"/>
                        </a:rPr>
                        <a:t>   None of these</a:t>
                      </a:r>
                    </a:p>
                  </a:txBody>
                  <a:tcPr marL="9525" marR="9525" marT="9525" marB="0" anchor="b"/>
                </a:tc>
                <a:tc>
                  <a:txBody>
                    <a:bodyPr/>
                    <a:lstStyle/>
                    <a:p>
                      <a:pPr algn="ctr" fontAlgn="ctr"/>
                      <a:r>
                        <a:rPr lang="en-US" sz="1100" b="0" i="0" u="none" strike="noStrike" dirty="0">
                          <a:solidFill>
                            <a:srgbClr val="000000"/>
                          </a:solidFill>
                          <a:effectLst/>
                          <a:latin typeface="Calibri"/>
                        </a:rPr>
                        <a:t>6%</a:t>
                      </a:r>
                    </a:p>
                  </a:txBody>
                  <a:tcPr marL="9525" marR="9525" marT="9525" marB="0" anchor="ctr"/>
                </a:tc>
                <a:extLst>
                  <a:ext uri="{0D108BD9-81ED-4DB2-BD59-A6C34878D82A}">
                    <a16:rowId xmlns:a16="http://schemas.microsoft.com/office/drawing/2014/main" val="10015"/>
                  </a:ext>
                </a:extLst>
              </a:tr>
            </a:tbl>
          </a:graphicData>
        </a:graphic>
      </p:graphicFrame>
      <p:graphicFrame>
        <p:nvGraphicFramePr>
          <p:cNvPr id="17" name="Chart 16"/>
          <p:cNvGraphicFramePr/>
          <p:nvPr>
            <p:extLst>
              <p:ext uri="{D42A27DB-BD31-4B8C-83A1-F6EECF244321}">
                <p14:modId xmlns:p14="http://schemas.microsoft.com/office/powerpoint/2010/main" val="201457357"/>
              </p:ext>
            </p:extLst>
          </p:nvPr>
        </p:nvGraphicFramePr>
        <p:xfrm>
          <a:off x="2926611" y="1403498"/>
          <a:ext cx="3595577" cy="1860643"/>
        </p:xfrm>
        <a:graphic>
          <a:graphicData uri="http://schemas.openxmlformats.org/drawingml/2006/chart">
            <c:chart xmlns:c="http://schemas.openxmlformats.org/drawingml/2006/chart" xmlns:r="http://schemas.openxmlformats.org/officeDocument/2006/relationships" r:id="rId2"/>
          </a:graphicData>
        </a:graphic>
      </p:graphicFrame>
      <p:sp>
        <p:nvSpPr>
          <p:cNvPr id="18" name="Isosceles Triangle 17"/>
          <p:cNvSpPr/>
          <p:nvPr/>
        </p:nvSpPr>
        <p:spPr>
          <a:xfrm>
            <a:off x="533400" y="3025351"/>
            <a:ext cx="8382000" cy="323850"/>
          </a:xfrm>
          <a:prstGeom prst="triangle">
            <a:avLst/>
          </a:prstGeom>
          <a:gradFill>
            <a:gsLst>
              <a:gs pos="20000">
                <a:schemeClr val="accent1">
                  <a:tint val="100000"/>
                  <a:shade val="100000"/>
                  <a:satMod val="130000"/>
                  <a:alpha val="2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1064871" y="1760412"/>
            <a:ext cx="2516529" cy="99060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1370635" y="1901154"/>
            <a:ext cx="1905000" cy="877163"/>
          </a:xfrm>
          <a:prstGeom prst="rect">
            <a:avLst/>
          </a:prstGeom>
          <a:noFill/>
        </p:spPr>
        <p:txBody>
          <a:bodyPr wrap="square" rtlCol="0">
            <a:spAutoFit/>
          </a:bodyPr>
          <a:lstStyle/>
          <a:p>
            <a:pPr algn="ctr"/>
            <a:r>
              <a:rPr lang="en-US" sz="1500" b="1" dirty="0">
                <a:solidFill>
                  <a:schemeClr val="bg1"/>
                </a:solidFill>
              </a:rPr>
              <a:t>94%</a:t>
            </a:r>
            <a:r>
              <a:rPr lang="en-US" sz="1200" b="1" dirty="0">
                <a:solidFill>
                  <a:schemeClr val="bg1"/>
                </a:solidFill>
              </a:rPr>
              <a:t> take steps to protect their personal information</a:t>
            </a:r>
            <a:endParaRPr lang="en-US" sz="1200" dirty="0">
              <a:solidFill>
                <a:schemeClr val="bg1"/>
              </a:solidFill>
            </a:endParaRPr>
          </a:p>
          <a:p>
            <a:pPr algn="ctr"/>
            <a:endParaRPr lang="en-US" sz="1200" dirty="0">
              <a:solidFill>
                <a:schemeClr val="bg1"/>
              </a:solidFill>
            </a:endParaRPr>
          </a:p>
        </p:txBody>
      </p:sp>
    </p:spTree>
    <p:extLst>
      <p:ext uri="{BB962C8B-B14F-4D97-AF65-F5344CB8AC3E}">
        <p14:creationId xmlns:p14="http://schemas.microsoft.com/office/powerpoint/2010/main" val="3713934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p:txBody>
          <a:bodyPr/>
          <a:lstStyle/>
          <a:p>
            <a:pPr algn="r"/>
            <a:r>
              <a:rPr lang="en-US" sz="3600" dirty="0">
                <a:latin typeface="+mn-lt"/>
                <a:ea typeface="Geneva" pitchFamily="-111" charset="-128"/>
                <a:cs typeface="Arial" pitchFamily="34" charset="0"/>
              </a:rPr>
              <a:t>Help Protect </a:t>
            </a:r>
            <a:r>
              <a:rPr lang="en-US" dirty="0">
                <a:latin typeface="+mn-lt"/>
                <a:ea typeface="Geneva" pitchFamily="-111" charset="-128"/>
                <a:cs typeface="Arial" pitchFamily="34" charset="0"/>
              </a:rPr>
              <a:t>Y</a:t>
            </a:r>
            <a:r>
              <a:rPr lang="en-US" sz="3600" dirty="0">
                <a:latin typeface="+mn-lt"/>
                <a:ea typeface="Geneva" pitchFamily="-111" charset="-128"/>
                <a:cs typeface="Arial" pitchFamily="34" charset="0"/>
              </a:rPr>
              <a:t>ourself </a:t>
            </a:r>
            <a:r>
              <a:rPr lang="en-US" dirty="0">
                <a:latin typeface="+mn-lt"/>
                <a:ea typeface="Geneva" pitchFamily="-111" charset="-128"/>
                <a:cs typeface="Arial" pitchFamily="34" charset="0"/>
              </a:rPr>
              <a:t>F</a:t>
            </a:r>
            <a:r>
              <a:rPr lang="en-US" sz="3600" dirty="0">
                <a:latin typeface="+mn-lt"/>
                <a:ea typeface="Geneva" pitchFamily="-111" charset="-128"/>
                <a:cs typeface="Arial" pitchFamily="34" charset="0"/>
              </a:rPr>
              <a:t>rom </a:t>
            </a:r>
            <a:r>
              <a:rPr lang="en-US" dirty="0">
                <a:latin typeface="+mn-lt"/>
                <a:ea typeface="Geneva" pitchFamily="-111" charset="-128"/>
                <a:cs typeface="Arial" pitchFamily="34" charset="0"/>
              </a:rPr>
              <a:t>O</a:t>
            </a:r>
            <a:r>
              <a:rPr lang="en-US" sz="3600" dirty="0">
                <a:latin typeface="+mn-lt"/>
                <a:ea typeface="Geneva" pitchFamily="-111" charset="-128"/>
                <a:cs typeface="Arial" pitchFamily="34" charset="0"/>
              </a:rPr>
              <a:t>nline </a:t>
            </a:r>
            <a:r>
              <a:rPr lang="en-US" dirty="0">
                <a:latin typeface="+mn-lt"/>
                <a:ea typeface="Geneva" pitchFamily="-111" charset="-128"/>
                <a:cs typeface="Arial" pitchFamily="34" charset="0"/>
              </a:rPr>
              <a:t>S</a:t>
            </a:r>
            <a:r>
              <a:rPr lang="en-US" sz="3600" dirty="0">
                <a:latin typeface="+mn-lt"/>
                <a:ea typeface="Geneva" pitchFamily="-111" charset="-128"/>
                <a:cs typeface="Arial" pitchFamily="34" charset="0"/>
              </a:rPr>
              <a:t>cams and </a:t>
            </a:r>
            <a:r>
              <a:rPr lang="en-US" dirty="0">
                <a:latin typeface="+mn-lt"/>
                <a:ea typeface="Geneva" pitchFamily="-111" charset="-128"/>
                <a:cs typeface="Arial" pitchFamily="34" charset="0"/>
              </a:rPr>
              <a:t>Identity Theft </a:t>
            </a:r>
            <a:endParaRPr lang="en-US" sz="3600" dirty="0">
              <a:latin typeface="+mn-lt"/>
              <a:ea typeface="Geneva" pitchFamily="-111" charset="-128"/>
              <a:cs typeface="Arial" pitchFamily="34" charset="0"/>
            </a:endParaRPr>
          </a:p>
        </p:txBody>
      </p:sp>
      <p:sp>
        <p:nvSpPr>
          <p:cNvPr id="3" name="Content Placeholder 2"/>
          <p:cNvSpPr>
            <a:spLocks noGrp="1"/>
          </p:cNvSpPr>
          <p:nvPr>
            <p:ph idx="1"/>
          </p:nvPr>
        </p:nvSpPr>
        <p:spPr>
          <a:xfrm>
            <a:off x="223284" y="1883116"/>
            <a:ext cx="8654902" cy="4324350"/>
          </a:xfrm>
        </p:spPr>
        <p:txBody>
          <a:bodyPr/>
          <a:lstStyle/>
          <a:p>
            <a:r>
              <a:rPr lang="en-US" sz="2400" b="1" dirty="0"/>
              <a:t>Be defensive with sensitive information</a:t>
            </a:r>
          </a:p>
          <a:p>
            <a:pPr lvl="1"/>
            <a:r>
              <a:rPr lang="en-US" sz="1800" dirty="0"/>
              <a:t>Avoid sharing it in email, instant (IM) or text messages. They may not be secure.</a:t>
            </a:r>
          </a:p>
          <a:p>
            <a:pPr lvl="1"/>
            <a:r>
              <a:rPr lang="en-US" sz="1800" dirty="0"/>
              <a:t>Save banking, shopping, and other financial transactions for your home computer.</a:t>
            </a:r>
          </a:p>
          <a:p>
            <a:pPr lvl="1"/>
            <a:r>
              <a:rPr lang="en-US" sz="1800" dirty="0"/>
              <a:t>Before entering sensitive info, look for signs that a webpage is secure: “https” in the address and a closed padlock.  </a:t>
            </a:r>
          </a:p>
          <a:p>
            <a:pPr marL="403225" lvl="1" indent="0">
              <a:buNone/>
            </a:pPr>
            <a:endParaRPr lang="en-US" sz="1800" dirty="0"/>
          </a:p>
          <a:p>
            <a:r>
              <a:rPr lang="en-US" sz="2400" b="1" dirty="0"/>
              <a:t>Boost your computer’s security </a:t>
            </a:r>
          </a:p>
          <a:p>
            <a:pPr lvl="1"/>
            <a:r>
              <a:rPr lang="en-US" sz="1800" dirty="0"/>
              <a:t>Keep all software (including your browser) current with automatic updating. </a:t>
            </a:r>
          </a:p>
          <a:p>
            <a:pPr lvl="1"/>
            <a:r>
              <a:rPr lang="en-US" sz="1800" dirty="0"/>
              <a:t>Install legitimate antivirus and antispyware software. </a:t>
            </a:r>
          </a:p>
          <a:p>
            <a:pPr lvl="1"/>
            <a:r>
              <a:rPr lang="en-US" sz="1800" dirty="0"/>
              <a:t>Protect your wireless router with a password, and use flash drives cautiously.</a:t>
            </a:r>
          </a:p>
          <a:p>
            <a:pPr lvl="1"/>
            <a:r>
              <a:rPr lang="en-US" sz="1800" dirty="0"/>
              <a:t>Think before you click links or call a number in a message, even if you know the sender.  If you’re unsure, make contact on a different device or account.</a:t>
            </a:r>
          </a:p>
        </p:txBody>
      </p:sp>
    </p:spTree>
    <p:extLst>
      <p:ext uri="{BB962C8B-B14F-4D97-AF65-F5344CB8AC3E}">
        <p14:creationId xmlns:p14="http://schemas.microsoft.com/office/powerpoint/2010/main" val="299614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3284" y="1798042"/>
            <a:ext cx="8537944" cy="4868572"/>
          </a:xfrm>
        </p:spPr>
        <p:txBody>
          <a:bodyPr/>
          <a:lstStyle/>
          <a:p>
            <a:r>
              <a:rPr lang="en-US" sz="2400" b="1" dirty="0"/>
              <a:t>Create strong passwords or phrases</a:t>
            </a:r>
          </a:p>
          <a:p>
            <a:pPr lvl="1"/>
            <a:r>
              <a:rPr lang="en-US" sz="1800" dirty="0"/>
              <a:t>Mix capital and lowercase letters, numbers, and symbols; keep them secret.</a:t>
            </a:r>
          </a:p>
          <a:p>
            <a:pPr lvl="1"/>
            <a:r>
              <a:rPr lang="en-US" sz="1800" dirty="0"/>
              <a:t>Don’t reuse passwords.</a:t>
            </a:r>
          </a:p>
          <a:p>
            <a:pPr marL="403225" lvl="1" indent="0">
              <a:buNone/>
            </a:pPr>
            <a:endParaRPr lang="en-US" sz="1800" dirty="0"/>
          </a:p>
          <a:p>
            <a:r>
              <a:rPr lang="en-US" sz="2400" b="1" dirty="0"/>
              <a:t>Watch out for scams</a:t>
            </a:r>
          </a:p>
          <a:p>
            <a:pPr lvl="1"/>
            <a:r>
              <a:rPr lang="en-US" sz="1800" dirty="0"/>
              <a:t>Be wary of alarmist messages with urgent requests for personal information. </a:t>
            </a:r>
          </a:p>
          <a:p>
            <a:pPr lvl="1"/>
            <a:r>
              <a:rPr lang="en-US" sz="1800" dirty="0"/>
              <a:t>Look out for misspellings and grammatical errors, or deals and prizes that sound too good to be true.</a:t>
            </a:r>
            <a:endParaRPr lang="en-US" sz="2400" dirty="0"/>
          </a:p>
          <a:p>
            <a:pPr marL="63500" indent="0">
              <a:buNone/>
            </a:pPr>
            <a:endParaRPr lang="en-US" sz="100" dirty="0"/>
          </a:p>
          <a:p>
            <a:pPr marL="63500" indent="0">
              <a:buNone/>
            </a:pPr>
            <a:r>
              <a:rPr lang="en-US" sz="2000" b="1" dirty="0"/>
              <a:t>For more tips on protecting your information, family, and devices: </a:t>
            </a:r>
          </a:p>
          <a:p>
            <a:pPr lvl="1"/>
            <a:r>
              <a:rPr lang="en-US" sz="1600" u="sng" dirty="0">
                <a:hlinkClick r:id="rId2"/>
              </a:rPr>
              <a:t>Microsoft.com/Security</a:t>
            </a:r>
            <a:r>
              <a:rPr lang="en-US" sz="1600" dirty="0"/>
              <a:t> </a:t>
            </a:r>
          </a:p>
          <a:p>
            <a:pPr lvl="1"/>
            <a:r>
              <a:rPr lang="en-US" sz="1600" dirty="0">
                <a:hlinkClick r:id="rId3"/>
              </a:rPr>
              <a:t>Facebook.com/SaferOnline</a:t>
            </a:r>
            <a:endParaRPr lang="en-US" sz="1600" dirty="0"/>
          </a:p>
          <a:p>
            <a:pPr lvl="1"/>
            <a:r>
              <a:rPr lang="en-US" sz="1600" dirty="0">
                <a:hlinkClick r:id="rId4"/>
              </a:rPr>
              <a:t>Twitter.com/Safer_Online</a:t>
            </a:r>
            <a:endParaRPr lang="en-US" sz="1600" dirty="0"/>
          </a:p>
          <a:p>
            <a:pPr lvl="1"/>
            <a:r>
              <a:rPr lang="en-US" sz="1600" dirty="0">
                <a:hlinkClick r:id="rId5"/>
              </a:rPr>
              <a:t>YouTube.com/MSFTOnlineSafety</a:t>
            </a:r>
            <a:endParaRPr lang="en-US" sz="1600" dirty="0"/>
          </a:p>
          <a:p>
            <a:pPr marL="63500" indent="0">
              <a:buNone/>
            </a:pPr>
            <a:endParaRPr lang="en-US" sz="2400" dirty="0"/>
          </a:p>
          <a:p>
            <a:pPr marL="63500" indent="0">
              <a:buNone/>
            </a:pPr>
            <a:endParaRPr lang="en-US" sz="2400" dirty="0"/>
          </a:p>
          <a:p>
            <a:pPr marL="63500" indent="0">
              <a:buNone/>
            </a:pPr>
            <a:endParaRPr lang="en-US" sz="2400" dirty="0"/>
          </a:p>
          <a:p>
            <a:endParaRPr lang="en-US" sz="2000" dirty="0"/>
          </a:p>
          <a:p>
            <a:endParaRPr lang="en-US" sz="2000" dirty="0"/>
          </a:p>
        </p:txBody>
      </p:sp>
      <p:sp>
        <p:nvSpPr>
          <p:cNvPr id="5" name="Title 12"/>
          <p:cNvSpPr>
            <a:spLocks noGrp="1"/>
          </p:cNvSpPr>
          <p:nvPr>
            <p:ph type="title"/>
          </p:nvPr>
        </p:nvSpPr>
        <p:spPr>
          <a:xfrm>
            <a:off x="457200" y="123436"/>
            <a:ext cx="8229600" cy="1143000"/>
          </a:xfrm>
        </p:spPr>
        <p:txBody>
          <a:bodyPr/>
          <a:lstStyle/>
          <a:p>
            <a:pPr algn="r"/>
            <a:r>
              <a:rPr lang="en-US" sz="3600" dirty="0">
                <a:latin typeface="+mn-lt"/>
                <a:ea typeface="Geneva" pitchFamily="-111" charset="-128"/>
                <a:cs typeface="Arial" pitchFamily="34" charset="0"/>
              </a:rPr>
              <a:t>Help Protect </a:t>
            </a:r>
            <a:r>
              <a:rPr lang="en-US" dirty="0">
                <a:latin typeface="+mn-lt"/>
                <a:ea typeface="Geneva" pitchFamily="-111" charset="-128"/>
                <a:cs typeface="Arial" pitchFamily="34" charset="0"/>
              </a:rPr>
              <a:t>Y</a:t>
            </a:r>
            <a:r>
              <a:rPr lang="en-US" sz="3600" dirty="0">
                <a:latin typeface="+mn-lt"/>
                <a:ea typeface="Geneva" pitchFamily="-111" charset="-128"/>
                <a:cs typeface="Arial" pitchFamily="34" charset="0"/>
              </a:rPr>
              <a:t>ourself </a:t>
            </a:r>
            <a:r>
              <a:rPr lang="en-US" dirty="0">
                <a:latin typeface="+mn-lt"/>
                <a:ea typeface="Geneva" pitchFamily="-111" charset="-128"/>
                <a:cs typeface="Arial" pitchFamily="34" charset="0"/>
              </a:rPr>
              <a:t>F</a:t>
            </a:r>
            <a:r>
              <a:rPr lang="en-US" sz="3600" dirty="0">
                <a:latin typeface="+mn-lt"/>
                <a:ea typeface="Geneva" pitchFamily="-111" charset="-128"/>
                <a:cs typeface="Arial" pitchFamily="34" charset="0"/>
              </a:rPr>
              <a:t>rom </a:t>
            </a:r>
            <a:r>
              <a:rPr lang="en-US" dirty="0">
                <a:latin typeface="+mn-lt"/>
                <a:ea typeface="Geneva" pitchFamily="-111" charset="-128"/>
                <a:cs typeface="Arial" pitchFamily="34" charset="0"/>
              </a:rPr>
              <a:t>O</a:t>
            </a:r>
            <a:r>
              <a:rPr lang="en-US" sz="3600" dirty="0">
                <a:latin typeface="+mn-lt"/>
                <a:ea typeface="Geneva" pitchFamily="-111" charset="-128"/>
                <a:cs typeface="Arial" pitchFamily="34" charset="0"/>
              </a:rPr>
              <a:t>nline </a:t>
            </a:r>
            <a:r>
              <a:rPr lang="en-US" dirty="0">
                <a:latin typeface="+mn-lt"/>
                <a:ea typeface="Geneva" pitchFamily="-111" charset="-128"/>
                <a:cs typeface="Arial" pitchFamily="34" charset="0"/>
              </a:rPr>
              <a:t>S</a:t>
            </a:r>
            <a:r>
              <a:rPr lang="en-US" sz="3600" dirty="0">
                <a:latin typeface="+mn-lt"/>
                <a:ea typeface="Geneva" pitchFamily="-111" charset="-128"/>
                <a:cs typeface="Arial" pitchFamily="34" charset="0"/>
              </a:rPr>
              <a:t>cams and </a:t>
            </a:r>
            <a:r>
              <a:rPr lang="en-US" dirty="0">
                <a:latin typeface="+mn-lt"/>
                <a:ea typeface="Geneva" pitchFamily="-111" charset="-128"/>
                <a:cs typeface="Arial" pitchFamily="34" charset="0"/>
              </a:rPr>
              <a:t>Identity Theft (Cont’d) </a:t>
            </a:r>
            <a:endParaRPr lang="en-US" sz="3600" dirty="0">
              <a:latin typeface="+mn-lt"/>
              <a:ea typeface="Geneva" pitchFamily="-111" charset="-128"/>
              <a:cs typeface="Arial" pitchFamily="34" charset="0"/>
            </a:endParaRPr>
          </a:p>
        </p:txBody>
      </p:sp>
    </p:spTree>
    <p:extLst>
      <p:ext uri="{BB962C8B-B14F-4D97-AF65-F5344CB8AC3E}">
        <p14:creationId xmlns:p14="http://schemas.microsoft.com/office/powerpoint/2010/main" val="88193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2895600"/>
            <a:ext cx="2514600" cy="830997"/>
          </a:xfrm>
          <a:prstGeom prst="rect">
            <a:avLst/>
          </a:prstGeom>
        </p:spPr>
        <p:txBody>
          <a:bodyPr wrap="square">
            <a:spAutoFit/>
          </a:bodyPr>
          <a:lstStyle/>
          <a:p>
            <a:r>
              <a:rPr lang="en-US" sz="4800" spc="-150" dirty="0">
                <a:ln w="3175">
                  <a:noFill/>
                </a:ln>
                <a:solidFill>
                  <a:schemeClr val="tx1"/>
                </a:solidFill>
                <a:latin typeface="Calibri" pitchFamily="34" charset="0"/>
                <a:cs typeface="Calibri" pitchFamily="34" charset="0"/>
              </a:rPr>
              <a:t>Appendix</a:t>
            </a:r>
            <a:endParaRPr lang="en-US" sz="4800"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646777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59" y="1807534"/>
            <a:ext cx="8165805" cy="4247317"/>
          </a:xfrm>
          <a:prstGeom prst="rect">
            <a:avLst/>
          </a:prstGeom>
          <a:noFill/>
        </p:spPr>
        <p:txBody>
          <a:bodyPr wrap="square" rtlCol="0">
            <a:spAutoFit/>
          </a:bodyPr>
          <a:lstStyle/>
          <a:p>
            <a:r>
              <a:rPr lang="en-US" u="sng" dirty="0"/>
              <a:t>General Scams</a:t>
            </a:r>
            <a:r>
              <a:rPr lang="en-US" dirty="0"/>
              <a:t>:</a:t>
            </a:r>
          </a:p>
          <a:p>
            <a:r>
              <a:rPr lang="en-US" sz="1400" dirty="0"/>
              <a:t> </a:t>
            </a:r>
          </a:p>
          <a:p>
            <a:pPr lvl="0"/>
            <a:r>
              <a:rPr lang="en-US" sz="1400" b="1" dirty="0"/>
              <a:t>Phishing scams - </a:t>
            </a:r>
            <a:r>
              <a:rPr lang="en-US" sz="1400" dirty="0"/>
              <a:t>Phishing is a virtual trap set by cyber thieves that uses official-looking email messages, instant messages and posts on social networks to lure you to fake websites and trick you into revealing your personal information.</a:t>
            </a:r>
          </a:p>
          <a:p>
            <a:pPr lvl="0"/>
            <a:endParaRPr lang="en-US" sz="1400" dirty="0"/>
          </a:p>
          <a:p>
            <a:pPr lvl="0"/>
            <a:r>
              <a:rPr lang="en-US" sz="1400" b="1" dirty="0"/>
              <a:t>Spear-phishing scams - </a:t>
            </a:r>
            <a:r>
              <a:rPr lang="en-US" sz="1400" dirty="0"/>
              <a:t>Spear-phishing is a highly targeted phishing scam that seeks unauthorized access to confidential data—typically conducted by perpetrators out for financial gain rather than “random hackers.” It targets select groups of people with something in common (e.g., you work at the same company, bank at the same financial institution, attend the same college, or order merchandise from the same website.)</a:t>
            </a:r>
          </a:p>
          <a:p>
            <a:pPr lvl="0"/>
            <a:endParaRPr lang="en-US" sz="1400" dirty="0"/>
          </a:p>
          <a:p>
            <a:pPr lvl="0"/>
            <a:r>
              <a:rPr lang="en-US" sz="1400" b="1" dirty="0"/>
              <a:t>SMS phishing or “</a:t>
            </a:r>
            <a:r>
              <a:rPr lang="en-US" sz="1400" b="1" dirty="0" err="1"/>
              <a:t>SMiShing</a:t>
            </a:r>
            <a:r>
              <a:rPr lang="en-US" sz="1400" b="1" dirty="0"/>
              <a:t>” scams - </a:t>
            </a:r>
            <a:r>
              <a:rPr lang="en-US" sz="1400" dirty="0" err="1"/>
              <a:t>SMiShing</a:t>
            </a:r>
            <a:r>
              <a:rPr lang="en-US" sz="1400" dirty="0"/>
              <a:t> is a security attack in which you are tricked into downloading a Trojan horse, virus, or other malware onto your cellular phone or other mobile device. </a:t>
            </a:r>
            <a:r>
              <a:rPr lang="en-US" sz="1400" dirty="0" err="1"/>
              <a:t>SMiShing</a:t>
            </a:r>
            <a:r>
              <a:rPr lang="en-US" sz="1400" dirty="0"/>
              <a:t> is short for "SMS phishing.“</a:t>
            </a:r>
          </a:p>
          <a:p>
            <a:pPr lvl="0"/>
            <a:endParaRPr lang="en-US" sz="1400" dirty="0"/>
          </a:p>
          <a:p>
            <a:pPr lvl="0"/>
            <a:r>
              <a:rPr lang="en-US" sz="1400" b="1" dirty="0"/>
              <a:t>Fraudulent websites - </a:t>
            </a:r>
            <a:r>
              <a:rPr lang="en-US" sz="1400" dirty="0"/>
              <a:t>These sites are often set up by phishers and other scammers as the destination for a phishing attack. These sites look legitimate, often impersonating your bank, credit card company, or other trusted institution. The sites are designed to trick you into either providing your sensitive personal information or downloading malicious software onto your computer.</a:t>
            </a:r>
          </a:p>
        </p:txBody>
      </p:sp>
    </p:spTree>
    <p:extLst>
      <p:ext uri="{BB962C8B-B14F-4D97-AF65-F5344CB8AC3E}">
        <p14:creationId xmlns:p14="http://schemas.microsoft.com/office/powerpoint/2010/main" val="268034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soso-white.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8788" y="476250"/>
            <a:ext cx="210661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itle 12"/>
          <p:cNvSpPr>
            <a:spLocks noGrp="1"/>
          </p:cNvSpPr>
          <p:nvPr>
            <p:ph type="title"/>
          </p:nvPr>
        </p:nvSpPr>
        <p:spPr>
          <a:xfrm>
            <a:off x="223284" y="228600"/>
            <a:ext cx="8996916" cy="914399"/>
          </a:xfrm>
        </p:spPr>
        <p:txBody>
          <a:bodyPr/>
          <a:lstStyle/>
          <a:p>
            <a:r>
              <a:rPr lang="en-US" sz="3600" dirty="0">
                <a:latin typeface="+mn-lt"/>
                <a:ea typeface="Geneva" pitchFamily="-111" charset="-128"/>
                <a:cs typeface="Arial" pitchFamily="34" charset="0"/>
              </a:rPr>
              <a:t>Background</a:t>
            </a:r>
          </a:p>
        </p:txBody>
      </p:sp>
      <p:sp>
        <p:nvSpPr>
          <p:cNvPr id="9" name="Content Placeholder 8"/>
          <p:cNvSpPr>
            <a:spLocks noGrp="1"/>
          </p:cNvSpPr>
          <p:nvPr>
            <p:ph idx="1"/>
          </p:nvPr>
        </p:nvSpPr>
        <p:spPr>
          <a:xfrm>
            <a:off x="457200" y="1952625"/>
            <a:ext cx="7848600" cy="1143000"/>
          </a:xfrm>
          <a:ln>
            <a:miter lim="800000"/>
            <a:headEnd/>
            <a:tailEnd/>
          </a:ln>
        </p:spPr>
        <p:txBody>
          <a:bodyPr/>
          <a:lstStyle/>
          <a:p>
            <a:r>
              <a:rPr lang="en-US" sz="1600" dirty="0">
                <a:latin typeface="Segoe UI" pitchFamily="34" charset="0"/>
                <a:ea typeface="Segoe UI" pitchFamily="34" charset="0"/>
                <a:cs typeface="Segoe UI" pitchFamily="34" charset="0"/>
              </a:rPr>
              <a:t>This report summarizes research to understand perceptions and exposure to online fraud and scams. The research was conducted by the </a:t>
            </a:r>
            <a:r>
              <a:rPr lang="en-US" sz="1600" dirty="0">
                <a:solidFill>
                  <a:srgbClr val="FF0000"/>
                </a:solidFill>
                <a:latin typeface="Segoe UI" pitchFamily="34" charset="0"/>
                <a:ea typeface="Segoe UI" pitchFamily="34" charset="0"/>
                <a:cs typeface="Segoe UI" pitchFamily="34" charset="0"/>
              </a:rPr>
              <a:t>P</a:t>
            </a:r>
            <a:r>
              <a:rPr lang="en-US" sz="1600" dirty="0">
                <a:latin typeface="Segoe UI" pitchFamily="34" charset="0"/>
                <a:ea typeface="Segoe UI" pitchFamily="34" charset="0"/>
                <a:cs typeface="Segoe UI" pitchFamily="34" charset="0"/>
              </a:rPr>
              <a:t>ublic </a:t>
            </a:r>
            <a:r>
              <a:rPr lang="en-US" sz="1600" dirty="0">
                <a:solidFill>
                  <a:srgbClr val="FF0000"/>
                </a:solidFill>
                <a:latin typeface="Segoe UI" pitchFamily="34" charset="0"/>
                <a:ea typeface="Segoe UI" pitchFamily="34" charset="0"/>
                <a:cs typeface="Segoe UI" pitchFamily="34" charset="0"/>
              </a:rPr>
              <a:t>A</a:t>
            </a:r>
            <a:r>
              <a:rPr lang="en-US" sz="1600" dirty="0">
                <a:latin typeface="Segoe UI" pitchFamily="34" charset="0"/>
                <a:ea typeface="Segoe UI" pitchFamily="34" charset="0"/>
                <a:cs typeface="Segoe UI" pitchFamily="34" charset="0"/>
              </a:rPr>
              <a:t>ffairs group at Ipsos.  </a:t>
            </a:r>
          </a:p>
        </p:txBody>
      </p:sp>
      <p:graphicFrame>
        <p:nvGraphicFramePr>
          <p:cNvPr id="5" name="Table 4"/>
          <p:cNvGraphicFramePr>
            <a:graphicFrameLocks noGrp="1"/>
          </p:cNvGraphicFramePr>
          <p:nvPr>
            <p:extLst>
              <p:ext uri="{D42A27DB-BD31-4B8C-83A1-F6EECF244321}">
                <p14:modId xmlns:p14="http://schemas.microsoft.com/office/powerpoint/2010/main" val="3536143511"/>
              </p:ext>
            </p:extLst>
          </p:nvPr>
        </p:nvGraphicFramePr>
        <p:xfrm>
          <a:off x="457200" y="3276600"/>
          <a:ext cx="8161495" cy="1670888"/>
        </p:xfrm>
        <a:graphic>
          <a:graphicData uri="http://schemas.openxmlformats.org/drawingml/2006/table">
            <a:tbl>
              <a:tblPr firstRow="1" bandRow="1" bandCol="1">
                <a:tableStyleId>{6E25E649-3F16-4E02-A733-19D2CDBF48F0}</a:tableStyleId>
              </a:tblPr>
              <a:tblGrid>
                <a:gridCol w="9144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gridCol w="2362200">
                  <a:extLst>
                    <a:ext uri="{9D8B030D-6E8A-4147-A177-3AD203B41FA5}">
                      <a16:colId xmlns:a16="http://schemas.microsoft.com/office/drawing/2014/main" val="20003"/>
                    </a:ext>
                  </a:extLst>
                </a:gridCol>
                <a:gridCol w="1836895">
                  <a:extLst>
                    <a:ext uri="{9D8B030D-6E8A-4147-A177-3AD203B41FA5}">
                      <a16:colId xmlns:a16="http://schemas.microsoft.com/office/drawing/2014/main" val="20004"/>
                    </a:ext>
                  </a:extLst>
                </a:gridCol>
              </a:tblGrid>
              <a:tr h="447471">
                <a:tc>
                  <a:txBody>
                    <a:bodyPr/>
                    <a:lstStyle/>
                    <a:p>
                      <a:pPr marL="0" algn="ctr" defTabSz="914400" rtl="0" eaLnBrk="1" latinLnBrk="0" hangingPunct="1"/>
                      <a:r>
                        <a:rPr lang="en-US" sz="1400" kern="1200" dirty="0"/>
                        <a:t>Study markets</a:t>
                      </a:r>
                      <a:endParaRPr lang="en-US" sz="1400" b="1" kern="1200" dirty="0">
                        <a:solidFill>
                          <a:schemeClr val="bg1"/>
                        </a:solidFill>
                        <a:latin typeface="Calibri" pitchFamily="34" charset="0"/>
                        <a:ea typeface="+mn-ea"/>
                        <a:cs typeface="Calibri" pitchFamily="34" charset="0"/>
                      </a:endParaRPr>
                    </a:p>
                  </a:txBody>
                  <a:tcPr anchor="ctr"/>
                </a:tc>
                <a:tc>
                  <a:txBody>
                    <a:bodyPr/>
                    <a:lstStyle/>
                    <a:p>
                      <a:pPr marL="0" algn="ctr" defTabSz="914400" rtl="0" eaLnBrk="1" latinLnBrk="0" hangingPunct="1"/>
                      <a:r>
                        <a:rPr lang="en-US" sz="1400" kern="1200" dirty="0"/>
                        <a:t>Data source</a:t>
                      </a:r>
                      <a:endParaRPr lang="en-US" sz="1400" b="1" kern="1200" dirty="0">
                        <a:solidFill>
                          <a:schemeClr val="bg1"/>
                        </a:solidFill>
                        <a:latin typeface="Calibri" pitchFamily="34" charset="0"/>
                        <a:ea typeface="+mn-ea"/>
                        <a:cs typeface="Calibri" pitchFamily="34" charset="0"/>
                      </a:endParaRPr>
                    </a:p>
                  </a:txBody>
                  <a:tcPr anchor="ctr"/>
                </a:tc>
                <a:tc>
                  <a:txBody>
                    <a:bodyPr/>
                    <a:lstStyle/>
                    <a:p>
                      <a:pPr marL="0" algn="ctr" defTabSz="914400" rtl="0" eaLnBrk="1" latinLnBrk="0" hangingPunct="1"/>
                      <a:r>
                        <a:rPr lang="en-US" sz="1400" kern="1200" dirty="0"/>
                        <a:t>Sample size</a:t>
                      </a:r>
                      <a:endParaRPr lang="en-US" sz="1400" b="1" kern="1200" dirty="0">
                        <a:solidFill>
                          <a:schemeClr val="bg1"/>
                        </a:solidFill>
                        <a:latin typeface="Calibri" pitchFamily="34" charset="0"/>
                        <a:ea typeface="+mn-ea"/>
                        <a:cs typeface="Calibri" pitchFamily="34" charset="0"/>
                      </a:endParaRPr>
                    </a:p>
                  </a:txBody>
                  <a:tcPr anchor="ctr"/>
                </a:tc>
                <a:tc>
                  <a:txBody>
                    <a:bodyPr/>
                    <a:lstStyle/>
                    <a:p>
                      <a:pPr marL="0" algn="ctr" defTabSz="914400" rtl="0" eaLnBrk="1" latinLnBrk="0" hangingPunct="1"/>
                      <a:r>
                        <a:rPr lang="en-US" sz="1400" kern="1200" dirty="0"/>
                        <a:t>Audience</a:t>
                      </a:r>
                      <a:endParaRPr lang="en-US" sz="1400" b="1" kern="1200" dirty="0">
                        <a:solidFill>
                          <a:schemeClr val="bg1"/>
                        </a:solidFill>
                        <a:latin typeface="Calibri" pitchFamily="34" charset="0"/>
                        <a:ea typeface="+mn-ea"/>
                        <a:cs typeface="Calibri" pitchFamily="34" charset="0"/>
                      </a:endParaRPr>
                    </a:p>
                  </a:txBody>
                  <a:tcPr anchor="ctr"/>
                </a:tc>
                <a:tc>
                  <a:txBody>
                    <a:bodyPr/>
                    <a:lstStyle/>
                    <a:p>
                      <a:pPr marL="0" algn="ctr" defTabSz="914400" rtl="0" eaLnBrk="1" latinLnBrk="0" hangingPunct="1"/>
                      <a:r>
                        <a:rPr lang="en-US" sz="1400" kern="1200" dirty="0"/>
                        <a:t>Fieldwork dates</a:t>
                      </a:r>
                      <a:endParaRPr lang="en-US" sz="1400" b="1" kern="1200" dirty="0">
                        <a:solidFill>
                          <a:schemeClr val="bg1"/>
                        </a:solidFill>
                        <a:latin typeface="Calibri" pitchFamily="34" charset="0"/>
                        <a:ea typeface="+mn-ea"/>
                        <a:cs typeface="Calibri" pitchFamily="34" charset="0"/>
                      </a:endParaRPr>
                    </a:p>
                  </a:txBody>
                  <a:tcPr anchor="ctr"/>
                </a:tc>
                <a:extLst>
                  <a:ext uri="{0D108BD9-81ED-4DB2-BD59-A6C34878D82A}">
                    <a16:rowId xmlns:a16="http://schemas.microsoft.com/office/drawing/2014/main" val="10000"/>
                  </a:ext>
                </a:extLst>
              </a:tr>
              <a:tr h="11527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USA</a:t>
                      </a:r>
                      <a:endParaRPr lang="en-US" sz="1200" b="1" kern="1200" dirty="0">
                        <a:solidFill>
                          <a:schemeClr val="tx1"/>
                        </a:solidFill>
                        <a:latin typeface="Calibri" pitchFamily="34" charset="0"/>
                        <a:ea typeface="+mn-ea"/>
                        <a:cs typeface="Calibri" pitchFamily="34" charset="0"/>
                      </a:endParaRPr>
                    </a:p>
                  </a:txBody>
                  <a:tcPr anchor="ctr"/>
                </a:tc>
                <a:tc>
                  <a:txBody>
                    <a:bodyPr/>
                    <a:lstStyle/>
                    <a:p>
                      <a:pPr marL="0" algn="ctr" defTabSz="914400" rtl="0" eaLnBrk="1" latinLnBrk="0" hangingPunct="1"/>
                      <a:r>
                        <a:rPr lang="en-US" sz="1200" kern="1200" baseline="0" dirty="0"/>
                        <a:t>Online omnibus panel</a:t>
                      </a:r>
                      <a:endParaRPr lang="en-US" sz="1200" b="1" kern="1200" dirty="0">
                        <a:solidFill>
                          <a:schemeClr val="tx1"/>
                        </a:solidFill>
                        <a:latin typeface="Calibri" pitchFamily="34" charset="0"/>
                        <a:ea typeface="+mn-ea"/>
                        <a:cs typeface="Calibri" pitchFamily="34" charset="0"/>
                      </a:endParaRPr>
                    </a:p>
                  </a:txBody>
                  <a:tcPr anchor="ctr"/>
                </a:tc>
                <a:tc>
                  <a:txBody>
                    <a:bodyPr/>
                    <a:lstStyle/>
                    <a:p>
                      <a:pPr marL="171450" indent="-171450" algn="l" defTabSz="914400" rtl="0" eaLnBrk="1" latinLnBrk="0" hangingPunct="1">
                        <a:buFont typeface="Arial" pitchFamily="34" charset="0"/>
                        <a:buChar char="•"/>
                      </a:pPr>
                      <a:r>
                        <a:rPr lang="en-US" sz="1200" kern="1200" dirty="0"/>
                        <a:t>Total of 1003 </a:t>
                      </a:r>
                      <a:r>
                        <a:rPr lang="en-US" sz="1200" kern="1200" baseline="0" dirty="0"/>
                        <a:t> </a:t>
                      </a:r>
                      <a:r>
                        <a:rPr lang="en-US" sz="1200" kern="1200" dirty="0"/>
                        <a:t>interviews</a:t>
                      </a:r>
                    </a:p>
                  </a:txBody>
                  <a:tcPr anchor="ctr"/>
                </a:tc>
                <a:tc>
                  <a:txBody>
                    <a:bodyPr/>
                    <a:lstStyle/>
                    <a:p>
                      <a:pPr marL="228600" indent="-228600" algn="l" defTabSz="914400" rtl="0" eaLnBrk="1" latinLnBrk="0" hangingPunct="1">
                        <a:buFont typeface="Arial" pitchFamily="34" charset="0"/>
                        <a:buChar char="•"/>
                      </a:pPr>
                      <a:r>
                        <a:rPr lang="en-US" sz="1200" kern="1200" baseline="0" dirty="0"/>
                        <a:t>Adults aged 18 or older </a:t>
                      </a:r>
                      <a:endParaRPr lang="en-US" sz="1200" b="1" kern="1200" baseline="0" dirty="0">
                        <a:solidFill>
                          <a:schemeClr val="tx1"/>
                        </a:solidFill>
                        <a:latin typeface="+mj-lt"/>
                        <a:ea typeface="+mn-ea"/>
                        <a:cs typeface="Calibri" pitchFamily="34" charset="0"/>
                      </a:endParaRPr>
                    </a:p>
                  </a:txBody>
                  <a:tcPr anchor="ctr"/>
                </a:tc>
                <a:tc>
                  <a:txBody>
                    <a:bodyPr/>
                    <a:lstStyle/>
                    <a:p>
                      <a:pPr marL="0" algn="ctr" defTabSz="914400" rtl="0" eaLnBrk="1" latinLnBrk="0" hangingPunct="1"/>
                      <a:r>
                        <a:rPr lang="en-US" sz="1200" dirty="0"/>
                        <a:t>September 10-13, 2012</a:t>
                      </a:r>
                      <a:endParaRPr lang="en-US" sz="1200" b="1" kern="1200" baseline="0" dirty="0">
                        <a:solidFill>
                          <a:schemeClr val="tx1"/>
                        </a:solidFill>
                        <a:latin typeface="+mj-lt"/>
                        <a:ea typeface="+mn-ea"/>
                        <a:cs typeface="Calibri" pitchFamily="34" charset="0"/>
                      </a:endParaRPr>
                    </a:p>
                  </a:txBody>
                  <a:tcPr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751731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3847207"/>
          </a:xfrm>
          <a:prstGeom prst="rect">
            <a:avLst/>
          </a:prstGeom>
          <a:noFill/>
        </p:spPr>
        <p:txBody>
          <a:bodyPr wrap="square" rtlCol="0">
            <a:spAutoFit/>
          </a:bodyPr>
          <a:lstStyle/>
          <a:p>
            <a:r>
              <a:rPr lang="en-US" u="sng" dirty="0"/>
              <a:t>General Scams (Cont’d)</a:t>
            </a:r>
            <a:r>
              <a:rPr lang="en-US" dirty="0"/>
              <a:t>:</a:t>
            </a:r>
          </a:p>
          <a:p>
            <a:r>
              <a:rPr lang="en-US" sz="1400" dirty="0"/>
              <a:t> </a:t>
            </a:r>
          </a:p>
          <a:p>
            <a:pPr lvl="0"/>
            <a:r>
              <a:rPr lang="en-US" sz="1400" b="1" dirty="0"/>
              <a:t>Major event scams - </a:t>
            </a:r>
            <a:r>
              <a:rPr lang="en-US" sz="1400" dirty="0"/>
              <a:t>These scams try to lure you into clicking links to fraudulent websites, or downloading malware through email, social networks, or text messages. The scammers use the draw of current events or other popular topics, preying on your need to be “in the know” or up to speed on what “everybody’s talking about” to lure you to a fraudulent website that downloads malware onto your machine. Common topics are natural disaster relief for tragedies like the 2011 tsunami in Japan, links to celebrity videos everyone’s talking about such as the Erin Andrews “peep hole” video scandal, and supposed cheap tickets to high-demand sporting events such as the Olympics.</a:t>
            </a:r>
          </a:p>
          <a:p>
            <a:pPr lvl="0"/>
            <a:endParaRPr lang="en-US" sz="1400" dirty="0"/>
          </a:p>
          <a:p>
            <a:pPr lvl="0"/>
            <a:r>
              <a:rPr lang="en-US" sz="1400" b="1" dirty="0"/>
              <a:t>Shortened URL scams - </a:t>
            </a:r>
            <a:r>
              <a:rPr lang="en-US" sz="1400" dirty="0"/>
              <a:t>Given the demand for shortened URLs driven by social networks like Twitter, scammers are now using these shortened URLs to trick you into clicking links that otherwise might appear suspicious to you. Many of us now know how to spot a suspicious URL in a link, but if the URL is shortened using one of the common URL </a:t>
            </a:r>
            <a:r>
              <a:rPr lang="en-US" sz="1400" dirty="0" err="1"/>
              <a:t>shorteners</a:t>
            </a:r>
            <a:r>
              <a:rPr lang="en-US" sz="1400" dirty="0"/>
              <a:t> like bit.ly or </a:t>
            </a:r>
            <a:r>
              <a:rPr lang="en-US" sz="1400" dirty="0" err="1"/>
              <a:t>owl.y</a:t>
            </a:r>
            <a:r>
              <a:rPr lang="en-US" sz="1400" dirty="0"/>
              <a:t>, it may not be so obvious. Scammers are now disguising their links to fraudulent websites or malware downloads by first converting them to shortened URLs before sending them in tweets, social networking posts, or other communications.</a:t>
            </a:r>
          </a:p>
          <a:p>
            <a:endParaRPr lang="en-US" dirty="0"/>
          </a:p>
        </p:txBody>
      </p:sp>
    </p:spTree>
    <p:extLst>
      <p:ext uri="{BB962C8B-B14F-4D97-AF65-F5344CB8AC3E}">
        <p14:creationId xmlns:p14="http://schemas.microsoft.com/office/powerpoint/2010/main" val="292619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4647426"/>
          </a:xfrm>
          <a:prstGeom prst="rect">
            <a:avLst/>
          </a:prstGeom>
          <a:noFill/>
        </p:spPr>
        <p:txBody>
          <a:bodyPr wrap="square" rtlCol="0">
            <a:spAutoFit/>
          </a:bodyPr>
          <a:lstStyle/>
          <a:p>
            <a:r>
              <a:rPr lang="en-US" u="sng" dirty="0"/>
              <a:t>Advance Fee Fraud and Job Scams:</a:t>
            </a:r>
          </a:p>
          <a:p>
            <a:pPr lvl="0"/>
            <a:r>
              <a:rPr lang="en-US" sz="1400" dirty="0"/>
              <a:t> </a:t>
            </a:r>
          </a:p>
          <a:p>
            <a:pPr lvl="0"/>
            <a:r>
              <a:rPr lang="en-US" sz="1400" b="1" dirty="0"/>
              <a:t>Advance fee fraud (e.g., “foreign dignitary”) scams - </a:t>
            </a:r>
            <a:r>
              <a:rPr lang="en-US" sz="1400" dirty="0"/>
              <a:t>These email scams seek to trick you into wiring money, or try to gain access to your bank account or debit card, by asking you to be an accomplice who will help the sender—often some “foreign dignitary”—to transfer large sums of money into their account for a cut of the total. You may be asked to travel overseas to meet with the scammers and complete the necessary paperwork. But before the transaction can be finalized, you must pay thousands of dollars in "taxes," "attorney costs," "bribes," or other advance fees. </a:t>
            </a:r>
          </a:p>
          <a:p>
            <a:pPr lvl="0"/>
            <a:endParaRPr lang="en-US" sz="1400" dirty="0"/>
          </a:p>
          <a:p>
            <a:pPr lvl="0"/>
            <a:r>
              <a:rPr lang="en-US" sz="1400" b="1" dirty="0"/>
              <a:t>Money laundering job scams - </a:t>
            </a:r>
            <a:r>
              <a:rPr lang="en-US" sz="1400" dirty="0"/>
              <a:t>Money launderers often create job postings on popular sites like Monster.com that say they're recruiting American citizens to "process payments" or "transfer funds," because as foreign nationals, they can't do it themselves. When you respond to the ad, you’re offered a “job” and asked to provide personal and bank account information. You then find your accounts have been wiped out. Or, even worse, if you cooperate, you’ll be asked to use your personal bank accounts to move stolen or bad checks on the scammers' instructions and keep a percentage as your pay. You may then be liable to your own bank for depositing the scammer's rubber checks, and you could even find yourself implicated in the crime.</a:t>
            </a:r>
          </a:p>
          <a:p>
            <a:pPr lvl="0"/>
            <a:endParaRPr lang="en-US" sz="1400" dirty="0"/>
          </a:p>
          <a:p>
            <a:pPr lvl="0"/>
            <a:r>
              <a:rPr lang="en-US" sz="1400" b="1" dirty="0"/>
              <a:t>Work-from-home scams - </a:t>
            </a:r>
            <a:r>
              <a:rPr lang="en-US" sz="1400" dirty="0"/>
              <a:t>These take on various forms, but typically fall into two categories: 1) asking you to work from home stuffing envelopes, assembling crafts, etc., or 2) "helping" you start your own home-based business (e.g., mystery shopper, network marketer, etc.)—but the only money anyone sees is the money the scammer pockets from the “start-up costs” you send them.</a:t>
            </a:r>
          </a:p>
        </p:txBody>
      </p:sp>
    </p:spTree>
    <p:extLst>
      <p:ext uri="{BB962C8B-B14F-4D97-AF65-F5344CB8AC3E}">
        <p14:creationId xmlns:p14="http://schemas.microsoft.com/office/powerpoint/2010/main" val="147381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2523768"/>
          </a:xfrm>
          <a:prstGeom prst="rect">
            <a:avLst/>
          </a:prstGeom>
          <a:noFill/>
        </p:spPr>
        <p:txBody>
          <a:bodyPr wrap="square" rtlCol="0">
            <a:spAutoFit/>
          </a:bodyPr>
          <a:lstStyle/>
          <a:p>
            <a:r>
              <a:rPr lang="en-US" u="sng" dirty="0"/>
              <a:t>Advance Fee Fraud and Job Scams (Cont’d):</a:t>
            </a:r>
          </a:p>
          <a:p>
            <a:pPr lvl="0"/>
            <a:r>
              <a:rPr lang="en-US" sz="1400" dirty="0"/>
              <a:t> </a:t>
            </a:r>
          </a:p>
          <a:p>
            <a:pPr lvl="0"/>
            <a:r>
              <a:rPr lang="en-US" sz="1400" b="1" dirty="0"/>
              <a:t>Postal forwarding or reshipping scams - </a:t>
            </a:r>
            <a:r>
              <a:rPr lang="en-US" sz="1400" dirty="0"/>
              <a:t>These begin with online ads seeking a “correspondence manager” for an offshore corporation that lacks a U.S. address or bank account, and needs someone—like you—to accept goods and reship them overseas. Or you may be asked to accept wire transfers into your bank accounts and then transfer the money to your “new boss's” account. In each case, you are promised a percentage of the goods or amount transferred.  Products are purchased online using stolen credit cards—often with identities that have been purloined by phishers—and shipped to your address. You then reship the goods to the thieves, who fence them overseas. Or, you transfer stolen funds from one account to another, obscuring the money trail.  Either way, you can end up with your bank accounts drained, and you may even be implicated in the criminal operation.</a:t>
            </a:r>
          </a:p>
        </p:txBody>
      </p:sp>
    </p:spTree>
    <p:extLst>
      <p:ext uri="{BB962C8B-B14F-4D97-AF65-F5344CB8AC3E}">
        <p14:creationId xmlns:p14="http://schemas.microsoft.com/office/powerpoint/2010/main" val="357454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4001095"/>
          </a:xfrm>
          <a:prstGeom prst="rect">
            <a:avLst/>
          </a:prstGeom>
          <a:noFill/>
        </p:spPr>
        <p:txBody>
          <a:bodyPr wrap="square" rtlCol="0">
            <a:spAutoFit/>
          </a:bodyPr>
          <a:lstStyle/>
          <a:p>
            <a:r>
              <a:rPr lang="en-US" u="sng" dirty="0"/>
              <a:t>Shopping and Auction Scams</a:t>
            </a:r>
            <a:r>
              <a:rPr lang="en-US" dirty="0"/>
              <a:t>:</a:t>
            </a:r>
          </a:p>
          <a:p>
            <a:pPr lvl="0"/>
            <a:r>
              <a:rPr lang="en-US" sz="1400" dirty="0"/>
              <a:t> </a:t>
            </a:r>
          </a:p>
          <a:p>
            <a:pPr lvl="0"/>
            <a:r>
              <a:rPr lang="en-US" sz="1400" b="1" dirty="0"/>
              <a:t>Lottery or “Congratulations, you’ve won!” scams - </a:t>
            </a:r>
            <a:r>
              <a:rPr lang="en-US" sz="1400" dirty="0"/>
              <a:t>These scams seek to trick you into wiring money, or try to gain access to your bank account or debit card, by informing you that you’ve won a lottery or a particular item—typically the hot gadget </a:t>
            </a:r>
            <a:r>
              <a:rPr lang="en-US" sz="1400" i="1" dirty="0"/>
              <a:t>du jour</a:t>
            </a:r>
            <a:r>
              <a:rPr lang="en-US" sz="1400" dirty="0"/>
              <a:t> like an iPod or Xbox. But, before you can receive the winnings or prize, you’re asked to send money in advance to cover processing fees or taxes, etc.</a:t>
            </a:r>
          </a:p>
          <a:p>
            <a:pPr lvl="0"/>
            <a:endParaRPr lang="en-US" sz="1400" dirty="0"/>
          </a:p>
          <a:p>
            <a:pPr lvl="0"/>
            <a:r>
              <a:rPr lang="en-US" sz="1400" b="1" dirty="0"/>
              <a:t>Auction scams - </a:t>
            </a:r>
            <a:r>
              <a:rPr lang="en-US" sz="1400" dirty="0"/>
              <a:t>Auction scams list items on the most common auction sites, like eBay. When you “win” the auction and send your money, you never get the product promised, or the promises don't match the product. Descriptions may be vague, incomplete, or completely fake.</a:t>
            </a:r>
          </a:p>
          <a:p>
            <a:pPr lvl="0"/>
            <a:endParaRPr lang="en-US" sz="1400" dirty="0"/>
          </a:p>
          <a:p>
            <a:pPr lvl="0"/>
            <a:r>
              <a:rPr lang="en-US" sz="1400" b="1" dirty="0"/>
              <a:t>Wrong transaction scams - </a:t>
            </a:r>
            <a:r>
              <a:rPr lang="en-US" sz="1400" dirty="0"/>
              <a:t>Scammers send an email from a hotel or airline that you recently patronized, citing an incorrect charge to your credit card. They then ask you to go to a (fraudulent) website and complete a form for a refund.</a:t>
            </a:r>
          </a:p>
          <a:p>
            <a:pPr lvl="0"/>
            <a:endParaRPr lang="en-US" sz="1400" dirty="0"/>
          </a:p>
          <a:p>
            <a:pPr lvl="0"/>
            <a:r>
              <a:rPr lang="en-US" sz="1400" b="1" dirty="0"/>
              <a:t>Email shopping scams - </a:t>
            </a:r>
            <a:r>
              <a:rPr lang="en-US" sz="1400" dirty="0"/>
              <a:t>In a form of phishing scam that’s prevalent during the holidays, scammers send an email from your favorite store offering a huge discount. The link takes you to a fraudulent site that can install malware on your computer or access sensitive personal information.</a:t>
            </a:r>
          </a:p>
        </p:txBody>
      </p:sp>
    </p:spTree>
    <p:extLst>
      <p:ext uri="{BB962C8B-B14F-4D97-AF65-F5344CB8AC3E}">
        <p14:creationId xmlns:p14="http://schemas.microsoft.com/office/powerpoint/2010/main" val="168351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4216539"/>
          </a:xfrm>
          <a:prstGeom prst="rect">
            <a:avLst/>
          </a:prstGeom>
          <a:noFill/>
        </p:spPr>
        <p:txBody>
          <a:bodyPr wrap="square" rtlCol="0">
            <a:spAutoFit/>
          </a:bodyPr>
          <a:lstStyle/>
          <a:p>
            <a:r>
              <a:rPr lang="en-US" u="sng" dirty="0"/>
              <a:t>Shopping and Auction Scams (Cont’d)</a:t>
            </a:r>
            <a:r>
              <a:rPr lang="en-US" dirty="0"/>
              <a:t>:</a:t>
            </a:r>
          </a:p>
          <a:p>
            <a:pPr lvl="0"/>
            <a:r>
              <a:rPr lang="en-US" sz="1400" dirty="0"/>
              <a:t> </a:t>
            </a:r>
          </a:p>
          <a:p>
            <a:pPr lvl="0"/>
            <a:r>
              <a:rPr lang="en-US" sz="1400" b="1" dirty="0"/>
              <a:t>Unsecured shopping websites - </a:t>
            </a:r>
            <a:r>
              <a:rPr lang="en-US" sz="1400" dirty="0"/>
              <a:t>An unsecured website does not use encryption technology to protect information being sent to and from the site. While unsecured websites are not scams themselves, they are common targets for fraud, so if you enter sensitive information there, it can easily be stolen and used for identity theft. You can distinguish secure websites from unsecure ones by looking for “https://” vs. “http://” at the beginning of a sites URL. The ‘s” indicates the site is secure. You can also look for a closed padlock either next to the web address or in the lower right corner of the window.</a:t>
            </a:r>
          </a:p>
          <a:p>
            <a:pPr lvl="0"/>
            <a:endParaRPr lang="en-US" sz="1400" dirty="0"/>
          </a:p>
          <a:p>
            <a:pPr lvl="0"/>
            <a:r>
              <a:rPr lang="en-US" sz="1400" b="1" dirty="0"/>
              <a:t>Auto fraud scams - </a:t>
            </a:r>
            <a:r>
              <a:rPr lang="en-US" sz="1400" dirty="0"/>
              <a:t>Scammers attempt to sell you a car online that they do not own. Often the reason stated is an impending move, which the scammer uses as a reason to rush the sale and avoid meeting in person. The scammer then asks you to wire money to a third party who will hold the money in “escrow” until the car is delivered. The scammer takes the money and doesn’t deliver a vehicle.</a:t>
            </a:r>
          </a:p>
          <a:p>
            <a:pPr lvl="0"/>
            <a:endParaRPr lang="en-US" sz="1400" dirty="0"/>
          </a:p>
          <a:p>
            <a:pPr lvl="0"/>
            <a:r>
              <a:rPr lang="en-US" sz="1400" b="1" dirty="0"/>
              <a:t>Overpayment scams - </a:t>
            </a:r>
            <a:r>
              <a:rPr lang="en-US" sz="1400" dirty="0"/>
              <a:t>In these scams, a buyer “overpays” you for something you may be selling online—either through a popular auction site or classified ads service. The scammer overpays with a money order that looks real, but is fake. He or she then asks you to send or wire back the difference. You are out the money you send and if you provided the scammer with any account information to “refund” the money, you could lose the money in your bank account as well.</a:t>
            </a:r>
          </a:p>
        </p:txBody>
      </p:sp>
    </p:spTree>
    <p:extLst>
      <p:ext uri="{BB962C8B-B14F-4D97-AF65-F5344CB8AC3E}">
        <p14:creationId xmlns:p14="http://schemas.microsoft.com/office/powerpoint/2010/main" val="61486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3816429"/>
          </a:xfrm>
          <a:prstGeom prst="rect">
            <a:avLst/>
          </a:prstGeom>
          <a:noFill/>
        </p:spPr>
        <p:txBody>
          <a:bodyPr wrap="square" rtlCol="0">
            <a:spAutoFit/>
          </a:bodyPr>
          <a:lstStyle/>
          <a:p>
            <a:r>
              <a:rPr lang="en-US" u="sng" dirty="0"/>
              <a:t>Impersonation Scams</a:t>
            </a:r>
            <a:r>
              <a:rPr lang="en-US" dirty="0"/>
              <a:t>:</a:t>
            </a:r>
          </a:p>
          <a:p>
            <a:pPr lvl="0"/>
            <a:r>
              <a:rPr lang="en-US" sz="1400" dirty="0"/>
              <a:t> </a:t>
            </a:r>
          </a:p>
          <a:p>
            <a:pPr lvl="0"/>
            <a:r>
              <a:rPr lang="en-US" sz="1400" b="1" dirty="0"/>
              <a:t>Tech support scams - </a:t>
            </a:r>
            <a:r>
              <a:rPr lang="en-US" sz="1400" dirty="0"/>
              <a:t>These begin with a scammer posing as a tech support person from a respected company, like Apple, Dell, or Microsoft. They call you on your phone to tell you your computer is infected with a virus or has some technical problem, and attempt to trick you into installing malicious software that could capture sensitive data, such as online banking user names and passwords. The thieves might also try to charge you to remove this supposedly harmful software.</a:t>
            </a:r>
          </a:p>
          <a:p>
            <a:pPr lvl="0"/>
            <a:endParaRPr lang="en-US" sz="1400" dirty="0"/>
          </a:p>
          <a:p>
            <a:pPr lvl="0"/>
            <a:r>
              <a:rPr lang="en-US" sz="1400" b="1" dirty="0"/>
              <a:t>FBI-related scams - </a:t>
            </a:r>
            <a:r>
              <a:rPr lang="en-US" sz="1400" dirty="0"/>
              <a:t>In these scams, a caller claims that you are delinquent on your taxes or some government loan or subsidy and must repay the money owed to avoid legal action. The callers purport to be FBI, IRS, or other government agents, or representatives of law firms or collection agencies. You are then directed to a fraudulent website to pay your “debt” online.</a:t>
            </a:r>
          </a:p>
          <a:p>
            <a:pPr lvl="0"/>
            <a:endParaRPr lang="en-US" sz="1400" dirty="0"/>
          </a:p>
          <a:p>
            <a:pPr lvl="0"/>
            <a:r>
              <a:rPr lang="en-US" sz="1400" b="1" dirty="0"/>
              <a:t>Loan intimidation scams - </a:t>
            </a:r>
            <a:r>
              <a:rPr lang="en-US" sz="1400" dirty="0"/>
              <a:t>Similar to FBI-related scams, a caller claims you are delinquent on your loan and must repay it to avoid legal consequences. The callers purport to be representatives for legitimate-sounding agencies or companies, collecting debts for various companies. You are then directed to a fraudulent website to pay your “debt” online.</a:t>
            </a:r>
          </a:p>
        </p:txBody>
      </p:sp>
    </p:spTree>
    <p:extLst>
      <p:ext uri="{BB962C8B-B14F-4D97-AF65-F5344CB8AC3E}">
        <p14:creationId xmlns:p14="http://schemas.microsoft.com/office/powerpoint/2010/main" val="360293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4031873"/>
          </a:xfrm>
          <a:prstGeom prst="rect">
            <a:avLst/>
          </a:prstGeom>
          <a:noFill/>
        </p:spPr>
        <p:txBody>
          <a:bodyPr wrap="square" rtlCol="0">
            <a:spAutoFit/>
          </a:bodyPr>
          <a:lstStyle/>
          <a:p>
            <a:r>
              <a:rPr lang="en-US" u="sng" dirty="0"/>
              <a:t>Impersonation Scams (Cont’d)</a:t>
            </a:r>
            <a:r>
              <a:rPr lang="en-US" dirty="0"/>
              <a:t>:</a:t>
            </a:r>
          </a:p>
          <a:p>
            <a:pPr lvl="0"/>
            <a:r>
              <a:rPr lang="en-US" sz="1400" dirty="0"/>
              <a:t> </a:t>
            </a:r>
          </a:p>
          <a:p>
            <a:pPr lvl="0"/>
            <a:r>
              <a:rPr lang="en-US" sz="1400" b="1" dirty="0"/>
              <a:t>Traffic ticket scams - </a:t>
            </a:r>
            <a:r>
              <a:rPr lang="en-US" sz="1400" dirty="0"/>
              <a:t>Similar to FBI-related scams, an email claims that you were issued a traffic ticket and must pay the fine to avoid legal action. Callers purport to be agents of legitimate-sounding agencies, collecting debts for various jurisdictions. You are then directed to a fraudulent website to pay your “fine” online.</a:t>
            </a:r>
          </a:p>
          <a:p>
            <a:pPr lvl="0"/>
            <a:endParaRPr lang="en-US" sz="1400" dirty="0"/>
          </a:p>
          <a:p>
            <a:pPr lvl="0"/>
            <a:r>
              <a:rPr lang="en-US" sz="1400" b="1" dirty="0"/>
              <a:t>Live chat scams - </a:t>
            </a:r>
            <a:r>
              <a:rPr lang="en-US" sz="1400" dirty="0"/>
              <a:t>Through malicious code already installed on your machine, scammers generate a “live chat” pop-up when you visit your bank’s website. (The bank’s website has not been hacked—the pop-up is generated from your own, already compromised computer.) The pop-up impersonates a bank service rep who tells you that the bank system doesn’t recognize you and asks you to provide information to confirm your identity. This scam is particularly effective because it occurs while you are visiting a site that you know is secure and authentic.</a:t>
            </a:r>
          </a:p>
          <a:p>
            <a:pPr lvl="0"/>
            <a:endParaRPr lang="en-US" sz="1400" dirty="0"/>
          </a:p>
          <a:p>
            <a:pPr lvl="0"/>
            <a:r>
              <a:rPr lang="en-US" sz="1400" b="1" dirty="0"/>
              <a:t>Political survey scams - </a:t>
            </a:r>
            <a:r>
              <a:rPr lang="en-US" sz="1400" dirty="0"/>
              <a:t>The fake political survey scam is phone- and Internet-based. Initially, you receive a telephone call from an organization purportedly conducting a political survey. After answering a few questions, you are told that you have won a prize of some sort and told you must pay a processing fee to receive your prize. You are given a website address to verify the legitimacy of the call and then are asked for your credit card information.</a:t>
            </a:r>
          </a:p>
        </p:txBody>
      </p:sp>
    </p:spTree>
    <p:extLst>
      <p:ext uri="{BB962C8B-B14F-4D97-AF65-F5344CB8AC3E}">
        <p14:creationId xmlns:p14="http://schemas.microsoft.com/office/powerpoint/2010/main" val="395274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Glossary – Types of Scams</a:t>
            </a:r>
          </a:p>
        </p:txBody>
      </p:sp>
      <p:sp>
        <p:nvSpPr>
          <p:cNvPr id="2" name="TextBox 1"/>
          <p:cNvSpPr txBox="1"/>
          <p:nvPr/>
        </p:nvSpPr>
        <p:spPr>
          <a:xfrm>
            <a:off x="542260" y="1810512"/>
            <a:ext cx="8165805" cy="3600986"/>
          </a:xfrm>
          <a:prstGeom prst="rect">
            <a:avLst/>
          </a:prstGeom>
          <a:noFill/>
        </p:spPr>
        <p:txBody>
          <a:bodyPr wrap="square" rtlCol="0">
            <a:spAutoFit/>
          </a:bodyPr>
          <a:lstStyle/>
          <a:p>
            <a:r>
              <a:rPr lang="en-US" u="sng" dirty="0"/>
              <a:t>Impersonation Scams (Cont’d)</a:t>
            </a:r>
            <a:r>
              <a:rPr lang="en-US" dirty="0"/>
              <a:t>:</a:t>
            </a:r>
          </a:p>
          <a:p>
            <a:pPr lvl="0"/>
            <a:r>
              <a:rPr lang="en-US" sz="1400" dirty="0"/>
              <a:t> </a:t>
            </a:r>
          </a:p>
          <a:p>
            <a:pPr lvl="0"/>
            <a:r>
              <a:rPr lang="en-US" sz="1400" b="1" dirty="0"/>
              <a:t>Online dating scams - </a:t>
            </a:r>
            <a:r>
              <a:rPr lang="en-US" sz="1400" dirty="0"/>
              <a:t>Scammers pose as people looking for dates, but are not potential dates at all. A scammer will pose as an online love interest who likes you and asks you for your email address, at which point you get marketing email or other spam. Or, the scammer asks you to send money to pay for a trip to visit you or to help them deal with some personal “family emergency.”</a:t>
            </a:r>
          </a:p>
          <a:p>
            <a:pPr lvl="0"/>
            <a:endParaRPr lang="en-US" sz="1400" dirty="0"/>
          </a:p>
          <a:p>
            <a:pPr lvl="0"/>
            <a:r>
              <a:rPr lang="en-US" sz="1400" b="1" dirty="0"/>
              <a:t>Fake antivirus alert scams - </a:t>
            </a:r>
            <a:r>
              <a:rPr lang="en-US" sz="1400" dirty="0"/>
              <a:t>These scams try to trick you into downloading malware onto your computer by delivering a fake alert that tells you your computer is infected with a virus. Fake virus alerts are usually generated by a Trojan—a program that takes control of your computer after you open an email attachment, click on a pop-up advertisement, or visit a particular website.</a:t>
            </a:r>
          </a:p>
          <a:p>
            <a:pPr lvl="0"/>
            <a:endParaRPr lang="en-US" sz="1400" dirty="0"/>
          </a:p>
          <a:p>
            <a:pPr lvl="0"/>
            <a:r>
              <a:rPr lang="en-US" sz="1400" b="1" dirty="0"/>
              <a:t>Scams impersonating people you know (e.g., fraudulent requests to wire money) - </a:t>
            </a:r>
            <a:r>
              <a:rPr lang="en-US" sz="1400" dirty="0"/>
              <a:t>These scams typically start when a friend or family member’s email or social networking account has been compromised. The scammer, now in control of the account, impersonates your friend or family member and sends you a message or email detailing some crisis (e.g., having been robbed while travelling overseas), and asks you to wire money.</a:t>
            </a:r>
          </a:p>
        </p:txBody>
      </p:sp>
    </p:spTree>
    <p:extLst>
      <p:ext uri="{BB962C8B-B14F-4D97-AF65-F5344CB8AC3E}">
        <p14:creationId xmlns:p14="http://schemas.microsoft.com/office/powerpoint/2010/main" val="3167844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Respondent Profile</a:t>
            </a:r>
          </a:p>
        </p:txBody>
      </p:sp>
      <p:graphicFrame>
        <p:nvGraphicFramePr>
          <p:cNvPr id="26" name="Chart 25"/>
          <p:cNvGraphicFramePr/>
          <p:nvPr>
            <p:extLst>
              <p:ext uri="{D42A27DB-BD31-4B8C-83A1-F6EECF244321}">
                <p14:modId xmlns:p14="http://schemas.microsoft.com/office/powerpoint/2010/main" val="3251417297"/>
              </p:ext>
            </p:extLst>
          </p:nvPr>
        </p:nvGraphicFramePr>
        <p:xfrm>
          <a:off x="762000" y="1640958"/>
          <a:ext cx="3048000" cy="2209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 name="Chart 26"/>
          <p:cNvGraphicFramePr/>
          <p:nvPr>
            <p:extLst>
              <p:ext uri="{D42A27DB-BD31-4B8C-83A1-F6EECF244321}">
                <p14:modId xmlns:p14="http://schemas.microsoft.com/office/powerpoint/2010/main" val="3902407876"/>
              </p:ext>
            </p:extLst>
          </p:nvPr>
        </p:nvGraphicFramePr>
        <p:xfrm>
          <a:off x="4800600" y="1640958"/>
          <a:ext cx="4038600" cy="2362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788562824"/>
              </p:ext>
            </p:extLst>
          </p:nvPr>
        </p:nvGraphicFramePr>
        <p:xfrm>
          <a:off x="533400" y="4081131"/>
          <a:ext cx="3581400" cy="2362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extLst>
              <p:ext uri="{D42A27DB-BD31-4B8C-83A1-F6EECF244321}">
                <p14:modId xmlns:p14="http://schemas.microsoft.com/office/powerpoint/2010/main" val="811008546"/>
              </p:ext>
            </p:extLst>
          </p:nvPr>
        </p:nvGraphicFramePr>
        <p:xfrm>
          <a:off x="4724400" y="3964538"/>
          <a:ext cx="4114800" cy="249297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80738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1" y="228600"/>
            <a:ext cx="9083749" cy="1143000"/>
          </a:xfrm>
        </p:spPr>
        <p:txBody>
          <a:bodyPr/>
          <a:lstStyle/>
          <a:p>
            <a:pPr algn="r"/>
            <a:r>
              <a:rPr lang="en-US" sz="3600" dirty="0">
                <a:latin typeface="+mn-lt"/>
                <a:ea typeface="Geneva" pitchFamily="-111" charset="-128"/>
                <a:cs typeface="Arial" pitchFamily="34" charset="0"/>
              </a:rPr>
              <a:t>Respondent Profile</a:t>
            </a:r>
          </a:p>
        </p:txBody>
      </p:sp>
      <p:graphicFrame>
        <p:nvGraphicFramePr>
          <p:cNvPr id="27" name="Chart 26"/>
          <p:cNvGraphicFramePr/>
          <p:nvPr>
            <p:extLst>
              <p:ext uri="{D42A27DB-BD31-4B8C-83A1-F6EECF244321}">
                <p14:modId xmlns:p14="http://schemas.microsoft.com/office/powerpoint/2010/main" val="2059358250"/>
              </p:ext>
            </p:extLst>
          </p:nvPr>
        </p:nvGraphicFramePr>
        <p:xfrm>
          <a:off x="4800600" y="1713614"/>
          <a:ext cx="403860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3825194633"/>
              </p:ext>
            </p:extLst>
          </p:nvPr>
        </p:nvGraphicFramePr>
        <p:xfrm>
          <a:off x="533400" y="3949630"/>
          <a:ext cx="3581400" cy="2362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1972411429"/>
              </p:ext>
            </p:extLst>
          </p:nvPr>
        </p:nvGraphicFramePr>
        <p:xfrm>
          <a:off x="4724400" y="3985072"/>
          <a:ext cx="4114800" cy="249297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p:nvPr>
            <p:extLst>
              <p:ext uri="{D42A27DB-BD31-4B8C-83A1-F6EECF244321}">
                <p14:modId xmlns:p14="http://schemas.microsoft.com/office/powerpoint/2010/main" val="1951576358"/>
              </p:ext>
            </p:extLst>
          </p:nvPr>
        </p:nvGraphicFramePr>
        <p:xfrm>
          <a:off x="962246" y="1617921"/>
          <a:ext cx="2743200" cy="22098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12628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soso-white.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8788" y="476250"/>
            <a:ext cx="210661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itle 12"/>
          <p:cNvSpPr>
            <a:spLocks noGrp="1"/>
          </p:cNvSpPr>
          <p:nvPr>
            <p:ph type="title"/>
          </p:nvPr>
        </p:nvSpPr>
        <p:spPr>
          <a:xfrm>
            <a:off x="228600" y="228600"/>
            <a:ext cx="8991600" cy="1143000"/>
          </a:xfrm>
        </p:spPr>
        <p:txBody>
          <a:bodyPr/>
          <a:lstStyle/>
          <a:p>
            <a:r>
              <a:rPr lang="en-US" sz="3600" dirty="0">
                <a:latin typeface="+mn-lt"/>
                <a:ea typeface="Geneva" pitchFamily="-111" charset="-128"/>
                <a:cs typeface="Arial" pitchFamily="34" charset="0"/>
              </a:rPr>
              <a:t>Executive Summary</a:t>
            </a:r>
          </a:p>
        </p:txBody>
      </p:sp>
      <p:sp>
        <p:nvSpPr>
          <p:cNvPr id="9" name="Content Placeholder 8"/>
          <p:cNvSpPr>
            <a:spLocks noGrp="1"/>
          </p:cNvSpPr>
          <p:nvPr>
            <p:ph idx="1"/>
          </p:nvPr>
        </p:nvSpPr>
        <p:spPr>
          <a:xfrm>
            <a:off x="228600" y="1743740"/>
            <a:ext cx="8458200" cy="4841358"/>
          </a:xfrm>
          <a:ln>
            <a:miter lim="800000"/>
            <a:headEnd/>
            <a:tailEnd/>
          </a:ln>
        </p:spPr>
        <p:txBody>
          <a:bodyPr/>
          <a:lstStyle/>
          <a:p>
            <a:pPr lvl="1"/>
            <a:r>
              <a:rPr lang="en-US" sz="1600" b="1" dirty="0">
                <a:gradFill>
                  <a:gsLst>
                    <a:gs pos="0">
                      <a:schemeClr val="tx1"/>
                    </a:gs>
                    <a:gs pos="100000">
                      <a:schemeClr val="tx1"/>
                    </a:gs>
                  </a:gsLst>
                  <a:lin ang="5400000" scaled="0"/>
                </a:gradFill>
                <a:latin typeface="Segoe UI" pitchFamily="34" charset="0"/>
                <a:ea typeface="Segoe UI" pitchFamily="34" charset="0"/>
                <a:cs typeface="Segoe UI" pitchFamily="34" charset="0"/>
              </a:rPr>
              <a:t>Roughly half of U.S. adults report that they are concerned about various types of online scams</a:t>
            </a: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54% are extremely or very concerned about general scams and shopping &amp; auction scams followed by impersonation scams (52%), and advance fee fraud &amp; job scams (45%)</a:t>
            </a:r>
            <a:r>
              <a:rPr lang="en-US" sz="1400" dirty="0">
                <a:solidFill>
                  <a:srgbClr val="FF0000"/>
                </a:solidFill>
                <a:latin typeface="Segoe UI" pitchFamily="34" charset="0"/>
                <a:ea typeface="Segoe UI" pitchFamily="34" charset="0"/>
                <a:cs typeface="Segoe UI" pitchFamily="34" charset="0"/>
              </a:rPr>
              <a:t>. </a:t>
            </a:r>
            <a:endPar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Different categories of scams cause more concern for certain groups of adults.  </a:t>
            </a:r>
          </a:p>
          <a:p>
            <a:pPr lvl="3"/>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Those age 45+are more concerned about general scams than those under 45 (59% vs. 47%)</a:t>
            </a:r>
          </a:p>
          <a:p>
            <a:pPr lvl="3"/>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Women are more concerned about shopping/auction scams than men (60% vs. 47%)</a:t>
            </a:r>
          </a:p>
          <a:p>
            <a:pPr lvl="3"/>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Those age</a:t>
            </a:r>
            <a:r>
              <a:rPr lang="en-US" sz="1300" dirty="0">
                <a:solidFill>
                  <a:srgbClr val="FF0000"/>
                </a:solidFill>
                <a:latin typeface="Segoe UI" pitchFamily="34" charset="0"/>
                <a:ea typeface="Segoe UI" pitchFamily="34" charset="0"/>
                <a:cs typeface="Segoe UI" pitchFamily="34" charset="0"/>
              </a:rPr>
              <a:t> </a:t>
            </a:r>
            <a:r>
              <a:rPr lang="en-US" sz="1300" dirty="0">
                <a:latin typeface="Segoe UI" pitchFamily="34" charset="0"/>
                <a:ea typeface="Segoe UI" pitchFamily="34" charset="0"/>
                <a:cs typeface="Segoe UI" pitchFamily="34" charset="0"/>
              </a:rPr>
              <a:t>18-24</a:t>
            </a:r>
            <a:r>
              <a:rPr lang="en-US" sz="1300" b="1" dirty="0">
                <a:solidFill>
                  <a:srgbClr val="FF0000"/>
                </a:solidFill>
                <a:latin typeface="Segoe UI" pitchFamily="34" charset="0"/>
                <a:ea typeface="Segoe UI" pitchFamily="34" charset="0"/>
                <a:cs typeface="Segoe UI" pitchFamily="34" charset="0"/>
              </a:rPr>
              <a:t> </a:t>
            </a:r>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&amp; 65+ are more concerned about impersonation scams than </a:t>
            </a:r>
            <a:r>
              <a:rPr lang="en-US" sz="1300" dirty="0">
                <a:latin typeface="Segoe UI" pitchFamily="34" charset="0"/>
                <a:ea typeface="Segoe UI" pitchFamily="34" charset="0"/>
                <a:cs typeface="Segoe UI" pitchFamily="34" charset="0"/>
              </a:rPr>
              <a:t>25-64</a:t>
            </a:r>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 </a:t>
            </a:r>
            <a:r>
              <a:rPr lang="en-US" sz="1300" dirty="0">
                <a:latin typeface="Segoe UI" pitchFamily="34" charset="0"/>
                <a:ea typeface="Segoe UI" pitchFamily="34" charset="0"/>
                <a:cs typeface="Segoe UI" pitchFamily="34" charset="0"/>
              </a:rPr>
              <a:t>year olds </a:t>
            </a:r>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(67%, 60% vs. 50%)</a:t>
            </a:r>
          </a:p>
          <a:p>
            <a:pPr marL="914400" lvl="2" indent="0">
              <a:buNone/>
            </a:pPr>
            <a:endPar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a:p>
            <a:pPr lvl="1"/>
            <a:r>
              <a:rPr lang="en-US" sz="1600" b="1" dirty="0">
                <a:gradFill>
                  <a:gsLst>
                    <a:gs pos="0">
                      <a:schemeClr val="tx1"/>
                    </a:gs>
                    <a:gs pos="100000">
                      <a:schemeClr val="tx1"/>
                    </a:gs>
                  </a:gsLst>
                  <a:lin ang="5400000" scaled="0"/>
                </a:gradFill>
                <a:latin typeface="Segoe UI" pitchFamily="34" charset="0"/>
                <a:ea typeface="Segoe UI" pitchFamily="34" charset="0"/>
                <a:cs typeface="Segoe UI" pitchFamily="34" charset="0"/>
              </a:rPr>
              <a:t>Concerns are well-founded as the majority of adults have personally encountered online scams</a:t>
            </a: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top five most commonly encountered scams are lottery (44%), fake anti-virus (40%), phishing (39%), advance fee (39%) and work from home (38%)</a:t>
            </a:r>
            <a:endParaRPr lang="en-US" sz="1400" dirty="0">
              <a:solidFill>
                <a:srgbClr val="FF0000"/>
              </a:solidFill>
              <a:latin typeface="Segoe UI" pitchFamily="34" charset="0"/>
              <a:ea typeface="Segoe UI" pitchFamily="34" charset="0"/>
              <a:cs typeface="Segoe UI" pitchFamily="34" charset="0"/>
            </a:endParaRP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On average, U.S. adults have personally encountered roughly eight different online scams</a:t>
            </a:r>
            <a:r>
              <a:rPr lang="en-US" sz="1400" dirty="0">
                <a:solidFill>
                  <a:srgbClr val="FF0000"/>
                </a:solidFill>
                <a:latin typeface="Segoe UI" pitchFamily="34" charset="0"/>
                <a:ea typeface="Segoe UI" pitchFamily="34" charset="0"/>
                <a:cs typeface="Segoe UI" pitchFamily="34" charset="0"/>
              </a:rPr>
              <a:t>. </a:t>
            </a:r>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 </a:t>
            </a: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Certain groups are more likely to encounter online scams</a:t>
            </a:r>
          </a:p>
          <a:p>
            <a:pPr lvl="3"/>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Those age 25 to 44 and college graduates encountered 9 different online scams on average and parents experienced 8.</a:t>
            </a:r>
            <a:r>
              <a:rPr lang="en-US" sz="1300" dirty="0">
                <a:latin typeface="Segoe UI" pitchFamily="34" charset="0"/>
                <a:ea typeface="Segoe UI" pitchFamily="34" charset="0"/>
                <a:cs typeface="Segoe UI" pitchFamily="34" charset="0"/>
              </a:rPr>
              <a:t>5</a:t>
            </a:r>
          </a:p>
          <a:p>
            <a:pPr lvl="3"/>
            <a:r>
              <a:rPr lang="en-US" sz="1300" dirty="0">
                <a:gradFill>
                  <a:gsLst>
                    <a:gs pos="0">
                      <a:schemeClr val="tx1"/>
                    </a:gs>
                    <a:gs pos="100000">
                      <a:schemeClr val="tx1"/>
                    </a:gs>
                  </a:gsLst>
                  <a:lin ang="5400000" scaled="0"/>
                </a:gradFill>
                <a:latin typeface="Segoe UI" pitchFamily="34" charset="0"/>
                <a:ea typeface="Segoe UI" pitchFamily="34" charset="0"/>
                <a:cs typeface="Segoe UI" pitchFamily="34" charset="0"/>
              </a:rPr>
              <a:t>Men tend to have higher exposure to online scams than women (8.6 vs. 6.8)</a:t>
            </a:r>
            <a:endParaRPr lang="en-US" sz="1300" dirty="0">
              <a:solidFill>
                <a:srgbClr val="FF0000"/>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35341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838200" y="3238316"/>
            <a:ext cx="7467600" cy="584775"/>
          </a:xfrm>
          <a:prstGeom prst="rect">
            <a:avLst/>
          </a:prstGeom>
          <a:noFill/>
          <a:ln w="9525">
            <a:noFill/>
            <a:miter lim="800000"/>
            <a:headEnd/>
            <a:tailEnd/>
          </a:ln>
        </p:spPr>
        <p:txBody>
          <a:bodyPr>
            <a:spAutoFit/>
          </a:bodyPr>
          <a:lstStyle>
            <a:lvl1pPr eaLnBrk="0" hangingPunct="0">
              <a:defRPr sz="3200">
                <a:solidFill>
                  <a:srgbClr val="000000"/>
                </a:solidFill>
                <a:latin typeface="Gill Sans" charset="0"/>
                <a:ea typeface="ヒラギノ角ゴ ProN W3" charset="0"/>
                <a:cs typeface="ヒラギノ角ゴ ProN W3" charset="0"/>
                <a:sym typeface="Gill Sans" charset="0"/>
              </a:defRPr>
            </a:lvl1pPr>
            <a:lvl2pPr marL="37931725" indent="-37474525" eaLnBrk="0" hangingPunct="0">
              <a:defRPr sz="3200">
                <a:solidFill>
                  <a:srgbClr val="000000"/>
                </a:solidFill>
                <a:latin typeface="Gill Sans" charset="0"/>
                <a:ea typeface="ヒラギノ角ゴ ProN W3" charset="0"/>
                <a:cs typeface="ヒラギノ角ゴ ProN W3" charset="0"/>
                <a:sym typeface="Gill Sans" charset="0"/>
              </a:defRPr>
            </a:lvl2pPr>
            <a:lvl3pPr eaLnBrk="0" hangingPunct="0">
              <a:defRPr sz="3200">
                <a:solidFill>
                  <a:srgbClr val="000000"/>
                </a:solidFill>
                <a:latin typeface="Gill Sans" charset="0"/>
                <a:ea typeface="ヒラギノ角ゴ ProN W3" charset="0"/>
                <a:cs typeface="ヒラギノ角ゴ ProN W3" charset="0"/>
                <a:sym typeface="Gill Sans" charset="0"/>
              </a:defRPr>
            </a:lvl3pPr>
            <a:lvl4pPr eaLnBrk="0" hangingPunct="0">
              <a:defRPr sz="3200">
                <a:solidFill>
                  <a:srgbClr val="000000"/>
                </a:solidFill>
                <a:latin typeface="Gill Sans" charset="0"/>
                <a:ea typeface="ヒラギノ角ゴ ProN W3" charset="0"/>
                <a:cs typeface="ヒラギノ角ゴ ProN W3" charset="0"/>
                <a:sym typeface="Gill Sans" charset="0"/>
              </a:defRPr>
            </a:lvl4pPr>
            <a:lvl5pPr eaLnBrk="0" hangingPunct="0">
              <a:defRPr sz="3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defRPr sz="3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defRPr sz="3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defRPr sz="3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defRPr sz="3200">
                <a:solidFill>
                  <a:srgbClr val="000000"/>
                </a:solidFill>
                <a:latin typeface="Gill Sans" charset="0"/>
                <a:ea typeface="ヒラギノ角ゴ ProN W3" charset="0"/>
                <a:cs typeface="ヒラギノ角ゴ ProN W3" charset="0"/>
                <a:sym typeface="Gill Sans" charset="0"/>
              </a:defRPr>
            </a:lvl9pPr>
          </a:lstStyle>
          <a:p>
            <a:pPr algn="r" eaLnBrk="1" fontAlgn="auto" hangingPunct="1">
              <a:spcBef>
                <a:spcPts val="0"/>
              </a:spcBef>
              <a:spcAft>
                <a:spcPts val="0"/>
              </a:spcAft>
              <a:defRPr/>
            </a:pPr>
            <a:r>
              <a:rPr lang="en-US" sz="1600" dirty="0">
                <a:solidFill>
                  <a:srgbClr val="7F7F7F"/>
                </a:solidFill>
                <a:latin typeface="Calibri" charset="0"/>
                <a:cs typeface="Arial" charset="0"/>
              </a:rPr>
              <a:t>Your gateway to the latest information from Microsoft about how to help defend your computer, safeguard your information, and protect your family: </a:t>
            </a:r>
            <a:r>
              <a:rPr lang="en-US" sz="1600" b="1" dirty="0">
                <a:solidFill>
                  <a:srgbClr val="7F7F7F"/>
                </a:solidFill>
                <a:latin typeface="Calibri" charset="0"/>
                <a:cs typeface="Arial" charset="0"/>
              </a:rPr>
              <a:t>microsoft.com/security</a:t>
            </a:r>
            <a:r>
              <a:rPr lang="en-US" sz="1600" dirty="0">
                <a:solidFill>
                  <a:srgbClr val="7F7F7F"/>
                </a:solidFill>
                <a:latin typeface="Calibri" charset="0"/>
                <a:cs typeface="Arial" charset="0"/>
              </a:rPr>
              <a:t>.</a:t>
            </a:r>
          </a:p>
        </p:txBody>
      </p:sp>
      <p:sp>
        <p:nvSpPr>
          <p:cNvPr id="7" name="TextBox 6"/>
          <p:cNvSpPr txBox="1"/>
          <p:nvPr/>
        </p:nvSpPr>
        <p:spPr>
          <a:xfrm>
            <a:off x="0" y="6442502"/>
            <a:ext cx="9144000" cy="415498"/>
          </a:xfrm>
          <a:prstGeom prst="rect">
            <a:avLst/>
          </a:prstGeom>
          <a:noFill/>
        </p:spPr>
        <p:txBody>
          <a:bodyPr wrap="square" rtlCol="0">
            <a:spAutoFit/>
          </a:bodyPr>
          <a:lstStyle/>
          <a:p>
            <a:pPr algn="r"/>
            <a:r>
              <a:rPr lang="en-US" sz="700" dirty="0">
                <a:solidFill>
                  <a:schemeClr val="bg1"/>
                </a:solidFill>
                <a:latin typeface="Segoe UI" pitchFamily="34" charset="0"/>
                <a:ea typeface="Segoe UI" pitchFamily="34" charset="0"/>
                <a:cs typeface="Segoe UI" pitchFamily="34" charset="0"/>
              </a:rPr>
              <a:t>© 2012. Microsoft Corporation. All rights reserved. </a:t>
            </a:r>
            <a:br>
              <a:rPr lang="en-US" sz="700" dirty="0">
                <a:solidFill>
                  <a:schemeClr val="bg1"/>
                </a:solidFill>
                <a:latin typeface="Segoe UI" pitchFamily="34" charset="0"/>
                <a:ea typeface="Segoe UI" pitchFamily="34" charset="0"/>
                <a:cs typeface="Segoe UI" pitchFamily="34" charset="0"/>
              </a:rPr>
            </a:br>
            <a:r>
              <a:rPr lang="en-US" sz="700" dirty="0">
                <a:solidFill>
                  <a:schemeClr val="bg1"/>
                </a:solidFill>
                <a:latin typeface="Segoe UI" pitchFamily="34" charset="0"/>
                <a:ea typeface="Segoe UI" pitchFamily="34" charset="0"/>
                <a:cs typeface="Segoe UI" pitchFamily="34" charset="0"/>
              </a:rPr>
              <a:t>This material is provided for informational purposes only. </a:t>
            </a:r>
            <a:br>
              <a:rPr lang="en-US" sz="700" dirty="0">
                <a:solidFill>
                  <a:schemeClr val="bg1"/>
                </a:solidFill>
                <a:latin typeface="Segoe UI" pitchFamily="34" charset="0"/>
                <a:ea typeface="Segoe UI" pitchFamily="34" charset="0"/>
                <a:cs typeface="Segoe UI" pitchFamily="34" charset="0"/>
              </a:rPr>
            </a:br>
            <a:r>
              <a:rPr lang="en-US" sz="700" dirty="0">
                <a:solidFill>
                  <a:schemeClr val="bg1"/>
                </a:solidFill>
                <a:latin typeface="Segoe UI" pitchFamily="34" charset="0"/>
                <a:ea typeface="Segoe UI" pitchFamily="34" charset="0"/>
                <a:cs typeface="Segoe UI" pitchFamily="34" charset="0"/>
              </a:rPr>
              <a:t>Microsoft makes no warranties, express or implied.</a:t>
            </a:r>
          </a:p>
        </p:txBody>
      </p:sp>
      <p:pic>
        <p:nvPicPr>
          <p:cNvPr id="2050" name="Picture 2" descr="C:\Users\tifteich.REDMOND\Desktop\New Logos &amp; Guidance\MSFT_logo_rgb_C-Gray_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284" y="5296834"/>
            <a:ext cx="3912781" cy="14392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soso-white.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8788" y="476250"/>
            <a:ext cx="210661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idx="1"/>
          </p:nvPr>
        </p:nvSpPr>
        <p:spPr>
          <a:xfrm>
            <a:off x="228600" y="1839432"/>
            <a:ext cx="8458200" cy="4713767"/>
          </a:xfrm>
          <a:ln>
            <a:miter lim="800000"/>
            <a:headEnd/>
            <a:tailEnd/>
          </a:ln>
        </p:spPr>
        <p:txBody>
          <a:bodyPr/>
          <a:lstStyle/>
          <a:p>
            <a:pPr lvl="1"/>
            <a:r>
              <a:rPr lang="en-US" sz="1600" b="1" dirty="0">
                <a:gradFill>
                  <a:gsLst>
                    <a:gs pos="0">
                      <a:schemeClr val="tx1"/>
                    </a:gs>
                    <a:gs pos="100000">
                      <a:schemeClr val="tx1"/>
                    </a:gs>
                  </a:gsLst>
                  <a:lin ang="5400000" scaled="0"/>
                </a:gradFill>
                <a:latin typeface="Segoe UI" pitchFamily="34" charset="0"/>
                <a:ea typeface="Segoe UI" pitchFamily="34" charset="0"/>
                <a:cs typeface="Segoe UI" pitchFamily="34" charset="0"/>
              </a:rPr>
              <a:t>Adults give themselves a B+ for preventing online fraud and scams</a:t>
            </a: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Nearly three quarters of adults (72%) rated their own actions to help safeguard themselves from online fraud and scams to be excellent or above average, grading themselves as an “A” or a “B” on an A-to-F grading scale</a:t>
            </a:r>
          </a:p>
          <a:p>
            <a:pPr lvl="2"/>
            <a:r>
              <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rPr>
              <a:t>Adults age 18-24 (63%), those with &lt;$35K household income (63%), and those who are unemployed (65%) rated themselves lower on their own actions to help safeguard themselves from online fraud and scams</a:t>
            </a:r>
          </a:p>
          <a:p>
            <a:pPr lvl="2"/>
            <a:endParaRPr lang="en-US" sz="1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a:p>
            <a:pPr lvl="1"/>
            <a:r>
              <a:rPr lang="en-US" sz="1600" b="1" dirty="0">
                <a:gradFill>
                  <a:gsLst>
                    <a:gs pos="0">
                      <a:schemeClr val="tx1"/>
                    </a:gs>
                    <a:gs pos="100000">
                      <a:schemeClr val="tx1"/>
                    </a:gs>
                  </a:gsLst>
                  <a:lin ang="5400000" scaled="0"/>
                </a:gradFill>
                <a:latin typeface="Segoe UI" pitchFamily="34" charset="0"/>
                <a:ea typeface="Segoe UI" pitchFamily="34" charset="0"/>
                <a:cs typeface="Segoe UI" pitchFamily="34" charset="0"/>
              </a:rPr>
              <a:t>Adults feel confident about the steps they’ve taken</a:t>
            </a:r>
          </a:p>
          <a:p>
            <a:pPr lvl="2"/>
            <a:r>
              <a:rPr lang="en-US" sz="1400" dirty="0">
                <a:latin typeface="Segoe UI" pitchFamily="34" charset="0"/>
                <a:ea typeface="Segoe UI" pitchFamily="34" charset="0"/>
                <a:cs typeface="Segoe UI" pitchFamily="34" charset="0"/>
              </a:rPr>
              <a:t>Nearly six in ten (58%) feel that they are protected from online fraud and scams, including 12% who believe that they are fully protected. </a:t>
            </a:r>
          </a:p>
          <a:p>
            <a:pPr lvl="2"/>
            <a:r>
              <a:rPr lang="en-US" sz="1400" dirty="0">
                <a:latin typeface="Segoe UI" pitchFamily="34" charset="0"/>
                <a:ea typeface="Segoe UI" pitchFamily="34" charset="0"/>
                <a:cs typeface="Segoe UI" pitchFamily="34" charset="0"/>
              </a:rPr>
              <a:t>Those age 65 and older (65%), retirees (64%), and men (62%) are among those who are most likely to say they are protected from online fraud and scams, along with 73% of those who awarded themselves an “A” or a “B”.  </a:t>
            </a:r>
          </a:p>
          <a:p>
            <a:pPr lvl="2"/>
            <a:r>
              <a:rPr lang="en-US" sz="1400" dirty="0">
                <a:latin typeface="Segoe UI" pitchFamily="34" charset="0"/>
                <a:ea typeface="Segoe UI" pitchFamily="34" charset="0"/>
                <a:cs typeface="Segoe UI" pitchFamily="34" charset="0"/>
              </a:rPr>
              <a:t>The majority of adults believe there is a low probability of becoming a victim of online fraud or scams.  62% of adults feel they are extremely (14%) or very (48%) unlikely to become a victim of an online fraud or scam</a:t>
            </a:r>
          </a:p>
          <a:p>
            <a:pPr lvl="2"/>
            <a:r>
              <a:rPr lang="en-US" sz="1400" dirty="0">
                <a:latin typeface="Segoe UI" pitchFamily="34" charset="0"/>
                <a:ea typeface="Segoe UI" pitchFamily="34" charset="0"/>
                <a:cs typeface="Segoe UI" pitchFamily="34" charset="0"/>
              </a:rPr>
              <a:t>Those age 65+ (63%), those who earn &gt;$75K (66%), and those employed full-time (64%) feel the least vulnerable to online fraud and scams. </a:t>
            </a:r>
          </a:p>
        </p:txBody>
      </p:sp>
      <p:sp>
        <p:nvSpPr>
          <p:cNvPr id="6" name="Title 12"/>
          <p:cNvSpPr>
            <a:spLocks noGrp="1"/>
          </p:cNvSpPr>
          <p:nvPr>
            <p:ph type="title"/>
          </p:nvPr>
        </p:nvSpPr>
        <p:spPr>
          <a:xfrm>
            <a:off x="228600" y="228600"/>
            <a:ext cx="8991600" cy="1143000"/>
          </a:xfrm>
        </p:spPr>
        <p:txBody>
          <a:bodyPr/>
          <a:lstStyle/>
          <a:p>
            <a:r>
              <a:rPr lang="en-US" sz="3600" dirty="0">
                <a:latin typeface="+mn-lt"/>
                <a:ea typeface="Geneva" pitchFamily="-111" charset="-128"/>
                <a:cs typeface="Arial" pitchFamily="34" charset="0"/>
              </a:rPr>
              <a:t>Executive Summary</a:t>
            </a:r>
          </a:p>
        </p:txBody>
      </p:sp>
    </p:spTree>
    <p:extLst>
      <p:ext uri="{BB962C8B-B14F-4D97-AF65-F5344CB8AC3E}">
        <p14:creationId xmlns:p14="http://schemas.microsoft.com/office/powerpoint/2010/main" val="407081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soso-white.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8788" y="476250"/>
            <a:ext cx="210661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idx="1"/>
          </p:nvPr>
        </p:nvSpPr>
        <p:spPr>
          <a:xfrm>
            <a:off x="228600" y="1956390"/>
            <a:ext cx="8458200" cy="4596809"/>
          </a:xfrm>
          <a:ln>
            <a:miter lim="800000"/>
            <a:headEnd/>
            <a:tailEnd/>
          </a:ln>
        </p:spPr>
        <p:txBody>
          <a:bodyPr/>
          <a:lstStyle/>
          <a:p>
            <a:pPr lvl="1"/>
            <a:r>
              <a:rPr lang="en-US" sz="1600" b="1" dirty="0">
                <a:gradFill>
                  <a:gsLst>
                    <a:gs pos="0">
                      <a:schemeClr val="tx1"/>
                    </a:gs>
                    <a:gs pos="100000">
                      <a:schemeClr val="tx1"/>
                    </a:gs>
                  </a:gsLst>
                  <a:lin ang="5400000" scaled="0"/>
                </a:gradFill>
                <a:latin typeface="Segoe UI" pitchFamily="34" charset="0"/>
                <a:ea typeface="Segoe UI" pitchFamily="34" charset="0"/>
                <a:cs typeface="Segoe UI" pitchFamily="34" charset="0"/>
              </a:rPr>
              <a:t>Adults need to be more mindful about protecting their mobile devices from online fraud or scams </a:t>
            </a:r>
          </a:p>
          <a:p>
            <a:pPr lvl="2"/>
            <a:r>
              <a:rPr lang="en-IN" sz="1400" dirty="0">
                <a:latin typeface="Segoe UI" pitchFamily="34" charset="0"/>
                <a:ea typeface="Segoe UI" pitchFamily="34" charset="0"/>
                <a:cs typeface="Segoe UI" pitchFamily="34" charset="0"/>
              </a:rPr>
              <a:t>Only 48% of adults report taking any proactive steps towards safeguarding their cell phones, tablets or other mobile devices.  By comparison, adults take the protection of their computers (97%), and personal information (94%) more seriously.</a:t>
            </a:r>
          </a:p>
          <a:p>
            <a:pPr lvl="2"/>
            <a:r>
              <a:rPr lang="en-IN" sz="1400" dirty="0">
                <a:latin typeface="Segoe UI" pitchFamily="34" charset="0"/>
                <a:ea typeface="Segoe UI" pitchFamily="34" charset="0"/>
                <a:cs typeface="Segoe UI" pitchFamily="34" charset="0"/>
              </a:rPr>
              <a:t>Less than one in five take basic, foundational steps to protect their mobile devices including having AV/AS installed (16%), keeping AV/AS up-to-date (17%), and regularly installing updates (17%).  No one step is being taken by more than 28% of adults.  </a:t>
            </a:r>
          </a:p>
          <a:p>
            <a:pPr lvl="2"/>
            <a:r>
              <a:rPr lang="en-IN" sz="1400" dirty="0">
                <a:latin typeface="Segoe UI" pitchFamily="34" charset="0"/>
                <a:ea typeface="Segoe UI" pitchFamily="34" charset="0"/>
                <a:cs typeface="Segoe UI" pitchFamily="34" charset="0"/>
              </a:rPr>
              <a:t>The most common computer-related steps taken are having anti-virus and anti-spyware installed (82%), keeping AV and AS up-to-date (78%), and always having their firewall turned on (73%)</a:t>
            </a:r>
            <a:r>
              <a:rPr lang="en-US" sz="1400" dirty="0">
                <a:latin typeface="Segoe UI" pitchFamily="34" charset="0"/>
                <a:ea typeface="Segoe UI" pitchFamily="34" charset="0"/>
                <a:cs typeface="Segoe UI" pitchFamily="34" charset="0"/>
              </a:rPr>
              <a:t>. </a:t>
            </a:r>
            <a:endParaRPr lang="en-IN" sz="1400" dirty="0">
              <a:latin typeface="Segoe UI" pitchFamily="34" charset="0"/>
              <a:ea typeface="Segoe UI" pitchFamily="34" charset="0"/>
              <a:cs typeface="Segoe UI" pitchFamily="34" charset="0"/>
            </a:endParaRPr>
          </a:p>
          <a:p>
            <a:pPr lvl="2"/>
            <a:r>
              <a:rPr lang="en-IN" sz="1400" dirty="0">
                <a:latin typeface="Segoe UI" pitchFamily="34" charset="0"/>
                <a:ea typeface="Segoe UI" pitchFamily="34" charset="0"/>
                <a:cs typeface="Segoe UI" pitchFamily="34" charset="0"/>
              </a:rPr>
              <a:t>Adults most often protect their personal information by carefully considering what email to open (73%), carefully considering who they communicate with (64%), and doing business with reputable companies and organizations only (62%). </a:t>
            </a:r>
          </a:p>
        </p:txBody>
      </p:sp>
      <p:sp>
        <p:nvSpPr>
          <p:cNvPr id="6" name="Title 12"/>
          <p:cNvSpPr>
            <a:spLocks noGrp="1"/>
          </p:cNvSpPr>
          <p:nvPr>
            <p:ph type="title"/>
          </p:nvPr>
        </p:nvSpPr>
        <p:spPr>
          <a:xfrm>
            <a:off x="228600" y="228600"/>
            <a:ext cx="8991600" cy="1143000"/>
          </a:xfrm>
        </p:spPr>
        <p:txBody>
          <a:bodyPr/>
          <a:lstStyle/>
          <a:p>
            <a:r>
              <a:rPr lang="en-US" sz="3600" dirty="0">
                <a:latin typeface="+mn-lt"/>
                <a:ea typeface="Geneva" pitchFamily="-111" charset="-128"/>
                <a:cs typeface="Arial" pitchFamily="34" charset="0"/>
              </a:rPr>
              <a:t>Executive Summary</a:t>
            </a:r>
          </a:p>
        </p:txBody>
      </p:sp>
    </p:spTree>
    <p:extLst>
      <p:ext uri="{BB962C8B-B14F-4D97-AF65-F5344CB8AC3E}">
        <p14:creationId xmlns:p14="http://schemas.microsoft.com/office/powerpoint/2010/main" val="410675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67800" cy="1143000"/>
          </a:xfrm>
        </p:spPr>
        <p:txBody>
          <a:bodyPr/>
          <a:lstStyle/>
          <a:p>
            <a:pPr algn="r"/>
            <a:r>
              <a:rPr lang="en-US" sz="3600" dirty="0">
                <a:latin typeface="+mn-lt"/>
                <a:ea typeface="Geneva" pitchFamily="-111" charset="-128"/>
                <a:cs typeface="Arial" pitchFamily="34" charset="0"/>
              </a:rPr>
              <a:t>Majority of U.S. Adults Are Concerned About Online Fraud and Scams</a:t>
            </a:r>
          </a:p>
        </p:txBody>
      </p:sp>
      <p:sp>
        <p:nvSpPr>
          <p:cNvPr id="11" name="Text Placeholder 2"/>
          <p:cNvSpPr txBox="1">
            <a:spLocks/>
          </p:cNvSpPr>
          <p:nvPr/>
        </p:nvSpPr>
        <p:spPr bwMode="auto">
          <a:xfrm>
            <a:off x="502847" y="1699438"/>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3"/>
              </a:buBlip>
            </a:pPr>
            <a:r>
              <a:rPr lang="en-US" sz="1400" dirty="0"/>
              <a:t>Over half of U.S. adults report that they are concerned about various types of online scams, such as general scams (54%), shopping and auction scams (54%) and impersonation scams (52%).  A slightly smaller percentage are concerned about advance fee fraud and job scams (45%)</a:t>
            </a:r>
            <a:r>
              <a:rPr lang="en-US" sz="1400" dirty="0">
                <a:solidFill>
                  <a:srgbClr val="FF0000"/>
                </a:solidFill>
                <a:latin typeface="Segoe UI" pitchFamily="34" charset="0"/>
                <a:ea typeface="Segoe UI" pitchFamily="34" charset="0"/>
                <a:cs typeface="Segoe UI" pitchFamily="34" charset="0"/>
              </a:rPr>
              <a:t>.</a:t>
            </a:r>
          </a:p>
        </p:txBody>
      </p:sp>
      <p:graphicFrame>
        <p:nvGraphicFramePr>
          <p:cNvPr id="2" name="Table 1"/>
          <p:cNvGraphicFramePr>
            <a:graphicFrameLocks noGrp="1"/>
          </p:cNvGraphicFramePr>
          <p:nvPr>
            <p:extLst>
              <p:ext uri="{D42A27DB-BD31-4B8C-83A1-F6EECF244321}">
                <p14:modId xmlns:p14="http://schemas.microsoft.com/office/powerpoint/2010/main" val="2016123962"/>
              </p:ext>
            </p:extLst>
          </p:nvPr>
        </p:nvGraphicFramePr>
        <p:xfrm>
          <a:off x="228600" y="3723486"/>
          <a:ext cx="2057400" cy="164592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endParaRPr lang="en-US" sz="1200" dirty="0"/>
                    </a:p>
                  </a:txBody>
                  <a:tcPr/>
                </a:tc>
                <a:tc>
                  <a:txBody>
                    <a:bodyPr/>
                    <a:lstStyle/>
                    <a:p>
                      <a:pPr algn="ctr"/>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100" b="0" i="0" u="none" strike="noStrike" dirty="0">
                          <a:solidFill>
                            <a:srgbClr val="000000"/>
                          </a:solidFill>
                          <a:effectLst/>
                          <a:latin typeface="Calibri"/>
                        </a:rPr>
                        <a:t>Fraudulent websites</a:t>
                      </a:r>
                    </a:p>
                  </a:txBody>
                  <a:tcPr marL="9525" marR="9525" marT="9525" marB="0" anchor="b"/>
                </a:tc>
                <a:tc>
                  <a:txBody>
                    <a:bodyPr/>
                    <a:lstStyle/>
                    <a:p>
                      <a:pPr algn="ctr" fontAlgn="b"/>
                      <a:r>
                        <a:rPr lang="en-US" sz="1100" b="0" i="0" u="none" strike="noStrike" dirty="0">
                          <a:solidFill>
                            <a:srgbClr val="000000"/>
                          </a:solidFill>
                          <a:effectLst/>
                          <a:latin typeface="Calibri"/>
                        </a:rPr>
                        <a:t>41%</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100" b="0" i="0" u="none" strike="noStrike" dirty="0">
                          <a:solidFill>
                            <a:srgbClr val="000000"/>
                          </a:solidFill>
                          <a:effectLst/>
                          <a:latin typeface="Calibri"/>
                        </a:rPr>
                        <a:t>Phishing scams</a:t>
                      </a:r>
                    </a:p>
                  </a:txBody>
                  <a:tcPr marL="9525" marR="9525" marT="9525" marB="0" anchor="b"/>
                </a:tc>
                <a:tc>
                  <a:txBody>
                    <a:bodyPr/>
                    <a:lstStyle/>
                    <a:p>
                      <a:pPr algn="ctr" fontAlgn="b"/>
                      <a:r>
                        <a:rPr lang="en-US" sz="1100" b="0" i="0" u="none" strike="noStrike" dirty="0">
                          <a:solidFill>
                            <a:srgbClr val="000000"/>
                          </a:solidFill>
                          <a:effectLst/>
                          <a:latin typeface="Calibri"/>
                        </a:rPr>
                        <a:t>39%</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100" b="0" i="0" u="none" strike="noStrike" dirty="0">
                          <a:solidFill>
                            <a:srgbClr val="000000"/>
                          </a:solidFill>
                          <a:effectLst/>
                          <a:latin typeface="Calibri"/>
                        </a:rPr>
                        <a:t>Spear phishing scams</a:t>
                      </a:r>
                    </a:p>
                  </a:txBody>
                  <a:tcPr marL="9525" marR="9525" marT="9525" marB="0" anchor="b"/>
                </a:tc>
                <a:tc>
                  <a:txBody>
                    <a:bodyPr/>
                    <a:lstStyle/>
                    <a:p>
                      <a:pPr algn="ctr" fontAlgn="b"/>
                      <a:r>
                        <a:rPr lang="en-US" sz="1100" b="0" i="0" u="none" strike="noStrike" dirty="0">
                          <a:solidFill>
                            <a:srgbClr val="000000"/>
                          </a:solidFill>
                          <a:effectLst/>
                          <a:latin typeface="Calibri"/>
                        </a:rPr>
                        <a:t>32%</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100" b="0" i="0" u="none" strike="noStrike" dirty="0">
                          <a:solidFill>
                            <a:srgbClr val="000000"/>
                          </a:solidFill>
                          <a:effectLst/>
                          <a:latin typeface="Calibri"/>
                        </a:rPr>
                        <a:t>SMS phishing scams</a:t>
                      </a:r>
                    </a:p>
                  </a:txBody>
                  <a:tcPr marL="9525" marR="9525" marT="9525" marB="0" anchor="b"/>
                </a:tc>
                <a:tc>
                  <a:txBody>
                    <a:bodyPr/>
                    <a:lstStyle/>
                    <a:p>
                      <a:pPr algn="ctr" fontAlgn="b"/>
                      <a:r>
                        <a:rPr lang="en-US" sz="1100" b="0" i="0" u="none" strike="noStrike" dirty="0">
                          <a:solidFill>
                            <a:srgbClr val="000000"/>
                          </a:solidFill>
                          <a:effectLst/>
                          <a:latin typeface="Calibri"/>
                        </a:rPr>
                        <a:t>31%</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100" b="0" i="0" u="none" strike="noStrike" dirty="0">
                          <a:solidFill>
                            <a:srgbClr val="000000"/>
                          </a:solidFill>
                          <a:effectLst/>
                          <a:latin typeface="Calibri"/>
                        </a:rPr>
                        <a:t>Major event scams</a:t>
                      </a:r>
                    </a:p>
                  </a:txBody>
                  <a:tcPr marL="9525" marR="9525" marT="9525" marB="0" anchor="b"/>
                </a:tc>
                <a:tc>
                  <a:txBody>
                    <a:bodyPr/>
                    <a:lstStyle/>
                    <a:p>
                      <a:pPr algn="ctr" fontAlgn="b"/>
                      <a:r>
                        <a:rPr lang="en-US" sz="1100" b="0" i="0" u="none" strike="noStrike" dirty="0">
                          <a:solidFill>
                            <a:srgbClr val="000000"/>
                          </a:solidFill>
                          <a:effectLst/>
                          <a:latin typeface="Calibri"/>
                        </a:rPr>
                        <a:t>31%</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100" b="0" i="0" u="none" strike="noStrike" dirty="0">
                          <a:solidFill>
                            <a:srgbClr val="000000"/>
                          </a:solidFill>
                          <a:effectLst/>
                          <a:latin typeface="Calibri"/>
                        </a:rPr>
                        <a:t>Shortened URL scams</a:t>
                      </a:r>
                    </a:p>
                  </a:txBody>
                  <a:tcPr marL="9525" marR="9525" marT="9525" marB="0" anchor="b"/>
                </a:tc>
                <a:tc>
                  <a:txBody>
                    <a:bodyPr/>
                    <a:lstStyle/>
                    <a:p>
                      <a:pPr algn="ctr" fontAlgn="b"/>
                      <a:r>
                        <a:rPr lang="en-US" sz="1100" b="0" i="0" u="none" strike="noStrike" dirty="0">
                          <a:solidFill>
                            <a:srgbClr val="000000"/>
                          </a:solidFill>
                          <a:effectLst/>
                          <a:latin typeface="Calibri"/>
                        </a:rPr>
                        <a:t>28%</a:t>
                      </a:r>
                    </a:p>
                  </a:txBody>
                  <a:tcPr marL="9525" marR="9525" marT="9525" marB="0" anchor="b"/>
                </a:tc>
                <a:extLst>
                  <a:ext uri="{0D108BD9-81ED-4DB2-BD59-A6C34878D82A}">
                    <a16:rowId xmlns:a16="http://schemas.microsoft.com/office/drawing/2014/main" val="1000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914680557"/>
              </p:ext>
            </p:extLst>
          </p:nvPr>
        </p:nvGraphicFramePr>
        <p:xfrm>
          <a:off x="4646461" y="3723486"/>
          <a:ext cx="2057400" cy="279273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100" b="0" i="0" u="none" strike="noStrike" dirty="0">
                          <a:solidFill>
                            <a:srgbClr val="000000"/>
                          </a:solidFill>
                          <a:effectLst/>
                          <a:latin typeface="Calibri"/>
                        </a:rPr>
                        <a:t>Fake antivirus alert scams</a:t>
                      </a:r>
                    </a:p>
                  </a:txBody>
                  <a:tcPr marL="9525" marR="9525" marT="9525" marB="0" anchor="b"/>
                </a:tc>
                <a:tc>
                  <a:txBody>
                    <a:bodyPr/>
                    <a:lstStyle/>
                    <a:p>
                      <a:pPr algn="ctr" fontAlgn="b"/>
                      <a:r>
                        <a:rPr lang="en-US" sz="1100" b="0" i="0" u="none" strike="noStrike" dirty="0">
                          <a:solidFill>
                            <a:srgbClr val="000000"/>
                          </a:solidFill>
                          <a:effectLst/>
                          <a:latin typeface="Calibri"/>
                        </a:rPr>
                        <a:t>40%</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100" b="0" i="0" u="none" strike="noStrike" dirty="0">
                          <a:solidFill>
                            <a:srgbClr val="000000"/>
                          </a:solidFill>
                          <a:effectLst/>
                          <a:latin typeface="Calibri"/>
                        </a:rPr>
                        <a:t>Scams impersonating people you know</a:t>
                      </a:r>
                    </a:p>
                  </a:txBody>
                  <a:tcPr marL="9525" marR="9525" marT="9525" marB="0" anchor="b"/>
                </a:tc>
                <a:tc>
                  <a:txBody>
                    <a:bodyPr/>
                    <a:lstStyle/>
                    <a:p>
                      <a:pPr algn="ctr" fontAlgn="b"/>
                      <a:r>
                        <a:rPr lang="en-US" sz="1100" b="0" i="0" u="none" strike="noStrike">
                          <a:solidFill>
                            <a:srgbClr val="000000"/>
                          </a:solidFill>
                          <a:effectLst/>
                          <a:latin typeface="Calibri"/>
                        </a:rPr>
                        <a:t>29%</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100" b="0" i="0" u="none" strike="noStrike" dirty="0">
                          <a:solidFill>
                            <a:srgbClr val="000000"/>
                          </a:solidFill>
                          <a:effectLst/>
                          <a:latin typeface="+mn-lt"/>
                        </a:rPr>
                        <a:t>Facebook friend added a new photo of you scam</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b="0" i="0" u="none" strike="noStrike" dirty="0">
                          <a:solidFill>
                            <a:srgbClr val="000000"/>
                          </a:solidFill>
                          <a:effectLst/>
                          <a:latin typeface="Calibri"/>
                        </a:rPr>
                        <a:t>26%</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100" b="0" i="0" u="none" strike="noStrike" dirty="0">
                          <a:solidFill>
                            <a:srgbClr val="000000"/>
                          </a:solidFill>
                          <a:effectLst/>
                          <a:latin typeface="Calibri"/>
                        </a:rPr>
                        <a:t>FBI related scams</a:t>
                      </a:r>
                    </a:p>
                  </a:txBody>
                  <a:tcPr marL="9525" marR="9525" marT="9525" marB="0" anchor="b"/>
                </a:tc>
                <a:tc>
                  <a:txBody>
                    <a:bodyPr/>
                    <a:lstStyle/>
                    <a:p>
                      <a:pPr algn="ctr" fontAlgn="b"/>
                      <a:r>
                        <a:rPr lang="en-US" sz="1100" b="0" i="0" u="none" strike="noStrike" dirty="0">
                          <a:solidFill>
                            <a:srgbClr val="000000"/>
                          </a:solidFill>
                          <a:effectLst/>
                          <a:latin typeface="Calibri"/>
                        </a:rPr>
                        <a:t>26%</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100" b="0" i="0" u="none" strike="noStrike" dirty="0">
                          <a:solidFill>
                            <a:srgbClr val="000000"/>
                          </a:solidFill>
                          <a:effectLst/>
                          <a:latin typeface="Calibri"/>
                        </a:rPr>
                        <a:t>Tech support scams</a:t>
                      </a:r>
                    </a:p>
                  </a:txBody>
                  <a:tcPr marL="9525" marR="9525" marT="9525" marB="0" anchor="b"/>
                </a:tc>
                <a:tc>
                  <a:txBody>
                    <a:bodyPr/>
                    <a:lstStyle/>
                    <a:p>
                      <a:pPr algn="ctr" fontAlgn="b"/>
                      <a:r>
                        <a:rPr lang="en-US" sz="1100" b="0" i="0" u="none" strike="noStrike">
                          <a:solidFill>
                            <a:srgbClr val="000000"/>
                          </a:solidFill>
                          <a:effectLst/>
                          <a:latin typeface="Calibri"/>
                        </a:rPr>
                        <a:t>25%</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100" b="0" i="0" u="none" strike="noStrike" dirty="0">
                          <a:solidFill>
                            <a:srgbClr val="000000"/>
                          </a:solidFill>
                          <a:effectLst/>
                          <a:latin typeface="Calibri"/>
                        </a:rPr>
                        <a:t>Loan intimidation scams</a:t>
                      </a:r>
                    </a:p>
                  </a:txBody>
                  <a:tcPr marL="9525" marR="9525" marT="9525" marB="0" anchor="b"/>
                </a:tc>
                <a:tc>
                  <a:txBody>
                    <a:bodyPr/>
                    <a:lstStyle/>
                    <a:p>
                      <a:pPr algn="ctr" fontAlgn="b"/>
                      <a:r>
                        <a:rPr lang="en-US" sz="1100" b="0" i="0" u="none" strike="noStrike">
                          <a:solidFill>
                            <a:srgbClr val="000000"/>
                          </a:solidFill>
                          <a:effectLst/>
                          <a:latin typeface="Calibri"/>
                        </a:rPr>
                        <a:t>24%</a:t>
                      </a:r>
                    </a:p>
                  </a:txBody>
                  <a:tcPr marL="9525" marR="9525" marT="9525" marB="0" anchor="b"/>
                </a:tc>
                <a:extLst>
                  <a:ext uri="{0D108BD9-81ED-4DB2-BD59-A6C34878D82A}">
                    <a16:rowId xmlns:a16="http://schemas.microsoft.com/office/drawing/2014/main" val="10006"/>
                  </a:ext>
                </a:extLst>
              </a:tr>
              <a:tr h="228600">
                <a:tc>
                  <a:txBody>
                    <a:bodyPr/>
                    <a:lstStyle/>
                    <a:p>
                      <a:pPr algn="l" fontAlgn="b"/>
                      <a:r>
                        <a:rPr lang="en-US" sz="1100" b="0" i="0" u="none" strike="noStrike">
                          <a:solidFill>
                            <a:srgbClr val="000000"/>
                          </a:solidFill>
                          <a:effectLst/>
                          <a:latin typeface="Calibri"/>
                        </a:rPr>
                        <a:t>Political survey scams</a:t>
                      </a:r>
                    </a:p>
                  </a:txBody>
                  <a:tcPr marL="9525" marR="9525" marT="9525" marB="0" anchor="b"/>
                </a:tc>
                <a:tc>
                  <a:txBody>
                    <a:bodyPr/>
                    <a:lstStyle/>
                    <a:p>
                      <a:pPr algn="ctr" fontAlgn="b"/>
                      <a:r>
                        <a:rPr lang="en-US" sz="1100" b="0" i="0" u="none" strike="noStrike">
                          <a:solidFill>
                            <a:srgbClr val="000000"/>
                          </a:solidFill>
                          <a:effectLst/>
                          <a:latin typeface="Calibri"/>
                        </a:rPr>
                        <a:t>22%</a:t>
                      </a:r>
                    </a:p>
                  </a:txBody>
                  <a:tcPr marL="9525" marR="9525" marT="9525" marB="0" anchor="b"/>
                </a:tc>
                <a:extLst>
                  <a:ext uri="{0D108BD9-81ED-4DB2-BD59-A6C34878D82A}">
                    <a16:rowId xmlns:a16="http://schemas.microsoft.com/office/drawing/2014/main" val="10007"/>
                  </a:ext>
                </a:extLst>
              </a:tr>
              <a:tr h="228600">
                <a:tc>
                  <a:txBody>
                    <a:bodyPr/>
                    <a:lstStyle/>
                    <a:p>
                      <a:pPr algn="l" fontAlgn="b"/>
                      <a:r>
                        <a:rPr lang="en-US" sz="1100" b="0" i="0" u="none" strike="noStrike">
                          <a:solidFill>
                            <a:srgbClr val="000000"/>
                          </a:solidFill>
                          <a:effectLst/>
                          <a:latin typeface="Calibri"/>
                        </a:rPr>
                        <a:t>Live chat scams</a:t>
                      </a:r>
                    </a:p>
                  </a:txBody>
                  <a:tcPr marL="9525" marR="9525" marT="9525" marB="0" anchor="b"/>
                </a:tc>
                <a:tc>
                  <a:txBody>
                    <a:bodyPr/>
                    <a:lstStyle/>
                    <a:p>
                      <a:pPr algn="ctr" fontAlgn="b"/>
                      <a:r>
                        <a:rPr lang="en-US" sz="1100" b="0" i="0" u="none" strike="noStrike">
                          <a:solidFill>
                            <a:srgbClr val="000000"/>
                          </a:solidFill>
                          <a:effectLst/>
                          <a:latin typeface="Calibri"/>
                        </a:rPr>
                        <a:t>21%</a:t>
                      </a:r>
                    </a:p>
                  </a:txBody>
                  <a:tcPr marL="9525" marR="9525" marT="9525" marB="0" anchor="b"/>
                </a:tc>
                <a:extLst>
                  <a:ext uri="{0D108BD9-81ED-4DB2-BD59-A6C34878D82A}">
                    <a16:rowId xmlns:a16="http://schemas.microsoft.com/office/drawing/2014/main" val="10008"/>
                  </a:ext>
                </a:extLst>
              </a:tr>
              <a:tr h="228600">
                <a:tc>
                  <a:txBody>
                    <a:bodyPr/>
                    <a:lstStyle/>
                    <a:p>
                      <a:pPr algn="l" fontAlgn="b"/>
                      <a:r>
                        <a:rPr lang="en-US" sz="1100" b="0" i="0" u="none" strike="noStrike">
                          <a:solidFill>
                            <a:srgbClr val="000000"/>
                          </a:solidFill>
                          <a:effectLst/>
                          <a:latin typeface="Calibri"/>
                        </a:rPr>
                        <a:t>Online dating scams</a:t>
                      </a:r>
                    </a:p>
                  </a:txBody>
                  <a:tcPr marL="9525" marR="9525" marT="9525" marB="0" anchor="b"/>
                </a:tc>
                <a:tc>
                  <a:txBody>
                    <a:bodyPr/>
                    <a:lstStyle/>
                    <a:p>
                      <a:pPr algn="ctr" fontAlgn="b"/>
                      <a:r>
                        <a:rPr lang="en-US" sz="1100" b="0" i="0" u="none" strike="noStrike">
                          <a:solidFill>
                            <a:srgbClr val="000000"/>
                          </a:solidFill>
                          <a:effectLst/>
                          <a:latin typeface="Calibri"/>
                        </a:rPr>
                        <a:t>21%</a:t>
                      </a:r>
                    </a:p>
                  </a:txBody>
                  <a:tcPr marL="9525" marR="9525" marT="9525" marB="0" anchor="b"/>
                </a:tc>
                <a:extLst>
                  <a:ext uri="{0D108BD9-81ED-4DB2-BD59-A6C34878D82A}">
                    <a16:rowId xmlns:a16="http://schemas.microsoft.com/office/drawing/2014/main" val="10009"/>
                  </a:ext>
                </a:extLst>
              </a:tr>
              <a:tr h="228600">
                <a:tc>
                  <a:txBody>
                    <a:bodyPr/>
                    <a:lstStyle/>
                    <a:p>
                      <a:pPr algn="l" fontAlgn="b"/>
                      <a:r>
                        <a:rPr lang="en-US" sz="1100" b="0" i="0" u="none" strike="noStrike" dirty="0">
                          <a:solidFill>
                            <a:srgbClr val="000000"/>
                          </a:solidFill>
                          <a:effectLst/>
                          <a:latin typeface="Calibri"/>
                        </a:rPr>
                        <a:t>Traffic ticket scams</a:t>
                      </a:r>
                    </a:p>
                  </a:txBody>
                  <a:tcPr marL="9525" marR="9525" marT="9525" marB="0" anchor="b"/>
                </a:tc>
                <a:tc>
                  <a:txBody>
                    <a:bodyPr/>
                    <a:lstStyle/>
                    <a:p>
                      <a:pPr algn="ctr" fontAlgn="b"/>
                      <a:r>
                        <a:rPr lang="en-US" sz="1100" b="0" i="0" u="none" strike="noStrike" dirty="0">
                          <a:solidFill>
                            <a:srgbClr val="000000"/>
                          </a:solidFill>
                          <a:effectLst/>
                          <a:latin typeface="Calibri"/>
                        </a:rPr>
                        <a:t>20%</a:t>
                      </a:r>
                    </a:p>
                  </a:txBody>
                  <a:tcPr marL="9525" marR="9525" marT="9525" marB="0" anchor="b"/>
                </a:tc>
                <a:extLst>
                  <a:ext uri="{0D108BD9-81ED-4DB2-BD59-A6C34878D82A}">
                    <a16:rowId xmlns:a16="http://schemas.microsoft.com/office/drawing/2014/main" val="10010"/>
                  </a:ext>
                </a:extLst>
              </a:tr>
            </a:tbl>
          </a:graphicData>
        </a:graphic>
      </p:graphicFrame>
      <p:sp>
        <p:nvSpPr>
          <p:cNvPr id="3" name="Oval 2"/>
          <p:cNvSpPr>
            <a:spLocks noChangeAspect="1"/>
          </p:cNvSpPr>
          <p:nvPr/>
        </p:nvSpPr>
        <p:spPr>
          <a:xfrm>
            <a:off x="6061626" y="2914651"/>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52%</a:t>
            </a:r>
          </a:p>
        </p:txBody>
      </p:sp>
      <p:graphicFrame>
        <p:nvGraphicFramePr>
          <p:cNvPr id="18" name="Table 17"/>
          <p:cNvGraphicFramePr>
            <a:graphicFrameLocks noGrp="1"/>
          </p:cNvGraphicFramePr>
          <p:nvPr>
            <p:extLst>
              <p:ext uri="{D42A27DB-BD31-4B8C-83A1-F6EECF244321}">
                <p14:modId xmlns:p14="http://schemas.microsoft.com/office/powerpoint/2010/main" val="380914832"/>
              </p:ext>
            </p:extLst>
          </p:nvPr>
        </p:nvGraphicFramePr>
        <p:xfrm>
          <a:off x="2407920" y="3723486"/>
          <a:ext cx="2057400" cy="210693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100" b="0" i="0" u="none" strike="noStrike" dirty="0">
                          <a:solidFill>
                            <a:srgbClr val="000000"/>
                          </a:solidFill>
                          <a:effectLst/>
                          <a:latin typeface="Calibri"/>
                        </a:rPr>
                        <a:t>Unsecured shopping websites</a:t>
                      </a:r>
                    </a:p>
                  </a:txBody>
                  <a:tcPr marL="9525" marR="9525" marT="9525" marB="0" anchor="b"/>
                </a:tc>
                <a:tc>
                  <a:txBody>
                    <a:bodyPr/>
                    <a:lstStyle/>
                    <a:p>
                      <a:pPr algn="ctr" fontAlgn="b"/>
                      <a:r>
                        <a:rPr lang="en-US" sz="1100" b="0" i="0" u="none" strike="noStrike" dirty="0">
                          <a:solidFill>
                            <a:srgbClr val="000000"/>
                          </a:solidFill>
                          <a:effectLst/>
                          <a:latin typeface="Calibri"/>
                        </a:rPr>
                        <a:t>42%</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100" b="0" i="0" u="none" strike="noStrike" dirty="0">
                          <a:solidFill>
                            <a:srgbClr val="000000"/>
                          </a:solidFill>
                          <a:effectLst/>
                          <a:latin typeface="Calibri"/>
                        </a:rPr>
                        <a:t>Email shopping scams</a:t>
                      </a:r>
                    </a:p>
                  </a:txBody>
                  <a:tcPr marL="9525" marR="9525" marT="9525" marB="0" anchor="b"/>
                </a:tc>
                <a:tc>
                  <a:txBody>
                    <a:bodyPr/>
                    <a:lstStyle/>
                    <a:p>
                      <a:pPr algn="ctr" fontAlgn="b"/>
                      <a:r>
                        <a:rPr lang="en-US" sz="1100" b="0" i="0" u="none" strike="noStrike" dirty="0">
                          <a:solidFill>
                            <a:srgbClr val="000000"/>
                          </a:solidFill>
                          <a:effectLst/>
                          <a:latin typeface="Calibri"/>
                        </a:rPr>
                        <a:t>30%</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100" b="0" i="0" u="none" strike="noStrike" dirty="0">
                          <a:solidFill>
                            <a:srgbClr val="000000"/>
                          </a:solidFill>
                          <a:effectLst/>
                          <a:latin typeface="Calibri"/>
                        </a:rPr>
                        <a:t>Lottery or 'Congratulations, you’ve won' scams</a:t>
                      </a:r>
                    </a:p>
                  </a:txBody>
                  <a:tcPr marL="9525" marR="9525" marT="9525" marB="0" anchor="b"/>
                </a:tc>
                <a:tc>
                  <a:txBody>
                    <a:bodyPr/>
                    <a:lstStyle/>
                    <a:p>
                      <a:pPr algn="ctr" fontAlgn="b"/>
                      <a:r>
                        <a:rPr lang="en-US" sz="1100" b="0" i="0" u="none" strike="noStrike" dirty="0">
                          <a:solidFill>
                            <a:srgbClr val="000000"/>
                          </a:solidFill>
                          <a:effectLst/>
                          <a:latin typeface="Calibri"/>
                        </a:rPr>
                        <a:t>29%</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100" b="0" i="0" u="none" strike="noStrike" dirty="0">
                          <a:solidFill>
                            <a:srgbClr val="000000"/>
                          </a:solidFill>
                          <a:effectLst/>
                          <a:latin typeface="Calibri"/>
                        </a:rPr>
                        <a:t>Wrong transaction scams</a:t>
                      </a:r>
                    </a:p>
                  </a:txBody>
                  <a:tcPr marL="9525" marR="9525" marT="9525" marB="0" anchor="b"/>
                </a:tc>
                <a:tc>
                  <a:txBody>
                    <a:bodyPr/>
                    <a:lstStyle/>
                    <a:p>
                      <a:pPr algn="ctr" fontAlgn="b"/>
                      <a:r>
                        <a:rPr lang="en-US" sz="1100" b="0" i="0" u="none" strike="noStrike" dirty="0">
                          <a:solidFill>
                            <a:srgbClr val="000000"/>
                          </a:solidFill>
                          <a:effectLst/>
                          <a:latin typeface="Calibri"/>
                        </a:rPr>
                        <a:t>27%</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100" b="0" i="0" u="none" strike="noStrike" dirty="0">
                          <a:solidFill>
                            <a:srgbClr val="000000"/>
                          </a:solidFill>
                          <a:effectLst/>
                          <a:latin typeface="Calibri"/>
                        </a:rPr>
                        <a:t>Overpayment scams</a:t>
                      </a:r>
                    </a:p>
                  </a:txBody>
                  <a:tcPr marL="9525" marR="9525" marT="9525" marB="0" anchor="b"/>
                </a:tc>
                <a:tc>
                  <a:txBody>
                    <a:bodyPr/>
                    <a:lstStyle/>
                    <a:p>
                      <a:pPr algn="ctr" fontAlgn="b"/>
                      <a:r>
                        <a:rPr lang="en-US" sz="1100" b="0" i="0" u="none" strike="noStrike" dirty="0">
                          <a:solidFill>
                            <a:srgbClr val="000000"/>
                          </a:solidFill>
                          <a:effectLst/>
                          <a:latin typeface="Calibri"/>
                        </a:rPr>
                        <a:t>27%</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100" b="0" i="0" u="none" strike="noStrike" dirty="0">
                          <a:solidFill>
                            <a:srgbClr val="000000"/>
                          </a:solidFill>
                          <a:effectLst/>
                          <a:latin typeface="Calibri"/>
                        </a:rPr>
                        <a:t>Auction scams</a:t>
                      </a:r>
                    </a:p>
                  </a:txBody>
                  <a:tcPr marL="9525" marR="9525" marT="9525" marB="0" anchor="b"/>
                </a:tc>
                <a:tc>
                  <a:txBody>
                    <a:bodyPr/>
                    <a:lstStyle/>
                    <a:p>
                      <a:pPr algn="ctr" fontAlgn="b"/>
                      <a:r>
                        <a:rPr lang="en-US" sz="1100" b="0" i="0" u="none" strike="noStrike" dirty="0">
                          <a:solidFill>
                            <a:srgbClr val="000000"/>
                          </a:solidFill>
                          <a:effectLst/>
                          <a:latin typeface="Calibri"/>
                        </a:rPr>
                        <a:t>24%</a:t>
                      </a:r>
                    </a:p>
                  </a:txBody>
                  <a:tcPr marL="9525" marR="9525" marT="9525" marB="0" anchor="b"/>
                </a:tc>
                <a:extLst>
                  <a:ext uri="{0D108BD9-81ED-4DB2-BD59-A6C34878D82A}">
                    <a16:rowId xmlns:a16="http://schemas.microsoft.com/office/drawing/2014/main" val="10006"/>
                  </a:ext>
                </a:extLst>
              </a:tr>
              <a:tr h="228600">
                <a:tc>
                  <a:txBody>
                    <a:bodyPr/>
                    <a:lstStyle/>
                    <a:p>
                      <a:pPr algn="l" fontAlgn="b"/>
                      <a:r>
                        <a:rPr lang="en-US" sz="1100" b="0" i="0" u="none" strike="noStrike" dirty="0">
                          <a:solidFill>
                            <a:srgbClr val="000000"/>
                          </a:solidFill>
                          <a:effectLst/>
                          <a:latin typeface="Calibri"/>
                        </a:rPr>
                        <a:t>Auto fraud scams</a:t>
                      </a:r>
                    </a:p>
                  </a:txBody>
                  <a:tcPr marL="9525" marR="9525" marT="9525" marB="0" anchor="b"/>
                </a:tc>
                <a:tc>
                  <a:txBody>
                    <a:bodyPr/>
                    <a:lstStyle/>
                    <a:p>
                      <a:pPr algn="ctr" fontAlgn="b"/>
                      <a:r>
                        <a:rPr lang="en-US" sz="1100" b="0" i="0" u="none" strike="noStrike" dirty="0">
                          <a:solidFill>
                            <a:srgbClr val="000000"/>
                          </a:solidFill>
                          <a:effectLst/>
                          <a:latin typeface="Calibri"/>
                        </a:rPr>
                        <a:t>24%</a:t>
                      </a:r>
                    </a:p>
                  </a:txBody>
                  <a:tcPr marL="9525" marR="9525" marT="9525" marB="0" anchor="b"/>
                </a:tc>
                <a:extLst>
                  <a:ext uri="{0D108BD9-81ED-4DB2-BD59-A6C34878D82A}">
                    <a16:rowId xmlns:a16="http://schemas.microsoft.com/office/drawing/2014/main" val="10007"/>
                  </a:ext>
                </a:extLst>
              </a:tr>
            </a:tbl>
          </a:graphicData>
        </a:graphic>
      </p:graphicFrame>
      <p:sp>
        <p:nvSpPr>
          <p:cNvPr id="19" name="Oval 18"/>
          <p:cNvSpPr>
            <a:spLocks noChangeAspect="1"/>
          </p:cNvSpPr>
          <p:nvPr/>
        </p:nvSpPr>
        <p:spPr>
          <a:xfrm>
            <a:off x="3807800" y="2914650"/>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54%</a:t>
            </a:r>
          </a:p>
        </p:txBody>
      </p:sp>
      <p:graphicFrame>
        <p:nvGraphicFramePr>
          <p:cNvPr id="20" name="Table 19"/>
          <p:cNvGraphicFramePr>
            <a:graphicFrameLocks noGrp="1"/>
          </p:cNvGraphicFramePr>
          <p:nvPr>
            <p:extLst>
              <p:ext uri="{D42A27DB-BD31-4B8C-83A1-F6EECF244321}">
                <p14:modId xmlns:p14="http://schemas.microsoft.com/office/powerpoint/2010/main" val="461237673"/>
              </p:ext>
            </p:extLst>
          </p:nvPr>
        </p:nvGraphicFramePr>
        <p:xfrm>
          <a:off x="6858000" y="3723486"/>
          <a:ext cx="2057400" cy="1537335"/>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100" b="0" i="0" u="none" strike="noStrike" dirty="0">
                          <a:solidFill>
                            <a:srgbClr val="000000"/>
                          </a:solidFill>
                          <a:effectLst/>
                          <a:latin typeface="Calibri"/>
                        </a:rPr>
                        <a:t>Work from home scams</a:t>
                      </a:r>
                    </a:p>
                  </a:txBody>
                  <a:tcPr marL="9525" marR="9525" marT="9525" marB="0" anchor="b"/>
                </a:tc>
                <a:tc>
                  <a:txBody>
                    <a:bodyPr/>
                    <a:lstStyle/>
                    <a:p>
                      <a:pPr algn="ctr" fontAlgn="b"/>
                      <a:r>
                        <a:rPr lang="en-US" sz="1100" b="0" i="0" u="none" strike="noStrike" dirty="0">
                          <a:solidFill>
                            <a:srgbClr val="000000"/>
                          </a:solidFill>
                          <a:effectLst/>
                          <a:latin typeface="Calibri"/>
                        </a:rPr>
                        <a:t>32%</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100" b="0" i="0" u="none" strike="noStrike" dirty="0">
                          <a:solidFill>
                            <a:srgbClr val="000000"/>
                          </a:solidFill>
                          <a:effectLst/>
                          <a:latin typeface="Calibri"/>
                        </a:rPr>
                        <a:t>Advance fee fraud (e.g., ‘foreign dignitary') scams</a:t>
                      </a:r>
                    </a:p>
                  </a:txBody>
                  <a:tcPr marL="9525" marR="9525" marT="9525" marB="0" anchor="b"/>
                </a:tc>
                <a:tc>
                  <a:txBody>
                    <a:bodyPr/>
                    <a:lstStyle/>
                    <a:p>
                      <a:pPr algn="ctr" fontAlgn="b"/>
                      <a:r>
                        <a:rPr lang="en-US" sz="1100" b="0" i="0" u="none" strike="noStrike" dirty="0">
                          <a:solidFill>
                            <a:srgbClr val="000000"/>
                          </a:solidFill>
                          <a:effectLst/>
                          <a:latin typeface="Calibri"/>
                        </a:rPr>
                        <a:t>30%</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100" b="0" i="0" u="none" strike="noStrike" dirty="0">
                          <a:solidFill>
                            <a:srgbClr val="000000"/>
                          </a:solidFill>
                          <a:effectLst/>
                          <a:latin typeface="Calibri"/>
                        </a:rPr>
                        <a:t>Money laundering job scams</a:t>
                      </a:r>
                    </a:p>
                  </a:txBody>
                  <a:tcPr marL="9525" marR="9525" marT="9525" marB="0" anchor="b"/>
                </a:tc>
                <a:tc>
                  <a:txBody>
                    <a:bodyPr/>
                    <a:lstStyle/>
                    <a:p>
                      <a:pPr algn="ctr" fontAlgn="b"/>
                      <a:r>
                        <a:rPr lang="en-US" sz="1100" b="0" i="0" u="none" strike="noStrike" dirty="0">
                          <a:solidFill>
                            <a:srgbClr val="000000"/>
                          </a:solidFill>
                          <a:effectLst/>
                          <a:latin typeface="Calibri"/>
                        </a:rPr>
                        <a:t>30%</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100" b="0" i="0" u="none" strike="noStrike" dirty="0">
                          <a:solidFill>
                            <a:srgbClr val="000000"/>
                          </a:solidFill>
                          <a:effectLst/>
                          <a:latin typeface="Calibri"/>
                        </a:rPr>
                        <a:t>Postal forwarding or reshipping scams</a:t>
                      </a:r>
                    </a:p>
                  </a:txBody>
                  <a:tcPr marL="9525" marR="9525" marT="9525" marB="0" anchor="b"/>
                </a:tc>
                <a:tc>
                  <a:txBody>
                    <a:bodyPr/>
                    <a:lstStyle/>
                    <a:p>
                      <a:pPr algn="ctr" fontAlgn="b"/>
                      <a:r>
                        <a:rPr lang="en-US" sz="1100" b="0" i="0" u="none" strike="noStrike" dirty="0">
                          <a:solidFill>
                            <a:srgbClr val="000000"/>
                          </a:solidFill>
                          <a:effectLst/>
                          <a:latin typeface="Calibri"/>
                        </a:rPr>
                        <a:t>28%</a:t>
                      </a:r>
                    </a:p>
                  </a:txBody>
                  <a:tcPr marL="9525" marR="9525" marT="9525" marB="0" anchor="b"/>
                </a:tc>
                <a:extLst>
                  <a:ext uri="{0D108BD9-81ED-4DB2-BD59-A6C34878D82A}">
                    <a16:rowId xmlns:a16="http://schemas.microsoft.com/office/drawing/2014/main" val="10004"/>
                  </a:ext>
                </a:extLst>
              </a:tr>
            </a:tbl>
          </a:graphicData>
        </a:graphic>
      </p:graphicFrame>
      <p:sp>
        <p:nvSpPr>
          <p:cNvPr id="21" name="Oval 20"/>
          <p:cNvSpPr>
            <a:spLocks noChangeAspect="1"/>
          </p:cNvSpPr>
          <p:nvPr/>
        </p:nvSpPr>
        <p:spPr>
          <a:xfrm>
            <a:off x="8324850" y="2914651"/>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45%</a:t>
            </a:r>
          </a:p>
        </p:txBody>
      </p:sp>
      <p:sp>
        <p:nvSpPr>
          <p:cNvPr id="22" name="Oval 21"/>
          <p:cNvSpPr>
            <a:spLocks noChangeAspect="1"/>
          </p:cNvSpPr>
          <p:nvPr/>
        </p:nvSpPr>
        <p:spPr>
          <a:xfrm>
            <a:off x="1678151" y="2914649"/>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54%</a:t>
            </a:r>
          </a:p>
        </p:txBody>
      </p:sp>
      <p:sp>
        <p:nvSpPr>
          <p:cNvPr id="4" name="TextBox 3"/>
          <p:cNvSpPr txBox="1"/>
          <p:nvPr/>
        </p:nvSpPr>
        <p:spPr>
          <a:xfrm>
            <a:off x="381000" y="3134217"/>
            <a:ext cx="1297151" cy="292388"/>
          </a:xfrm>
          <a:prstGeom prst="rect">
            <a:avLst/>
          </a:prstGeom>
          <a:noFill/>
        </p:spPr>
        <p:txBody>
          <a:bodyPr wrap="none" rtlCol="0">
            <a:spAutoFit/>
          </a:bodyPr>
          <a:lstStyle/>
          <a:p>
            <a:pPr algn="ctr"/>
            <a:r>
              <a:rPr lang="en-US" sz="1300" b="1" dirty="0"/>
              <a:t>General Scam</a:t>
            </a:r>
          </a:p>
        </p:txBody>
      </p:sp>
      <p:sp>
        <p:nvSpPr>
          <p:cNvPr id="23" name="TextBox 22"/>
          <p:cNvSpPr txBox="1"/>
          <p:nvPr/>
        </p:nvSpPr>
        <p:spPr>
          <a:xfrm>
            <a:off x="7107850" y="3034189"/>
            <a:ext cx="1217000" cy="492443"/>
          </a:xfrm>
          <a:prstGeom prst="rect">
            <a:avLst/>
          </a:prstGeom>
          <a:noFill/>
        </p:spPr>
        <p:txBody>
          <a:bodyPr wrap="none" rtlCol="0">
            <a:spAutoFit/>
          </a:bodyPr>
          <a:lstStyle/>
          <a:p>
            <a:pPr algn="ctr"/>
            <a:r>
              <a:rPr lang="en-US" sz="1300" b="1" dirty="0"/>
              <a:t>Advance fee,</a:t>
            </a:r>
          </a:p>
          <a:p>
            <a:pPr algn="ctr"/>
            <a:r>
              <a:rPr lang="en-US" sz="1300" b="1" dirty="0"/>
              <a:t>Job</a:t>
            </a:r>
          </a:p>
        </p:txBody>
      </p:sp>
      <p:sp>
        <p:nvSpPr>
          <p:cNvPr id="5" name="TextBox 4"/>
          <p:cNvSpPr txBox="1"/>
          <p:nvPr/>
        </p:nvSpPr>
        <p:spPr>
          <a:xfrm>
            <a:off x="4724400" y="3134216"/>
            <a:ext cx="1337226" cy="292388"/>
          </a:xfrm>
          <a:prstGeom prst="rect">
            <a:avLst/>
          </a:prstGeom>
          <a:noFill/>
        </p:spPr>
        <p:txBody>
          <a:bodyPr wrap="none" rtlCol="0">
            <a:spAutoFit/>
          </a:bodyPr>
          <a:lstStyle/>
          <a:p>
            <a:r>
              <a:rPr lang="en-US" sz="1300" b="1" dirty="0"/>
              <a:t>Impersonation</a:t>
            </a:r>
          </a:p>
        </p:txBody>
      </p:sp>
      <p:sp>
        <p:nvSpPr>
          <p:cNvPr id="24" name="TextBox 23"/>
          <p:cNvSpPr txBox="1"/>
          <p:nvPr/>
        </p:nvSpPr>
        <p:spPr>
          <a:xfrm>
            <a:off x="2803998" y="3034188"/>
            <a:ext cx="1003801" cy="492443"/>
          </a:xfrm>
          <a:prstGeom prst="rect">
            <a:avLst/>
          </a:prstGeom>
          <a:noFill/>
        </p:spPr>
        <p:txBody>
          <a:bodyPr wrap="none" rtlCol="0">
            <a:spAutoFit/>
          </a:bodyPr>
          <a:lstStyle/>
          <a:p>
            <a:pPr algn="ctr"/>
            <a:r>
              <a:rPr lang="en-US" sz="1300" b="1" dirty="0"/>
              <a:t>Shopping,</a:t>
            </a:r>
          </a:p>
          <a:p>
            <a:pPr algn="ctr"/>
            <a:r>
              <a:rPr lang="en-US" sz="1300" b="1" dirty="0"/>
              <a:t>Auction</a:t>
            </a:r>
          </a:p>
        </p:txBody>
      </p:sp>
      <p:sp>
        <p:nvSpPr>
          <p:cNvPr id="8" name="TextBox 7"/>
          <p:cNvSpPr txBox="1"/>
          <p:nvPr/>
        </p:nvSpPr>
        <p:spPr>
          <a:xfrm>
            <a:off x="2102659" y="2431312"/>
            <a:ext cx="4873322" cy="400110"/>
          </a:xfrm>
          <a:prstGeom prst="rect">
            <a:avLst/>
          </a:prstGeom>
          <a:noFill/>
        </p:spPr>
        <p:txBody>
          <a:bodyPr wrap="none" rtlCol="0">
            <a:spAutoFit/>
          </a:bodyPr>
          <a:lstStyle/>
          <a:p>
            <a:r>
              <a:rPr lang="en-US" sz="2000" b="1" u="sng" dirty="0"/>
              <a:t>Online Scams: </a:t>
            </a:r>
            <a:r>
              <a:rPr lang="en-US" sz="1600" b="1" u="sng" dirty="0"/>
              <a:t>Extremely/Very Concerned %</a:t>
            </a:r>
          </a:p>
        </p:txBody>
      </p:sp>
      <p:sp>
        <p:nvSpPr>
          <p:cNvPr id="25" name="Rectangle 24"/>
          <p:cNvSpPr/>
          <p:nvPr/>
        </p:nvSpPr>
        <p:spPr>
          <a:xfrm>
            <a:off x="38956" y="6478035"/>
            <a:ext cx="4006407" cy="369332"/>
          </a:xfrm>
          <a:prstGeom prst="rect">
            <a:avLst/>
          </a:prstGeom>
        </p:spPr>
        <p:txBody>
          <a:bodyPr wrap="square">
            <a:spAutoFit/>
          </a:bodyPr>
          <a:lstStyle/>
          <a:p>
            <a:r>
              <a:rPr lang="en-US" sz="900" i="1" dirty="0">
                <a:latin typeface="Gill Sans"/>
              </a:rPr>
              <a:t>Q1. Please rate how concerned you are about the following online fraud and scam methods. </a:t>
            </a:r>
          </a:p>
        </p:txBody>
      </p:sp>
    </p:spTree>
    <p:extLst>
      <p:ext uri="{BB962C8B-B14F-4D97-AF65-F5344CB8AC3E}">
        <p14:creationId xmlns:p14="http://schemas.microsoft.com/office/powerpoint/2010/main" val="368568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62484" cy="1143000"/>
          </a:xfrm>
        </p:spPr>
        <p:txBody>
          <a:bodyPr/>
          <a:lstStyle/>
          <a:p>
            <a:pPr algn="r"/>
            <a:r>
              <a:rPr lang="en-US" sz="3600" dirty="0">
                <a:latin typeface="+mn-lt"/>
                <a:ea typeface="Geneva" pitchFamily="-111" charset="-128"/>
                <a:cs typeface="Arial" pitchFamily="34" charset="0"/>
              </a:rPr>
              <a:t>Level of Concern About Scams Vary </a:t>
            </a:r>
            <a:br>
              <a:rPr lang="en-US" sz="3600" dirty="0">
                <a:latin typeface="+mn-lt"/>
                <a:ea typeface="Geneva" pitchFamily="-111" charset="-128"/>
                <a:cs typeface="Arial" pitchFamily="34" charset="0"/>
              </a:rPr>
            </a:br>
            <a:r>
              <a:rPr lang="en-US" sz="3600" dirty="0">
                <a:latin typeface="+mn-lt"/>
                <a:ea typeface="Geneva" pitchFamily="-111" charset="-128"/>
                <a:cs typeface="Arial" pitchFamily="34" charset="0"/>
              </a:rPr>
              <a:t>By Age &amp; Gender</a:t>
            </a:r>
          </a:p>
        </p:txBody>
      </p:sp>
      <p:sp>
        <p:nvSpPr>
          <p:cNvPr id="11" name="Text Placeholder 2"/>
          <p:cNvSpPr txBox="1">
            <a:spLocks/>
          </p:cNvSpPr>
          <p:nvPr/>
        </p:nvSpPr>
        <p:spPr bwMode="auto">
          <a:xfrm>
            <a:off x="304800" y="1892595"/>
            <a:ext cx="7772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Adults 45 or older are more likely to express concern about general scams.  Phishing, Spear-Phishing and Fraudulent websites scams are the most concerning to older Americans compared to adults under 45 years old.</a:t>
            </a:r>
          </a:p>
          <a:p>
            <a:pPr marL="285750" lvl="1">
              <a:buSzPct val="67000"/>
              <a:buBlip>
                <a:blip r:embed="rId2"/>
              </a:buBlip>
            </a:pPr>
            <a:r>
              <a:rPr lang="en-US" sz="1400" dirty="0"/>
              <a:t>Both older and younger adults tend to be more fearful of impersonation scams (67% of those under 25 and 60% of those 65+ versus 50% of those aged 25-64) as well as advance fee fraud and job scams (57% of those under 25 and 56% of those 65+ versus 42% of those aged 25-64).</a:t>
            </a:r>
          </a:p>
          <a:p>
            <a:pPr marL="285750" lvl="1">
              <a:buSzPct val="67000"/>
              <a:buBlip>
                <a:blip r:embed="rId2"/>
              </a:buBlip>
            </a:pPr>
            <a:r>
              <a:rPr lang="en-US" sz="1400" dirty="0"/>
              <a:t>Women are more likely than men to be concerned about shopping and auction scams (60% vs. 47%), particularly unsecured shopping websites (49% vs. 34%).</a:t>
            </a:r>
          </a:p>
        </p:txBody>
      </p:sp>
      <p:graphicFrame>
        <p:nvGraphicFramePr>
          <p:cNvPr id="25" name="Chart 24"/>
          <p:cNvGraphicFramePr/>
          <p:nvPr>
            <p:extLst>
              <p:ext uri="{D42A27DB-BD31-4B8C-83A1-F6EECF244321}">
                <p14:modId xmlns:p14="http://schemas.microsoft.com/office/powerpoint/2010/main" val="2078566028"/>
              </p:ext>
            </p:extLst>
          </p:nvPr>
        </p:nvGraphicFramePr>
        <p:xfrm>
          <a:off x="228600" y="3810000"/>
          <a:ext cx="2895600" cy="2590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Chart 25"/>
          <p:cNvGraphicFramePr/>
          <p:nvPr>
            <p:extLst>
              <p:ext uri="{D42A27DB-BD31-4B8C-83A1-F6EECF244321}">
                <p14:modId xmlns:p14="http://schemas.microsoft.com/office/powerpoint/2010/main" val="3192427496"/>
              </p:ext>
            </p:extLst>
          </p:nvPr>
        </p:nvGraphicFramePr>
        <p:xfrm>
          <a:off x="3200400" y="3810000"/>
          <a:ext cx="2895600" cy="2590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p:cNvGraphicFramePr/>
          <p:nvPr>
            <p:extLst>
              <p:ext uri="{D42A27DB-BD31-4B8C-83A1-F6EECF244321}">
                <p14:modId xmlns:p14="http://schemas.microsoft.com/office/powerpoint/2010/main" val="3570095760"/>
              </p:ext>
            </p:extLst>
          </p:nvPr>
        </p:nvGraphicFramePr>
        <p:xfrm>
          <a:off x="6096000" y="3810000"/>
          <a:ext cx="2895600" cy="2590800"/>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8"/>
          <p:cNvSpPr/>
          <p:nvPr/>
        </p:nvSpPr>
        <p:spPr>
          <a:xfrm>
            <a:off x="12700" y="6467403"/>
            <a:ext cx="4017040" cy="369332"/>
          </a:xfrm>
          <a:prstGeom prst="rect">
            <a:avLst/>
          </a:prstGeom>
        </p:spPr>
        <p:txBody>
          <a:bodyPr wrap="square">
            <a:spAutoFit/>
          </a:bodyPr>
          <a:lstStyle/>
          <a:p>
            <a:r>
              <a:rPr lang="en-US" sz="900" i="1" dirty="0">
                <a:latin typeface="Gill Sans"/>
              </a:rPr>
              <a:t>Q1. Please rate how concerned you are about the following online fraud and scam methods. </a:t>
            </a:r>
          </a:p>
        </p:txBody>
      </p:sp>
    </p:spTree>
    <p:extLst>
      <p:ext uri="{BB962C8B-B14F-4D97-AF65-F5344CB8AC3E}">
        <p14:creationId xmlns:p14="http://schemas.microsoft.com/office/powerpoint/2010/main" val="294264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67800" cy="1143000"/>
          </a:xfrm>
        </p:spPr>
        <p:txBody>
          <a:bodyPr/>
          <a:lstStyle/>
          <a:p>
            <a:pPr algn="r"/>
            <a:r>
              <a:rPr lang="en-US" sz="3600" dirty="0">
                <a:latin typeface="+mn-lt"/>
                <a:ea typeface="Geneva" pitchFamily="-111" charset="-128"/>
                <a:cs typeface="Arial" pitchFamily="34" charset="0"/>
              </a:rPr>
              <a:t>Concerns Are Well-Founded; Most Have Personally Experienced Online Scams</a:t>
            </a:r>
          </a:p>
        </p:txBody>
      </p:sp>
      <p:sp>
        <p:nvSpPr>
          <p:cNvPr id="11" name="Text Placeholder 2"/>
          <p:cNvSpPr txBox="1">
            <a:spLocks/>
          </p:cNvSpPr>
          <p:nvPr/>
        </p:nvSpPr>
        <p:spPr bwMode="auto">
          <a:xfrm>
            <a:off x="533399" y="1834946"/>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The top five most common scams are Lottery (44%), Fake anti-virus (40%), Phishing (39%), Advance fee (39%) and Work from home (38%).  </a:t>
            </a:r>
          </a:p>
          <a:p>
            <a:pPr marL="285750" lvl="1">
              <a:buSzPct val="67000"/>
              <a:buBlip>
                <a:blip r:embed="rId2"/>
              </a:buBlip>
            </a:pPr>
            <a:r>
              <a:rPr lang="en-US" sz="1400" dirty="0"/>
              <a:t>On average, U.S. adults have personally encountered roughly eight different types of online scams.  </a:t>
            </a:r>
          </a:p>
          <a:p>
            <a:pPr marL="285750" lvl="1">
              <a:buSzPct val="67000"/>
              <a:buBlip>
                <a:blip r:embed="rId2"/>
              </a:buBlip>
            </a:pPr>
            <a:endParaRPr lang="en-US" sz="1400" dirty="0">
              <a:gradFill>
                <a:gsLst>
                  <a:gs pos="0">
                    <a:schemeClr val="tx1"/>
                  </a:gs>
                  <a:gs pos="100000">
                    <a:schemeClr val="tx1"/>
                  </a:gs>
                </a:gsLst>
                <a:lin ang="5400000" scaled="0"/>
              </a:gradFill>
            </a:endParaRPr>
          </a:p>
        </p:txBody>
      </p:sp>
      <p:graphicFrame>
        <p:nvGraphicFramePr>
          <p:cNvPr id="2" name="Table 1"/>
          <p:cNvGraphicFramePr>
            <a:graphicFrameLocks noGrp="1"/>
          </p:cNvGraphicFramePr>
          <p:nvPr>
            <p:extLst>
              <p:ext uri="{D42A27DB-BD31-4B8C-83A1-F6EECF244321}">
                <p14:modId xmlns:p14="http://schemas.microsoft.com/office/powerpoint/2010/main" val="3671338321"/>
              </p:ext>
            </p:extLst>
          </p:nvPr>
        </p:nvGraphicFramePr>
        <p:xfrm>
          <a:off x="228600" y="3742491"/>
          <a:ext cx="2057400" cy="164592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a:solidFill>
                            <a:srgbClr val="000000"/>
                          </a:solidFill>
                          <a:effectLst/>
                          <a:latin typeface="Calibri"/>
                        </a:rPr>
                        <a:t>Phishing scams</a:t>
                      </a:r>
                    </a:p>
                  </a:txBody>
                  <a:tcPr marL="9525" marR="9525" marT="9525" marB="0" anchor="b"/>
                </a:tc>
                <a:tc>
                  <a:txBody>
                    <a:bodyPr/>
                    <a:lstStyle/>
                    <a:p>
                      <a:pPr algn="ctr" fontAlgn="b"/>
                      <a:r>
                        <a:rPr lang="en-US" sz="1200" b="0" i="0" u="none" strike="noStrike" dirty="0">
                          <a:solidFill>
                            <a:srgbClr val="000000"/>
                          </a:solidFill>
                          <a:effectLst/>
                          <a:latin typeface="Calibri"/>
                        </a:rPr>
                        <a:t>39%</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200" b="0" i="0" u="none" strike="noStrike">
                          <a:solidFill>
                            <a:srgbClr val="000000"/>
                          </a:solidFill>
                          <a:effectLst/>
                          <a:latin typeface="Calibri"/>
                        </a:rPr>
                        <a:t>Fraudulent websites</a:t>
                      </a:r>
                    </a:p>
                  </a:txBody>
                  <a:tcPr marL="9525" marR="9525" marT="9525" marB="0" anchor="b"/>
                </a:tc>
                <a:tc>
                  <a:txBody>
                    <a:bodyPr/>
                    <a:lstStyle/>
                    <a:p>
                      <a:pPr algn="ctr" fontAlgn="b"/>
                      <a:r>
                        <a:rPr lang="en-US" sz="1200" b="0" i="0" u="none" strike="noStrike" dirty="0">
                          <a:solidFill>
                            <a:srgbClr val="000000"/>
                          </a:solidFill>
                          <a:effectLst/>
                          <a:latin typeface="Calibri"/>
                        </a:rPr>
                        <a:t>32%</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200" b="0" i="0" u="none" strike="noStrike">
                          <a:solidFill>
                            <a:srgbClr val="000000"/>
                          </a:solidFill>
                          <a:effectLst/>
                          <a:latin typeface="Calibri"/>
                        </a:rPr>
                        <a:t>Shortened URL scams</a:t>
                      </a:r>
                    </a:p>
                  </a:txBody>
                  <a:tcPr marL="9525" marR="9525" marT="9525" marB="0" anchor="b"/>
                </a:tc>
                <a:tc>
                  <a:txBody>
                    <a:bodyPr/>
                    <a:lstStyle/>
                    <a:p>
                      <a:pPr algn="ctr" fontAlgn="b"/>
                      <a:r>
                        <a:rPr lang="en-US" sz="1200" b="0" i="0" u="none" strike="noStrike" dirty="0">
                          <a:solidFill>
                            <a:srgbClr val="000000"/>
                          </a:solidFill>
                          <a:effectLst/>
                          <a:latin typeface="Calibri"/>
                        </a:rPr>
                        <a:t>18%</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200" b="0" i="0" u="none" strike="noStrike">
                          <a:solidFill>
                            <a:srgbClr val="000000"/>
                          </a:solidFill>
                          <a:effectLst/>
                          <a:latin typeface="Calibri"/>
                        </a:rPr>
                        <a:t>SMS phishing scams</a:t>
                      </a:r>
                    </a:p>
                  </a:txBody>
                  <a:tcPr marL="9525" marR="9525" marT="9525" marB="0" anchor="b"/>
                </a:tc>
                <a:tc>
                  <a:txBody>
                    <a:bodyPr/>
                    <a:lstStyle/>
                    <a:p>
                      <a:pPr algn="ctr" fontAlgn="b"/>
                      <a:r>
                        <a:rPr lang="en-US" sz="1200" b="0" i="0" u="none" strike="noStrike" dirty="0">
                          <a:solidFill>
                            <a:srgbClr val="000000"/>
                          </a:solidFill>
                          <a:effectLst/>
                          <a:latin typeface="Calibri"/>
                        </a:rPr>
                        <a:t>17%</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200" b="0" i="0" u="none" strike="noStrike" dirty="0">
                          <a:solidFill>
                            <a:srgbClr val="000000"/>
                          </a:solidFill>
                          <a:effectLst/>
                          <a:latin typeface="Calibri"/>
                        </a:rPr>
                        <a:t>Spear phishing scams</a:t>
                      </a:r>
                    </a:p>
                  </a:txBody>
                  <a:tcPr marL="9525" marR="9525" marT="9525" marB="0" anchor="b"/>
                </a:tc>
                <a:tc>
                  <a:txBody>
                    <a:bodyPr/>
                    <a:lstStyle/>
                    <a:p>
                      <a:pPr algn="ctr" fontAlgn="b"/>
                      <a:r>
                        <a:rPr lang="en-US" sz="1200" b="0" i="0" u="none" strike="noStrike" dirty="0">
                          <a:solidFill>
                            <a:srgbClr val="000000"/>
                          </a:solidFill>
                          <a:effectLst/>
                          <a:latin typeface="Calibri"/>
                        </a:rPr>
                        <a:t>15%</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200" b="0" i="0" u="none" strike="noStrike">
                          <a:solidFill>
                            <a:srgbClr val="000000"/>
                          </a:solidFill>
                          <a:effectLst/>
                          <a:latin typeface="Calibri"/>
                        </a:rPr>
                        <a:t>Major event scams</a:t>
                      </a:r>
                    </a:p>
                  </a:txBody>
                  <a:tcPr marL="9525" marR="9525" marT="9525" marB="0" anchor="b"/>
                </a:tc>
                <a:tc>
                  <a:txBody>
                    <a:bodyPr/>
                    <a:lstStyle/>
                    <a:p>
                      <a:pPr algn="ctr" fontAlgn="b"/>
                      <a:r>
                        <a:rPr lang="en-US" sz="1200" b="0" i="0" u="none" strike="noStrike" dirty="0">
                          <a:solidFill>
                            <a:srgbClr val="000000"/>
                          </a:solidFill>
                          <a:effectLst/>
                          <a:latin typeface="Calibri"/>
                        </a:rPr>
                        <a:t>14%</a:t>
                      </a:r>
                    </a:p>
                  </a:txBody>
                  <a:tcPr marL="9525" marR="9525" marT="9525" marB="0" anchor="b"/>
                </a:tc>
                <a:extLst>
                  <a:ext uri="{0D108BD9-81ED-4DB2-BD59-A6C34878D82A}">
                    <a16:rowId xmlns:a16="http://schemas.microsoft.com/office/drawing/2014/main" val="1000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4222091875"/>
              </p:ext>
            </p:extLst>
          </p:nvPr>
        </p:nvGraphicFramePr>
        <p:xfrm>
          <a:off x="4648200" y="3742491"/>
          <a:ext cx="2057400" cy="3000375"/>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dirty="0">
                          <a:solidFill>
                            <a:srgbClr val="000000"/>
                          </a:solidFill>
                          <a:effectLst/>
                          <a:latin typeface="Calibri"/>
                        </a:rPr>
                        <a:t>Fake antivirus alert scams</a:t>
                      </a:r>
                    </a:p>
                  </a:txBody>
                  <a:tcPr marL="9525" marR="9525" marT="9525" marB="0" anchor="b"/>
                </a:tc>
                <a:tc>
                  <a:txBody>
                    <a:bodyPr/>
                    <a:lstStyle/>
                    <a:p>
                      <a:pPr algn="ctr" fontAlgn="b"/>
                      <a:r>
                        <a:rPr lang="en-US" sz="1200" b="0" i="0" u="none" strike="noStrike" dirty="0">
                          <a:solidFill>
                            <a:srgbClr val="000000"/>
                          </a:solidFill>
                          <a:effectLst/>
                          <a:latin typeface="Calibri"/>
                        </a:rPr>
                        <a:t>40%</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200" b="0" i="0" u="none" strike="noStrike" dirty="0">
                          <a:solidFill>
                            <a:srgbClr val="000000"/>
                          </a:solidFill>
                          <a:effectLst/>
                          <a:latin typeface="Calibri"/>
                        </a:rPr>
                        <a:t>Scams impersonating people you know</a:t>
                      </a:r>
                    </a:p>
                  </a:txBody>
                  <a:tcPr marL="9525" marR="9525" marT="9525" marB="0" anchor="b"/>
                </a:tc>
                <a:tc>
                  <a:txBody>
                    <a:bodyPr/>
                    <a:lstStyle/>
                    <a:p>
                      <a:pPr algn="ctr" fontAlgn="b"/>
                      <a:r>
                        <a:rPr lang="en-US" sz="1200" b="0" i="0" u="none" strike="noStrike" dirty="0">
                          <a:solidFill>
                            <a:srgbClr val="000000"/>
                          </a:solidFill>
                          <a:effectLst/>
                          <a:latin typeface="Calibri"/>
                        </a:rPr>
                        <a:t>22%</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200" b="0" i="0" u="none" strike="noStrike" dirty="0">
                          <a:solidFill>
                            <a:srgbClr val="000000"/>
                          </a:solidFill>
                          <a:effectLst/>
                          <a:latin typeface="Calibri"/>
                        </a:rPr>
                        <a:t>Facebook friend added a new photo of you scam</a:t>
                      </a:r>
                    </a:p>
                  </a:txBody>
                  <a:tcPr marL="9525" marR="9525" marT="9525" marB="0" anchor="b"/>
                </a:tc>
                <a:tc>
                  <a:txBody>
                    <a:bodyPr/>
                    <a:lstStyle/>
                    <a:p>
                      <a:pPr algn="ctr" fontAlgn="b"/>
                      <a:r>
                        <a:rPr lang="en-US" sz="1200" b="0" i="0" u="none" strike="noStrike" dirty="0">
                          <a:solidFill>
                            <a:srgbClr val="000000"/>
                          </a:solidFill>
                          <a:effectLst/>
                          <a:latin typeface="Calibri"/>
                        </a:rPr>
                        <a:t>17%</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200" b="0" i="0" u="none" strike="noStrike" dirty="0">
                          <a:solidFill>
                            <a:srgbClr val="000000"/>
                          </a:solidFill>
                          <a:effectLst/>
                          <a:latin typeface="Calibri"/>
                        </a:rPr>
                        <a:t>FBI related scams</a:t>
                      </a:r>
                    </a:p>
                  </a:txBody>
                  <a:tcPr marL="9525" marR="9525" marT="9525" marB="0" anchor="b"/>
                </a:tc>
                <a:tc>
                  <a:txBody>
                    <a:bodyPr/>
                    <a:lstStyle/>
                    <a:p>
                      <a:pPr algn="ctr" fontAlgn="b"/>
                      <a:r>
                        <a:rPr lang="en-US" sz="1200" b="0" i="0" u="none" strike="noStrike" dirty="0">
                          <a:solidFill>
                            <a:srgbClr val="000000"/>
                          </a:solidFill>
                          <a:effectLst/>
                          <a:latin typeface="Calibri"/>
                        </a:rPr>
                        <a:t>16%</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200" b="0" i="0" u="none" strike="noStrike">
                          <a:solidFill>
                            <a:srgbClr val="000000"/>
                          </a:solidFill>
                          <a:effectLst/>
                          <a:latin typeface="Calibri"/>
                        </a:rPr>
                        <a:t>Online dating scams</a:t>
                      </a:r>
                    </a:p>
                  </a:txBody>
                  <a:tcPr marL="9525" marR="9525" marT="9525" marB="0" anchor="b"/>
                </a:tc>
                <a:tc>
                  <a:txBody>
                    <a:bodyPr/>
                    <a:lstStyle/>
                    <a:p>
                      <a:pPr algn="ctr" fontAlgn="b"/>
                      <a:r>
                        <a:rPr lang="en-US" sz="1200" b="0" i="0" u="none" strike="noStrike" dirty="0">
                          <a:solidFill>
                            <a:srgbClr val="000000"/>
                          </a:solidFill>
                          <a:effectLst/>
                          <a:latin typeface="Calibri"/>
                        </a:rPr>
                        <a:t>16%</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200" b="0" i="0" u="none" strike="noStrike">
                          <a:solidFill>
                            <a:srgbClr val="000000"/>
                          </a:solidFill>
                          <a:effectLst/>
                          <a:latin typeface="Calibri"/>
                        </a:rPr>
                        <a:t>Tech support scams</a:t>
                      </a:r>
                    </a:p>
                  </a:txBody>
                  <a:tcPr marL="9525" marR="9525" marT="9525" marB="0" anchor="b"/>
                </a:tc>
                <a:tc>
                  <a:txBody>
                    <a:bodyPr/>
                    <a:lstStyle/>
                    <a:p>
                      <a:pPr algn="ctr" fontAlgn="b"/>
                      <a:r>
                        <a:rPr lang="en-US" sz="1200" b="0" i="0" u="none" strike="noStrike" dirty="0">
                          <a:solidFill>
                            <a:srgbClr val="000000"/>
                          </a:solidFill>
                          <a:effectLst/>
                          <a:latin typeface="Calibri"/>
                        </a:rPr>
                        <a:t>15%</a:t>
                      </a:r>
                    </a:p>
                  </a:txBody>
                  <a:tcPr marL="9525" marR="9525" marT="9525" marB="0" anchor="b"/>
                </a:tc>
                <a:extLst>
                  <a:ext uri="{0D108BD9-81ED-4DB2-BD59-A6C34878D82A}">
                    <a16:rowId xmlns:a16="http://schemas.microsoft.com/office/drawing/2014/main" val="10006"/>
                  </a:ext>
                </a:extLst>
              </a:tr>
              <a:tr h="228600">
                <a:tc>
                  <a:txBody>
                    <a:bodyPr/>
                    <a:lstStyle/>
                    <a:p>
                      <a:pPr algn="l" fontAlgn="b"/>
                      <a:r>
                        <a:rPr lang="en-US" sz="1200" b="0" i="0" u="none" strike="noStrike">
                          <a:solidFill>
                            <a:srgbClr val="000000"/>
                          </a:solidFill>
                          <a:effectLst/>
                          <a:latin typeface="Calibri"/>
                        </a:rPr>
                        <a:t>Political survey scams</a:t>
                      </a:r>
                    </a:p>
                  </a:txBody>
                  <a:tcPr marL="9525" marR="9525" marT="9525" marB="0" anchor="b"/>
                </a:tc>
                <a:tc>
                  <a:txBody>
                    <a:bodyPr/>
                    <a:lstStyle/>
                    <a:p>
                      <a:pPr algn="ctr" fontAlgn="b"/>
                      <a:r>
                        <a:rPr lang="en-US" sz="1200" b="0" i="0" u="none" strike="noStrike" dirty="0">
                          <a:solidFill>
                            <a:srgbClr val="000000"/>
                          </a:solidFill>
                          <a:effectLst/>
                          <a:latin typeface="Calibri"/>
                        </a:rPr>
                        <a:t>13%</a:t>
                      </a:r>
                    </a:p>
                  </a:txBody>
                  <a:tcPr marL="9525" marR="9525" marT="9525" marB="0" anchor="b"/>
                </a:tc>
                <a:extLst>
                  <a:ext uri="{0D108BD9-81ED-4DB2-BD59-A6C34878D82A}">
                    <a16:rowId xmlns:a16="http://schemas.microsoft.com/office/drawing/2014/main" val="10007"/>
                  </a:ext>
                </a:extLst>
              </a:tr>
              <a:tr h="228600">
                <a:tc>
                  <a:txBody>
                    <a:bodyPr/>
                    <a:lstStyle/>
                    <a:p>
                      <a:pPr algn="l" fontAlgn="b"/>
                      <a:r>
                        <a:rPr lang="en-US" sz="1200" b="0" i="0" u="none" strike="noStrike">
                          <a:solidFill>
                            <a:srgbClr val="000000"/>
                          </a:solidFill>
                          <a:effectLst/>
                          <a:latin typeface="Calibri"/>
                        </a:rPr>
                        <a:t>Loan intimidation scams</a:t>
                      </a:r>
                    </a:p>
                  </a:txBody>
                  <a:tcPr marL="9525" marR="9525" marT="9525" marB="0" anchor="b"/>
                </a:tc>
                <a:tc>
                  <a:txBody>
                    <a:bodyPr/>
                    <a:lstStyle/>
                    <a:p>
                      <a:pPr algn="ctr" fontAlgn="b"/>
                      <a:r>
                        <a:rPr lang="en-US" sz="1200" b="0" i="0" u="none" strike="noStrike" dirty="0">
                          <a:solidFill>
                            <a:srgbClr val="000000"/>
                          </a:solidFill>
                          <a:effectLst/>
                          <a:latin typeface="Calibri"/>
                        </a:rPr>
                        <a:t>12%</a:t>
                      </a:r>
                    </a:p>
                  </a:txBody>
                  <a:tcPr marL="9525" marR="9525" marT="9525" marB="0" anchor="b"/>
                </a:tc>
                <a:extLst>
                  <a:ext uri="{0D108BD9-81ED-4DB2-BD59-A6C34878D82A}">
                    <a16:rowId xmlns:a16="http://schemas.microsoft.com/office/drawing/2014/main" val="10008"/>
                  </a:ext>
                </a:extLst>
              </a:tr>
              <a:tr h="228600">
                <a:tc>
                  <a:txBody>
                    <a:bodyPr/>
                    <a:lstStyle/>
                    <a:p>
                      <a:pPr algn="l" fontAlgn="b"/>
                      <a:r>
                        <a:rPr lang="en-US" sz="1200" b="0" i="0" u="none" strike="noStrike">
                          <a:solidFill>
                            <a:srgbClr val="000000"/>
                          </a:solidFill>
                          <a:effectLst/>
                          <a:latin typeface="Calibri"/>
                        </a:rPr>
                        <a:t>Live chat scams</a:t>
                      </a:r>
                    </a:p>
                  </a:txBody>
                  <a:tcPr marL="9525" marR="9525" marT="9525" marB="0" anchor="b"/>
                </a:tc>
                <a:tc>
                  <a:txBody>
                    <a:bodyPr/>
                    <a:lstStyle/>
                    <a:p>
                      <a:pPr algn="ctr" fontAlgn="b"/>
                      <a:r>
                        <a:rPr lang="en-US" sz="1200" b="0" i="0" u="none" strike="noStrike" dirty="0">
                          <a:solidFill>
                            <a:srgbClr val="000000"/>
                          </a:solidFill>
                          <a:effectLst/>
                          <a:latin typeface="Calibri"/>
                        </a:rPr>
                        <a:t>11%</a:t>
                      </a:r>
                    </a:p>
                  </a:txBody>
                  <a:tcPr marL="9525" marR="9525" marT="9525" marB="0" anchor="b"/>
                </a:tc>
                <a:extLst>
                  <a:ext uri="{0D108BD9-81ED-4DB2-BD59-A6C34878D82A}">
                    <a16:rowId xmlns:a16="http://schemas.microsoft.com/office/drawing/2014/main" val="10009"/>
                  </a:ext>
                </a:extLst>
              </a:tr>
              <a:tr h="228600">
                <a:tc>
                  <a:txBody>
                    <a:bodyPr/>
                    <a:lstStyle/>
                    <a:p>
                      <a:pPr algn="l" fontAlgn="b"/>
                      <a:r>
                        <a:rPr lang="en-US" sz="1200" b="0" i="0" u="none" strike="noStrike">
                          <a:solidFill>
                            <a:srgbClr val="000000"/>
                          </a:solidFill>
                          <a:effectLst/>
                          <a:latin typeface="Calibri"/>
                        </a:rPr>
                        <a:t>Traffic ticket scams</a:t>
                      </a:r>
                    </a:p>
                  </a:txBody>
                  <a:tcPr marL="9525" marR="9525" marT="9525" marB="0" anchor="b"/>
                </a:tc>
                <a:tc>
                  <a:txBody>
                    <a:bodyPr/>
                    <a:lstStyle/>
                    <a:p>
                      <a:pPr algn="ctr" fontAlgn="b"/>
                      <a:r>
                        <a:rPr lang="en-US" sz="1200" b="0" i="0" u="none" strike="noStrike" dirty="0">
                          <a:solidFill>
                            <a:srgbClr val="000000"/>
                          </a:solidFill>
                          <a:effectLst/>
                          <a:latin typeface="Calibri"/>
                        </a:rPr>
                        <a:t>8%</a:t>
                      </a:r>
                    </a:p>
                  </a:txBody>
                  <a:tcPr marL="9525" marR="9525" marT="9525" marB="0" anchor="b"/>
                </a:tc>
                <a:extLst>
                  <a:ext uri="{0D108BD9-81ED-4DB2-BD59-A6C34878D82A}">
                    <a16:rowId xmlns:a16="http://schemas.microsoft.com/office/drawing/2014/main" val="10010"/>
                  </a:ext>
                </a:extLst>
              </a:tr>
            </a:tbl>
          </a:graphicData>
        </a:graphic>
      </p:graphicFrame>
      <p:sp>
        <p:nvSpPr>
          <p:cNvPr id="3" name="Oval 2"/>
          <p:cNvSpPr>
            <a:spLocks noChangeAspect="1"/>
          </p:cNvSpPr>
          <p:nvPr/>
        </p:nvSpPr>
        <p:spPr>
          <a:xfrm>
            <a:off x="6043953" y="2997056"/>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55%</a:t>
            </a:r>
          </a:p>
        </p:txBody>
      </p:sp>
      <p:graphicFrame>
        <p:nvGraphicFramePr>
          <p:cNvPr id="18" name="Table 17"/>
          <p:cNvGraphicFramePr>
            <a:graphicFrameLocks noGrp="1"/>
          </p:cNvGraphicFramePr>
          <p:nvPr>
            <p:extLst>
              <p:ext uri="{D42A27DB-BD31-4B8C-83A1-F6EECF244321}">
                <p14:modId xmlns:p14="http://schemas.microsoft.com/office/powerpoint/2010/main" val="2519633713"/>
              </p:ext>
            </p:extLst>
          </p:nvPr>
        </p:nvGraphicFramePr>
        <p:xfrm>
          <a:off x="2407920" y="3742491"/>
          <a:ext cx="2057400" cy="235077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dirty="0">
                          <a:solidFill>
                            <a:srgbClr val="000000"/>
                          </a:solidFill>
                          <a:effectLst/>
                          <a:latin typeface="Calibri"/>
                        </a:rPr>
                        <a:t>Lottery or 'Congratulations, you’ve won' scams</a:t>
                      </a:r>
                    </a:p>
                  </a:txBody>
                  <a:tcPr marL="9525" marR="9525" marT="9525" marB="0" anchor="b"/>
                </a:tc>
                <a:tc>
                  <a:txBody>
                    <a:bodyPr/>
                    <a:lstStyle/>
                    <a:p>
                      <a:pPr algn="ctr" fontAlgn="b"/>
                      <a:r>
                        <a:rPr lang="en-US" sz="1200" b="0" i="0" u="none" strike="noStrike" dirty="0">
                          <a:solidFill>
                            <a:srgbClr val="000000"/>
                          </a:solidFill>
                          <a:effectLst/>
                          <a:latin typeface="Calibri"/>
                        </a:rPr>
                        <a:t>44%</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200" b="0" i="0" u="none" strike="noStrike">
                          <a:solidFill>
                            <a:srgbClr val="000000"/>
                          </a:solidFill>
                          <a:effectLst/>
                          <a:latin typeface="Calibri"/>
                        </a:rPr>
                        <a:t>Unsecured shopping websites</a:t>
                      </a:r>
                    </a:p>
                  </a:txBody>
                  <a:tcPr marL="9525" marR="9525" marT="9525" marB="0" anchor="b"/>
                </a:tc>
                <a:tc>
                  <a:txBody>
                    <a:bodyPr/>
                    <a:lstStyle/>
                    <a:p>
                      <a:pPr algn="ctr" fontAlgn="b"/>
                      <a:r>
                        <a:rPr lang="en-US" sz="1200" b="0" i="0" u="none" strike="noStrike" dirty="0">
                          <a:solidFill>
                            <a:srgbClr val="000000"/>
                          </a:solidFill>
                          <a:effectLst/>
                          <a:latin typeface="Calibri"/>
                        </a:rPr>
                        <a:t>21%</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200" b="0" i="0" u="none" strike="noStrike">
                          <a:solidFill>
                            <a:srgbClr val="000000"/>
                          </a:solidFill>
                          <a:effectLst/>
                          <a:latin typeface="Calibri"/>
                        </a:rPr>
                        <a:t>Email shopping scams</a:t>
                      </a:r>
                    </a:p>
                  </a:txBody>
                  <a:tcPr marL="9525" marR="9525" marT="9525" marB="0" anchor="b"/>
                </a:tc>
                <a:tc>
                  <a:txBody>
                    <a:bodyPr/>
                    <a:lstStyle/>
                    <a:p>
                      <a:pPr algn="ctr" fontAlgn="b"/>
                      <a:r>
                        <a:rPr lang="en-US" sz="1200" b="0" i="0" u="none" strike="noStrike" dirty="0">
                          <a:solidFill>
                            <a:srgbClr val="000000"/>
                          </a:solidFill>
                          <a:effectLst/>
                          <a:latin typeface="Calibri"/>
                        </a:rPr>
                        <a:t>20%</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200" b="0" i="0" u="none" strike="noStrike">
                          <a:solidFill>
                            <a:srgbClr val="000000"/>
                          </a:solidFill>
                          <a:effectLst/>
                          <a:latin typeface="Calibri"/>
                        </a:rPr>
                        <a:t>Auction scams</a:t>
                      </a:r>
                    </a:p>
                  </a:txBody>
                  <a:tcPr marL="9525" marR="9525" marT="9525" marB="0" anchor="b"/>
                </a:tc>
                <a:tc>
                  <a:txBody>
                    <a:bodyPr/>
                    <a:lstStyle/>
                    <a:p>
                      <a:pPr algn="ctr" fontAlgn="b"/>
                      <a:r>
                        <a:rPr lang="en-US" sz="1200" b="0" i="0" u="none" strike="noStrike" dirty="0">
                          <a:solidFill>
                            <a:srgbClr val="000000"/>
                          </a:solidFill>
                          <a:effectLst/>
                          <a:latin typeface="Calibri"/>
                        </a:rPr>
                        <a:t>15%</a:t>
                      </a:r>
                    </a:p>
                  </a:txBody>
                  <a:tcPr marL="9525" marR="9525" marT="9525" marB="0" anchor="b"/>
                </a:tc>
                <a:extLst>
                  <a:ext uri="{0D108BD9-81ED-4DB2-BD59-A6C34878D82A}">
                    <a16:rowId xmlns:a16="http://schemas.microsoft.com/office/drawing/2014/main" val="10004"/>
                  </a:ext>
                </a:extLst>
              </a:tr>
              <a:tr h="228600">
                <a:tc>
                  <a:txBody>
                    <a:bodyPr/>
                    <a:lstStyle/>
                    <a:p>
                      <a:pPr algn="l" fontAlgn="b"/>
                      <a:r>
                        <a:rPr lang="en-US" sz="1200" b="0" i="0" u="none" strike="noStrike">
                          <a:solidFill>
                            <a:srgbClr val="000000"/>
                          </a:solidFill>
                          <a:effectLst/>
                          <a:latin typeface="Calibri"/>
                        </a:rPr>
                        <a:t>Wrong transaction scams</a:t>
                      </a:r>
                    </a:p>
                  </a:txBody>
                  <a:tcPr marL="9525" marR="9525" marT="9525" marB="0" anchor="b"/>
                </a:tc>
                <a:tc>
                  <a:txBody>
                    <a:bodyPr/>
                    <a:lstStyle/>
                    <a:p>
                      <a:pPr algn="ctr" fontAlgn="b"/>
                      <a:r>
                        <a:rPr lang="en-US" sz="1200" b="0" i="0" u="none" strike="noStrike" dirty="0">
                          <a:solidFill>
                            <a:srgbClr val="000000"/>
                          </a:solidFill>
                          <a:effectLst/>
                          <a:latin typeface="Calibri"/>
                        </a:rPr>
                        <a:t>15%</a:t>
                      </a:r>
                    </a:p>
                  </a:txBody>
                  <a:tcPr marL="9525" marR="9525" marT="9525" marB="0" anchor="b"/>
                </a:tc>
                <a:extLst>
                  <a:ext uri="{0D108BD9-81ED-4DB2-BD59-A6C34878D82A}">
                    <a16:rowId xmlns:a16="http://schemas.microsoft.com/office/drawing/2014/main" val="10005"/>
                  </a:ext>
                </a:extLst>
              </a:tr>
              <a:tr h="228600">
                <a:tc>
                  <a:txBody>
                    <a:bodyPr/>
                    <a:lstStyle/>
                    <a:p>
                      <a:pPr algn="l" fontAlgn="b"/>
                      <a:r>
                        <a:rPr lang="en-US" sz="1200" b="0" i="0" u="none" strike="noStrike">
                          <a:solidFill>
                            <a:srgbClr val="000000"/>
                          </a:solidFill>
                          <a:effectLst/>
                          <a:latin typeface="Calibri"/>
                        </a:rPr>
                        <a:t>Overpayment scams</a:t>
                      </a:r>
                    </a:p>
                  </a:txBody>
                  <a:tcPr marL="9525" marR="9525" marT="9525" marB="0" anchor="b"/>
                </a:tc>
                <a:tc>
                  <a:txBody>
                    <a:bodyPr/>
                    <a:lstStyle/>
                    <a:p>
                      <a:pPr algn="ctr" fontAlgn="b"/>
                      <a:r>
                        <a:rPr lang="en-US" sz="1200" b="0" i="0" u="none" strike="noStrike" dirty="0">
                          <a:solidFill>
                            <a:srgbClr val="000000"/>
                          </a:solidFill>
                          <a:effectLst/>
                          <a:latin typeface="Calibri"/>
                        </a:rPr>
                        <a:t>12%</a:t>
                      </a:r>
                    </a:p>
                  </a:txBody>
                  <a:tcPr marL="9525" marR="9525" marT="9525" marB="0" anchor="b"/>
                </a:tc>
                <a:extLst>
                  <a:ext uri="{0D108BD9-81ED-4DB2-BD59-A6C34878D82A}">
                    <a16:rowId xmlns:a16="http://schemas.microsoft.com/office/drawing/2014/main" val="10006"/>
                  </a:ext>
                </a:extLst>
              </a:tr>
              <a:tr h="228600">
                <a:tc>
                  <a:txBody>
                    <a:bodyPr/>
                    <a:lstStyle/>
                    <a:p>
                      <a:pPr algn="l" fontAlgn="b"/>
                      <a:r>
                        <a:rPr lang="en-US" sz="1200" b="0" i="0" u="none" strike="noStrike" dirty="0">
                          <a:solidFill>
                            <a:srgbClr val="000000"/>
                          </a:solidFill>
                          <a:effectLst/>
                          <a:latin typeface="Calibri"/>
                        </a:rPr>
                        <a:t>Auto fraud scams</a:t>
                      </a:r>
                    </a:p>
                  </a:txBody>
                  <a:tcPr marL="9525" marR="9525" marT="9525" marB="0" anchor="b"/>
                </a:tc>
                <a:tc>
                  <a:txBody>
                    <a:bodyPr/>
                    <a:lstStyle/>
                    <a:p>
                      <a:pPr algn="ctr" fontAlgn="b"/>
                      <a:r>
                        <a:rPr lang="en-US" sz="1200" b="0" i="0" u="none" strike="noStrike" dirty="0">
                          <a:solidFill>
                            <a:srgbClr val="000000"/>
                          </a:solidFill>
                          <a:effectLst/>
                          <a:latin typeface="Calibri"/>
                        </a:rPr>
                        <a:t>10%</a:t>
                      </a:r>
                    </a:p>
                  </a:txBody>
                  <a:tcPr marL="9525" marR="9525" marT="9525" marB="0" anchor="b"/>
                </a:tc>
                <a:extLst>
                  <a:ext uri="{0D108BD9-81ED-4DB2-BD59-A6C34878D82A}">
                    <a16:rowId xmlns:a16="http://schemas.microsoft.com/office/drawing/2014/main" val="10007"/>
                  </a:ext>
                </a:extLst>
              </a:tr>
            </a:tbl>
          </a:graphicData>
        </a:graphic>
      </p:graphicFrame>
      <p:sp>
        <p:nvSpPr>
          <p:cNvPr id="19" name="Oval 18"/>
          <p:cNvSpPr>
            <a:spLocks noChangeAspect="1"/>
          </p:cNvSpPr>
          <p:nvPr/>
        </p:nvSpPr>
        <p:spPr>
          <a:xfrm>
            <a:off x="3806027" y="2997056"/>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53%</a:t>
            </a:r>
          </a:p>
        </p:txBody>
      </p:sp>
      <p:graphicFrame>
        <p:nvGraphicFramePr>
          <p:cNvPr id="20" name="Table 19"/>
          <p:cNvGraphicFramePr>
            <a:graphicFrameLocks noGrp="1"/>
          </p:cNvGraphicFramePr>
          <p:nvPr>
            <p:extLst>
              <p:ext uri="{D42A27DB-BD31-4B8C-83A1-F6EECF244321}">
                <p14:modId xmlns:p14="http://schemas.microsoft.com/office/powerpoint/2010/main" val="2363635271"/>
              </p:ext>
            </p:extLst>
          </p:nvPr>
        </p:nvGraphicFramePr>
        <p:xfrm>
          <a:off x="6858000" y="3742491"/>
          <a:ext cx="2057400" cy="148209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tblGrid>
              <a:tr h="228600">
                <a:tc>
                  <a:txBody>
                    <a:bodyPr/>
                    <a:lstStyle/>
                    <a:p>
                      <a:pPr algn="l"/>
                      <a:endParaRPr lang="en-US" sz="1200" dirty="0"/>
                    </a:p>
                  </a:txBody>
                  <a:tcPr/>
                </a:tc>
                <a:tc>
                  <a:txBody>
                    <a:bodyPr/>
                    <a:lstStyle/>
                    <a:p>
                      <a:endParaRPr lang="en-US" sz="1000" dirty="0"/>
                    </a:p>
                  </a:txBody>
                  <a:tcPr/>
                </a:tc>
                <a:extLst>
                  <a:ext uri="{0D108BD9-81ED-4DB2-BD59-A6C34878D82A}">
                    <a16:rowId xmlns:a16="http://schemas.microsoft.com/office/drawing/2014/main" val="10000"/>
                  </a:ext>
                </a:extLst>
              </a:tr>
              <a:tr h="228600">
                <a:tc>
                  <a:txBody>
                    <a:bodyPr/>
                    <a:lstStyle/>
                    <a:p>
                      <a:pPr algn="l" fontAlgn="b"/>
                      <a:r>
                        <a:rPr lang="en-US" sz="1200" b="0" i="0" u="none" strike="noStrike" dirty="0">
                          <a:solidFill>
                            <a:srgbClr val="000000"/>
                          </a:solidFill>
                          <a:effectLst/>
                          <a:latin typeface="Calibri"/>
                        </a:rPr>
                        <a:t>Advance fee fraud</a:t>
                      </a:r>
                    </a:p>
                  </a:txBody>
                  <a:tcPr marL="9525" marR="9525" marT="9525" marB="0" anchor="b"/>
                </a:tc>
                <a:tc>
                  <a:txBody>
                    <a:bodyPr/>
                    <a:lstStyle/>
                    <a:p>
                      <a:pPr algn="ctr" fontAlgn="b"/>
                      <a:r>
                        <a:rPr lang="en-US" sz="1200" b="0" i="0" u="none" strike="noStrike" dirty="0">
                          <a:solidFill>
                            <a:srgbClr val="000000"/>
                          </a:solidFill>
                          <a:effectLst/>
                          <a:latin typeface="Calibri"/>
                        </a:rPr>
                        <a:t>39%</a:t>
                      </a:r>
                    </a:p>
                  </a:txBody>
                  <a:tcPr marL="9525" marR="9525" marT="9525" marB="0" anchor="b"/>
                </a:tc>
                <a:extLst>
                  <a:ext uri="{0D108BD9-81ED-4DB2-BD59-A6C34878D82A}">
                    <a16:rowId xmlns:a16="http://schemas.microsoft.com/office/drawing/2014/main" val="10001"/>
                  </a:ext>
                </a:extLst>
              </a:tr>
              <a:tr h="228600">
                <a:tc>
                  <a:txBody>
                    <a:bodyPr/>
                    <a:lstStyle/>
                    <a:p>
                      <a:pPr algn="l" fontAlgn="b"/>
                      <a:r>
                        <a:rPr lang="en-US" sz="1200" b="0" i="0" u="none" strike="noStrike">
                          <a:solidFill>
                            <a:srgbClr val="000000"/>
                          </a:solidFill>
                          <a:effectLst/>
                          <a:latin typeface="Calibri"/>
                        </a:rPr>
                        <a:t>Work from home scams</a:t>
                      </a:r>
                    </a:p>
                  </a:txBody>
                  <a:tcPr marL="9525" marR="9525" marT="9525" marB="0" anchor="b"/>
                </a:tc>
                <a:tc>
                  <a:txBody>
                    <a:bodyPr/>
                    <a:lstStyle/>
                    <a:p>
                      <a:pPr algn="ctr" fontAlgn="b"/>
                      <a:r>
                        <a:rPr lang="en-US" sz="1200" b="0" i="0" u="none" strike="noStrike" dirty="0">
                          <a:solidFill>
                            <a:srgbClr val="000000"/>
                          </a:solidFill>
                          <a:effectLst/>
                          <a:latin typeface="Calibri"/>
                        </a:rPr>
                        <a:t>38%</a:t>
                      </a:r>
                    </a:p>
                  </a:txBody>
                  <a:tcPr marL="9525" marR="9525" marT="9525" marB="0" anchor="b"/>
                </a:tc>
                <a:extLst>
                  <a:ext uri="{0D108BD9-81ED-4DB2-BD59-A6C34878D82A}">
                    <a16:rowId xmlns:a16="http://schemas.microsoft.com/office/drawing/2014/main" val="10002"/>
                  </a:ext>
                </a:extLst>
              </a:tr>
              <a:tr h="228600">
                <a:tc>
                  <a:txBody>
                    <a:bodyPr/>
                    <a:lstStyle/>
                    <a:p>
                      <a:pPr algn="l" fontAlgn="b"/>
                      <a:r>
                        <a:rPr lang="en-US" sz="1200" b="0" i="0" u="none" strike="noStrike">
                          <a:solidFill>
                            <a:srgbClr val="000000"/>
                          </a:solidFill>
                          <a:effectLst/>
                          <a:latin typeface="Calibri"/>
                        </a:rPr>
                        <a:t>Money laundering job scams</a:t>
                      </a:r>
                    </a:p>
                  </a:txBody>
                  <a:tcPr marL="9525" marR="9525" marT="9525" marB="0" anchor="b"/>
                </a:tc>
                <a:tc>
                  <a:txBody>
                    <a:bodyPr/>
                    <a:lstStyle/>
                    <a:p>
                      <a:pPr algn="ctr" fontAlgn="b"/>
                      <a:r>
                        <a:rPr lang="en-US" sz="1200" b="0" i="0" u="none" strike="noStrike" dirty="0">
                          <a:solidFill>
                            <a:srgbClr val="000000"/>
                          </a:solidFill>
                          <a:effectLst/>
                          <a:latin typeface="Calibri"/>
                        </a:rPr>
                        <a:t>18%</a:t>
                      </a:r>
                    </a:p>
                  </a:txBody>
                  <a:tcPr marL="9525" marR="9525" marT="9525" marB="0" anchor="b"/>
                </a:tc>
                <a:extLst>
                  <a:ext uri="{0D108BD9-81ED-4DB2-BD59-A6C34878D82A}">
                    <a16:rowId xmlns:a16="http://schemas.microsoft.com/office/drawing/2014/main" val="10003"/>
                  </a:ext>
                </a:extLst>
              </a:tr>
              <a:tr h="228600">
                <a:tc>
                  <a:txBody>
                    <a:bodyPr/>
                    <a:lstStyle/>
                    <a:p>
                      <a:pPr algn="l" fontAlgn="b"/>
                      <a:r>
                        <a:rPr lang="en-US" sz="1200" b="0" i="0" u="none" strike="noStrike">
                          <a:solidFill>
                            <a:srgbClr val="000000"/>
                          </a:solidFill>
                          <a:effectLst/>
                          <a:latin typeface="Calibri"/>
                        </a:rPr>
                        <a:t>Postal forwarding or reshipping scams</a:t>
                      </a:r>
                    </a:p>
                  </a:txBody>
                  <a:tcPr marL="9525" marR="9525" marT="9525" marB="0" anchor="b"/>
                </a:tc>
                <a:tc>
                  <a:txBody>
                    <a:bodyPr/>
                    <a:lstStyle/>
                    <a:p>
                      <a:pPr algn="ctr" fontAlgn="b"/>
                      <a:r>
                        <a:rPr lang="en-US" sz="1200" b="0" i="0" u="none" strike="noStrike" dirty="0">
                          <a:solidFill>
                            <a:srgbClr val="000000"/>
                          </a:solidFill>
                          <a:effectLst/>
                          <a:latin typeface="Calibri"/>
                        </a:rPr>
                        <a:t>18%</a:t>
                      </a:r>
                    </a:p>
                  </a:txBody>
                  <a:tcPr marL="9525" marR="9525" marT="9525" marB="0" anchor="b"/>
                </a:tc>
                <a:extLst>
                  <a:ext uri="{0D108BD9-81ED-4DB2-BD59-A6C34878D82A}">
                    <a16:rowId xmlns:a16="http://schemas.microsoft.com/office/drawing/2014/main" val="10004"/>
                  </a:ext>
                </a:extLst>
              </a:tr>
            </a:tbl>
          </a:graphicData>
        </a:graphic>
      </p:graphicFrame>
      <p:sp>
        <p:nvSpPr>
          <p:cNvPr id="21" name="Oval 20"/>
          <p:cNvSpPr>
            <a:spLocks noChangeAspect="1"/>
          </p:cNvSpPr>
          <p:nvPr/>
        </p:nvSpPr>
        <p:spPr>
          <a:xfrm>
            <a:off x="8305799" y="2995731"/>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51%</a:t>
            </a:r>
          </a:p>
        </p:txBody>
      </p:sp>
      <p:sp>
        <p:nvSpPr>
          <p:cNvPr id="22" name="Oval 21"/>
          <p:cNvSpPr>
            <a:spLocks noChangeAspect="1"/>
          </p:cNvSpPr>
          <p:nvPr/>
        </p:nvSpPr>
        <p:spPr>
          <a:xfrm>
            <a:off x="1659669" y="2997056"/>
            <a:ext cx="731520" cy="731520"/>
          </a:xfrm>
          <a:prstGeom prst="ellipse">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54%</a:t>
            </a:r>
          </a:p>
        </p:txBody>
      </p:sp>
      <p:sp>
        <p:nvSpPr>
          <p:cNvPr id="4" name="TextBox 3"/>
          <p:cNvSpPr txBox="1"/>
          <p:nvPr/>
        </p:nvSpPr>
        <p:spPr>
          <a:xfrm>
            <a:off x="381000" y="3238799"/>
            <a:ext cx="1297151" cy="292388"/>
          </a:xfrm>
          <a:prstGeom prst="rect">
            <a:avLst/>
          </a:prstGeom>
          <a:noFill/>
        </p:spPr>
        <p:txBody>
          <a:bodyPr wrap="none" rtlCol="0">
            <a:spAutoFit/>
          </a:bodyPr>
          <a:lstStyle/>
          <a:p>
            <a:pPr algn="ctr"/>
            <a:r>
              <a:rPr lang="en-US" sz="1300" b="1" dirty="0"/>
              <a:t>General Scam</a:t>
            </a:r>
          </a:p>
        </p:txBody>
      </p:sp>
      <p:sp>
        <p:nvSpPr>
          <p:cNvPr id="23" name="TextBox 22"/>
          <p:cNvSpPr txBox="1"/>
          <p:nvPr/>
        </p:nvSpPr>
        <p:spPr>
          <a:xfrm>
            <a:off x="7107850" y="3138771"/>
            <a:ext cx="1217000" cy="492443"/>
          </a:xfrm>
          <a:prstGeom prst="rect">
            <a:avLst/>
          </a:prstGeom>
          <a:noFill/>
        </p:spPr>
        <p:txBody>
          <a:bodyPr wrap="none" rtlCol="0">
            <a:spAutoFit/>
          </a:bodyPr>
          <a:lstStyle/>
          <a:p>
            <a:pPr algn="ctr"/>
            <a:r>
              <a:rPr lang="en-US" sz="1300" b="1" dirty="0"/>
              <a:t>Advance fee,</a:t>
            </a:r>
          </a:p>
          <a:p>
            <a:pPr algn="ctr"/>
            <a:r>
              <a:rPr lang="en-US" sz="1300" b="1" dirty="0"/>
              <a:t>Job</a:t>
            </a:r>
          </a:p>
        </p:txBody>
      </p:sp>
      <p:sp>
        <p:nvSpPr>
          <p:cNvPr id="5" name="TextBox 4"/>
          <p:cNvSpPr txBox="1"/>
          <p:nvPr/>
        </p:nvSpPr>
        <p:spPr>
          <a:xfrm>
            <a:off x="4724400" y="3238798"/>
            <a:ext cx="1337226" cy="292388"/>
          </a:xfrm>
          <a:prstGeom prst="rect">
            <a:avLst/>
          </a:prstGeom>
          <a:noFill/>
        </p:spPr>
        <p:txBody>
          <a:bodyPr wrap="none" rtlCol="0">
            <a:spAutoFit/>
          </a:bodyPr>
          <a:lstStyle/>
          <a:p>
            <a:r>
              <a:rPr lang="en-US" sz="1300" b="1" dirty="0"/>
              <a:t>Impersonation</a:t>
            </a:r>
          </a:p>
        </p:txBody>
      </p:sp>
      <p:sp>
        <p:nvSpPr>
          <p:cNvPr id="24" name="TextBox 23"/>
          <p:cNvSpPr txBox="1"/>
          <p:nvPr/>
        </p:nvSpPr>
        <p:spPr>
          <a:xfrm>
            <a:off x="2802226" y="3138771"/>
            <a:ext cx="1003801" cy="492443"/>
          </a:xfrm>
          <a:prstGeom prst="rect">
            <a:avLst/>
          </a:prstGeom>
          <a:noFill/>
        </p:spPr>
        <p:txBody>
          <a:bodyPr wrap="none" rtlCol="0">
            <a:spAutoFit/>
          </a:bodyPr>
          <a:lstStyle/>
          <a:p>
            <a:pPr algn="ctr"/>
            <a:r>
              <a:rPr lang="en-US" sz="1300" b="1" dirty="0"/>
              <a:t>Shopping,</a:t>
            </a:r>
          </a:p>
          <a:p>
            <a:pPr algn="ctr"/>
            <a:r>
              <a:rPr lang="en-US" sz="1300" b="1" dirty="0"/>
              <a:t>Auction</a:t>
            </a:r>
          </a:p>
        </p:txBody>
      </p:sp>
      <p:sp>
        <p:nvSpPr>
          <p:cNvPr id="8" name="TextBox 7"/>
          <p:cNvSpPr txBox="1"/>
          <p:nvPr/>
        </p:nvSpPr>
        <p:spPr>
          <a:xfrm>
            <a:off x="2136762" y="2596946"/>
            <a:ext cx="4565673" cy="400110"/>
          </a:xfrm>
          <a:prstGeom prst="rect">
            <a:avLst/>
          </a:prstGeom>
          <a:noFill/>
        </p:spPr>
        <p:txBody>
          <a:bodyPr wrap="none" rtlCol="0">
            <a:spAutoFit/>
          </a:bodyPr>
          <a:lstStyle/>
          <a:p>
            <a:r>
              <a:rPr lang="en-US" sz="2000" b="1" u="sng" dirty="0"/>
              <a:t>Online Scams: </a:t>
            </a:r>
            <a:r>
              <a:rPr lang="en-US" sz="1600" b="1" u="sng" dirty="0"/>
              <a:t>Personally experienced %</a:t>
            </a:r>
          </a:p>
        </p:txBody>
      </p:sp>
      <p:sp>
        <p:nvSpPr>
          <p:cNvPr id="26" name="Rectangle 25"/>
          <p:cNvSpPr/>
          <p:nvPr/>
        </p:nvSpPr>
        <p:spPr>
          <a:xfrm>
            <a:off x="12700" y="6412468"/>
            <a:ext cx="3568700" cy="369332"/>
          </a:xfrm>
          <a:prstGeom prst="rect">
            <a:avLst/>
          </a:prstGeom>
        </p:spPr>
        <p:txBody>
          <a:bodyPr wrap="square">
            <a:spAutoFit/>
          </a:bodyPr>
          <a:lstStyle/>
          <a:p>
            <a:r>
              <a:rPr lang="en-US" sz="900" i="1" dirty="0">
                <a:latin typeface="Gill Sans"/>
              </a:rPr>
              <a:t>Q1. check the appropriate box for I have personally encountered </a:t>
            </a:r>
          </a:p>
          <a:p>
            <a:r>
              <a:rPr lang="en-US" sz="900" i="1" dirty="0">
                <a:latin typeface="Gill Sans"/>
              </a:rPr>
              <a:t>this online fraud or scam when going online – Yes or No</a:t>
            </a:r>
          </a:p>
        </p:txBody>
      </p:sp>
    </p:spTree>
    <p:extLst>
      <p:ext uri="{BB962C8B-B14F-4D97-AF65-F5344CB8AC3E}">
        <p14:creationId xmlns:p14="http://schemas.microsoft.com/office/powerpoint/2010/main" val="3214014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2"/>
          <p:cNvSpPr>
            <a:spLocks noGrp="1"/>
          </p:cNvSpPr>
          <p:nvPr>
            <p:ph type="title"/>
          </p:nvPr>
        </p:nvSpPr>
        <p:spPr>
          <a:xfrm>
            <a:off x="-152400" y="228600"/>
            <a:ext cx="9073116" cy="1143000"/>
          </a:xfrm>
        </p:spPr>
        <p:txBody>
          <a:bodyPr/>
          <a:lstStyle/>
          <a:p>
            <a:pPr algn="r"/>
            <a:r>
              <a:rPr lang="en-US" sz="3600" dirty="0">
                <a:latin typeface="+mn-lt"/>
                <a:ea typeface="Geneva" pitchFamily="-111" charset="-128"/>
                <a:cs typeface="Arial" pitchFamily="34" charset="0"/>
              </a:rPr>
              <a:t>Minorities Experience the Highest Number of Scams</a:t>
            </a:r>
          </a:p>
        </p:txBody>
      </p:sp>
      <p:sp>
        <p:nvSpPr>
          <p:cNvPr id="11" name="Text Placeholder 2"/>
          <p:cNvSpPr txBox="1">
            <a:spLocks/>
          </p:cNvSpPr>
          <p:nvPr/>
        </p:nvSpPr>
        <p:spPr bwMode="auto">
          <a:xfrm>
            <a:off x="304800" y="2020186"/>
            <a:ext cx="7772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Geneva" pitchFamily="-111" charset="0"/>
                <a:cs typeface="Geneva" pitchFamily="-111"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Geneva" pitchFamily="-111" charset="0"/>
                <a:cs typeface="Geneva" pitchFamily="-111"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Geneva" pitchFamily="-111" charset="0"/>
                <a:cs typeface="Geneva" pitchFamily="-111"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pitchFamily="-111" charset="0"/>
                <a:cs typeface="Geneva" pitchFamily="-111"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lvl="1">
              <a:buSzPct val="67000"/>
              <a:buBlip>
                <a:blip r:embed="rId2"/>
              </a:buBlip>
            </a:pPr>
            <a:r>
              <a:rPr lang="en-US" sz="1400" dirty="0"/>
              <a:t>Those aged 25 to 44 (9.1), college graduates (8.9), and parents (8.6).</a:t>
            </a:r>
          </a:p>
          <a:p>
            <a:pPr marL="285750" lvl="1">
              <a:buSzPct val="67000"/>
              <a:buBlip>
                <a:blip r:embed="rId2"/>
              </a:buBlip>
            </a:pPr>
            <a:r>
              <a:rPr lang="en-US" sz="1400" dirty="0"/>
              <a:t>Men tend to have come across more scams than women (8.6 vs. 6.8, on average).</a:t>
            </a:r>
          </a:p>
          <a:p>
            <a:pPr marL="285750" lvl="1">
              <a:buSzPct val="67000"/>
              <a:buBlip>
                <a:blip r:embed="rId2"/>
              </a:buBlip>
            </a:pPr>
            <a:endParaRPr lang="en-US" sz="1400" dirty="0"/>
          </a:p>
        </p:txBody>
      </p:sp>
      <p:graphicFrame>
        <p:nvGraphicFramePr>
          <p:cNvPr id="26" name="Chart 25"/>
          <p:cNvGraphicFramePr/>
          <p:nvPr>
            <p:extLst>
              <p:ext uri="{D42A27DB-BD31-4B8C-83A1-F6EECF244321}">
                <p14:modId xmlns:p14="http://schemas.microsoft.com/office/powerpoint/2010/main" val="1813412147"/>
              </p:ext>
            </p:extLst>
          </p:nvPr>
        </p:nvGraphicFramePr>
        <p:xfrm>
          <a:off x="381000" y="3334725"/>
          <a:ext cx="4800600" cy="2590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p:cNvGraphicFramePr/>
          <p:nvPr>
            <p:extLst>
              <p:ext uri="{D42A27DB-BD31-4B8C-83A1-F6EECF244321}">
                <p14:modId xmlns:p14="http://schemas.microsoft.com/office/powerpoint/2010/main" val="2282447153"/>
              </p:ext>
            </p:extLst>
          </p:nvPr>
        </p:nvGraphicFramePr>
        <p:xfrm>
          <a:off x="5943600" y="3554464"/>
          <a:ext cx="2895600" cy="2590800"/>
        </p:xfrm>
        <a:graphic>
          <a:graphicData uri="http://schemas.openxmlformats.org/drawingml/2006/chart">
            <c:chart xmlns:c="http://schemas.openxmlformats.org/drawingml/2006/chart" xmlns:r="http://schemas.openxmlformats.org/officeDocument/2006/relationships" r:id="rId4"/>
          </a:graphicData>
        </a:graphic>
      </p:graphicFrame>
      <p:sp>
        <p:nvSpPr>
          <p:cNvPr id="8" name="Oval 7"/>
          <p:cNvSpPr>
            <a:spLocks noChangeAspect="1"/>
          </p:cNvSpPr>
          <p:nvPr/>
        </p:nvSpPr>
        <p:spPr>
          <a:xfrm>
            <a:off x="5334000" y="4132167"/>
            <a:ext cx="807720" cy="807720"/>
          </a:xfrm>
          <a:prstGeom prst="ellipse">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t>Avg. </a:t>
            </a:r>
          </a:p>
          <a:p>
            <a:pPr algn="ctr"/>
            <a:r>
              <a:rPr lang="en-US" sz="1400" b="1" dirty="0"/>
              <a:t>7.7</a:t>
            </a:r>
          </a:p>
        </p:txBody>
      </p:sp>
      <p:cxnSp>
        <p:nvCxnSpPr>
          <p:cNvPr id="3" name="Straight Connector 2"/>
          <p:cNvCxnSpPr/>
          <p:nvPr/>
        </p:nvCxnSpPr>
        <p:spPr>
          <a:xfrm>
            <a:off x="4975860" y="4569697"/>
            <a:ext cx="41148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12700" y="6412468"/>
            <a:ext cx="3568700" cy="369332"/>
          </a:xfrm>
          <a:prstGeom prst="rect">
            <a:avLst/>
          </a:prstGeom>
        </p:spPr>
        <p:txBody>
          <a:bodyPr wrap="square">
            <a:spAutoFit/>
          </a:bodyPr>
          <a:lstStyle/>
          <a:p>
            <a:r>
              <a:rPr lang="en-US" sz="900" i="1" dirty="0">
                <a:latin typeface="Gill Sans"/>
              </a:rPr>
              <a:t>Q1. check the appropriate box for I have personally encountered </a:t>
            </a:r>
          </a:p>
          <a:p>
            <a:r>
              <a:rPr lang="en-US" sz="900" i="1" dirty="0">
                <a:latin typeface="Gill Sans"/>
              </a:rPr>
              <a:t>this online fraud or scam when going online – Yes or No</a:t>
            </a:r>
          </a:p>
        </p:txBody>
      </p:sp>
    </p:spTree>
    <p:extLst>
      <p:ext uri="{BB962C8B-B14F-4D97-AF65-F5344CB8AC3E}">
        <p14:creationId xmlns:p14="http://schemas.microsoft.com/office/powerpoint/2010/main" val="32915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reate-your-own PowerPoint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Create-your-own PowerPoint presentation</Template>
  <TotalTime>0</TotalTime>
  <Words>5356</Words>
  <Application>Microsoft Office PowerPoint</Application>
  <PresentationFormat>On-screen Show (4:3)</PresentationFormat>
  <Paragraphs>415</Paragraphs>
  <Slides>30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Gill Sans</vt:lpstr>
      <vt:lpstr>Segoe UI</vt:lpstr>
      <vt:lpstr>Create-your-own PowerPoint presentation</vt:lpstr>
      <vt:lpstr>Online Fraud &amp; Scams Survey</vt:lpstr>
      <vt:lpstr>Background</vt:lpstr>
      <vt:lpstr>Executive Summary</vt:lpstr>
      <vt:lpstr>Executive Summary</vt:lpstr>
      <vt:lpstr>Executive Summary</vt:lpstr>
      <vt:lpstr>Majority of U.S. Adults Are Concerned About Online Fraud and Scams</vt:lpstr>
      <vt:lpstr>Level of Concern About Scams Vary  By Age &amp; Gender</vt:lpstr>
      <vt:lpstr>Concerns Are Well-Founded; Most Have Personally Experienced Online Scams</vt:lpstr>
      <vt:lpstr>Minorities Experience the Highest Number of Scams</vt:lpstr>
      <vt:lpstr>Adults Feel They Are Successful In Protecting Themselves from Online Fraud and Scams</vt:lpstr>
      <vt:lpstr>Adults Believe Their Actions Protect Them From Online Fraud and Scams…</vt:lpstr>
      <vt:lpstr>…And the Chances Are Low They Will Become A Victim</vt:lpstr>
      <vt:lpstr>Nearly Everyone Takes Steps To Protect Their Computer</vt:lpstr>
      <vt:lpstr>More Than Half Have Taken No Steps  To Protect Their Mobile Devices</vt:lpstr>
      <vt:lpstr>Nearly Everyone Takes Steps To Protect  Their Personal Information</vt:lpstr>
      <vt:lpstr>Help Protect Yourself From Online Scams and Identity Theft </vt:lpstr>
      <vt:lpstr>Help Protect Yourself From Online Scams and Identity Theft (Cont’d) </vt:lpstr>
      <vt:lpstr>PowerPoint Presentation</vt:lpstr>
      <vt:lpstr>Glossary – Types of Scams</vt:lpstr>
      <vt:lpstr>Glossary – Types of Scams</vt:lpstr>
      <vt:lpstr>Glossary – Types of Scams</vt:lpstr>
      <vt:lpstr>Glossary – Types of Scams</vt:lpstr>
      <vt:lpstr>Glossary – Types of Scams</vt:lpstr>
      <vt:lpstr>Glossary – Types of Scams</vt:lpstr>
      <vt:lpstr>Glossary – Types of Scams</vt:lpstr>
      <vt:lpstr>Glossary – Types of Scams</vt:lpstr>
      <vt:lpstr>Glossary – Types of Scams</vt:lpstr>
      <vt:lpstr>Respondent Profile</vt:lpstr>
      <vt:lpstr>Respondent Profile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2012-10-08T20:37:44Z</dcterms:created>
  <dcterms:modified xsi:type="dcterms:W3CDTF">2020-10-06T23:29:32Z</dcterms:modified>
  <cp:contentStatus/>
</cp:coreProperties>
</file>