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5143500" cx="9144000"/>
  <p:notesSz cx="6858000" cy="9144000"/>
  <p:embeddedFontLst>
    <p:embeddedFont>
      <p:font typeface="Roboto Slab"/>
      <p:regular r:id="rId10"/>
      <p:bold r:id="rId11"/>
    </p:embeddedFont>
    <p:embeddedFont>
      <p:font typeface="Roboto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Slab-bold.fntdata"/><Relationship Id="rId10" Type="http://schemas.openxmlformats.org/officeDocument/2006/relationships/font" Target="fonts/RobotoSlab-regular.fntdata"/><Relationship Id="rId13" Type="http://schemas.openxmlformats.org/officeDocument/2006/relationships/font" Target="fonts/Roboto-bold.fntdata"/><Relationship Id="rId12" Type="http://schemas.openxmlformats.org/officeDocument/2006/relationships/font" Target="fonts/Roboto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Roboto-boldItalic.fntdata"/><Relationship Id="rId14" Type="http://schemas.openxmlformats.org/officeDocument/2006/relationships/font" Target="fonts/Roboto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1524800" y="672605"/>
            <a:ext cx="1081625" cy="1124949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1" name="Shape 11"/>
          <p:cNvSpPr/>
          <p:nvPr/>
        </p:nvSpPr>
        <p:spPr>
          <a:xfrm rot="10800000">
            <a:off x="6537562" y="334292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/>
            <a:headEnd len="med" w="med" type="none"/>
            <a:tailEnd len="med" w="med" type="none"/>
          </a:ln>
        </p:spPr>
      </p:sp>
      <p:cxnSp>
        <p:nvCxnSpPr>
          <p:cNvPr id="12" name="Shape 12"/>
          <p:cNvCxnSpPr/>
          <p:nvPr/>
        </p:nvCxnSpPr>
        <p:spPr>
          <a:xfrm>
            <a:off x="4359601" y="281746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" name="Shape 13"/>
          <p:cNvSpPr txBox="1"/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000"/>
            </a:lvl1pPr>
            <a:lvl2pPr lvl="1" algn="ctr">
              <a:spcBef>
                <a:spcPts val="0"/>
              </a:spcBef>
              <a:buSzPct val="100000"/>
              <a:defRPr sz="4000"/>
            </a:lvl2pPr>
            <a:lvl3pPr lvl="2" algn="ctr">
              <a:spcBef>
                <a:spcPts val="0"/>
              </a:spcBef>
              <a:buSzPct val="100000"/>
              <a:defRPr sz="4000"/>
            </a:lvl3pPr>
            <a:lvl4pPr lvl="3" algn="ctr">
              <a:spcBef>
                <a:spcPts val="0"/>
              </a:spcBef>
              <a:buSzPct val="100000"/>
              <a:defRPr sz="4000"/>
            </a:lvl4pPr>
            <a:lvl5pPr lvl="4" algn="ctr">
              <a:spcBef>
                <a:spcPts val="0"/>
              </a:spcBef>
              <a:buSzPct val="100000"/>
              <a:defRPr sz="4000"/>
            </a:lvl5pPr>
            <a:lvl6pPr lvl="5" algn="ctr">
              <a:spcBef>
                <a:spcPts val="0"/>
              </a:spcBef>
              <a:buSzPct val="100000"/>
              <a:defRPr sz="4000"/>
            </a:lvl6pPr>
            <a:lvl7pPr lvl="6" algn="ctr">
              <a:spcBef>
                <a:spcPts val="0"/>
              </a:spcBef>
              <a:buSzPct val="100000"/>
              <a:defRPr sz="4000"/>
            </a:lvl7pPr>
            <a:lvl8pPr lvl="7" algn="ctr">
              <a:spcBef>
                <a:spcPts val="0"/>
              </a:spcBef>
              <a:buSzPct val="100000"/>
              <a:defRPr sz="4000"/>
            </a:lvl8pPr>
            <a:lvl9pPr lvl="8" algn="ctr">
              <a:spcBef>
                <a:spcPts val="0"/>
              </a:spcBef>
              <a:buSzPct val="100000"/>
              <a:defRPr sz="4000"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1680301" y="3049450"/>
            <a:ext cx="5783400" cy="90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 txBox="1"/>
          <p:nvPr>
            <p:ph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359601" y="281746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" name="Shape 18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hape 21"/>
          <p:cNvCxnSpPr/>
          <p:nvPr/>
        </p:nvCxnSpPr>
        <p:spPr>
          <a:xfrm>
            <a:off x="492562" y="126028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" name="Shape 2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hape 26"/>
          <p:cNvCxnSpPr/>
          <p:nvPr/>
        </p:nvCxnSpPr>
        <p:spPr>
          <a:xfrm>
            <a:off x="492562" y="126028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" name="Shape 2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hape 35"/>
          <p:cNvCxnSpPr/>
          <p:nvPr/>
        </p:nvCxnSpPr>
        <p:spPr>
          <a:xfrm>
            <a:off x="489218" y="1412276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" name="Shape 36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4" name="Shape 44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5" name="Shape 45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3800"/>
            </a:lvl1pPr>
            <a:lvl2pPr lvl="1" algn="ctr">
              <a:spcBef>
                <a:spcPts val="0"/>
              </a:spcBef>
              <a:buSzPct val="100000"/>
              <a:defRPr sz="3800"/>
            </a:lvl2pPr>
            <a:lvl3pPr lvl="2" algn="ctr">
              <a:spcBef>
                <a:spcPts val="0"/>
              </a:spcBef>
              <a:buSzPct val="100000"/>
              <a:defRPr sz="3800"/>
            </a:lvl3pPr>
            <a:lvl4pPr lvl="3" algn="ctr">
              <a:spcBef>
                <a:spcPts val="0"/>
              </a:spcBef>
              <a:buSzPct val="100000"/>
              <a:defRPr sz="3800"/>
            </a:lvl4pPr>
            <a:lvl5pPr lvl="4" algn="ctr">
              <a:spcBef>
                <a:spcPts val="0"/>
              </a:spcBef>
              <a:buSzPct val="100000"/>
              <a:defRPr sz="3800"/>
            </a:lvl5pPr>
            <a:lvl6pPr lvl="5" algn="ctr">
              <a:spcBef>
                <a:spcPts val="0"/>
              </a:spcBef>
              <a:buSzPct val="100000"/>
              <a:defRPr sz="3800"/>
            </a:lvl6pPr>
            <a:lvl7pPr lvl="6" algn="ctr">
              <a:spcBef>
                <a:spcPts val="0"/>
              </a:spcBef>
              <a:buSzPct val="100000"/>
              <a:defRPr sz="3800"/>
            </a:lvl7pPr>
            <a:lvl8pPr lvl="7" algn="ctr">
              <a:spcBef>
                <a:spcPts val="0"/>
              </a:spcBef>
              <a:buSzPct val="100000"/>
              <a:defRPr sz="3800"/>
            </a:lvl8pPr>
            <a:lvl9pPr lvl="8" algn="ctr">
              <a:spcBef>
                <a:spcPts val="0"/>
              </a:spcBef>
              <a:buSzPct val="100000"/>
              <a:defRPr sz="3800"/>
            </a:lvl9pPr>
          </a:lstStyle>
          <a:p/>
        </p:txBody>
      </p:sp>
      <p:sp>
        <p:nvSpPr>
          <p:cNvPr id="46" name="Shape 46"/>
          <p:cNvSpPr txBox="1"/>
          <p:nvPr>
            <p:ph idx="1" type="subTitle"/>
          </p:nvPr>
        </p:nvSpPr>
        <p:spPr>
          <a:xfrm>
            <a:off x="265500" y="2769000"/>
            <a:ext cx="4045200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Roboto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eia.gov/Kids/energy.cfm?page=about_forms_of_energy-basics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ww.youtube.com/watch?v=8qmSzMwTkpk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Energy </a:t>
            </a:r>
          </a:p>
        </p:txBody>
      </p:sp>
      <p:sp>
        <p:nvSpPr>
          <p:cNvPr id="64" name="Shape 64"/>
          <p:cNvSpPr txBox="1"/>
          <p:nvPr>
            <p:ph idx="1" type="subTitle"/>
          </p:nvPr>
        </p:nvSpPr>
        <p:spPr>
          <a:xfrm>
            <a:off x="1680301" y="3049450"/>
            <a:ext cx="5783400" cy="90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Forms and Transformations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4800"/>
              <a:t>Energy Forms</a:t>
            </a:r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Let’s read about some basic forms of energy:</a:t>
            </a:r>
          </a:p>
          <a:p>
            <a:pPr lvl="0" rt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https://www.eia.gov/Kids/energy.cfm?page=about_forms_of_energy-basics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Be ready to tell your partner: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The two basic forms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An example of each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Energy Basics</a:t>
            </a:r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Fold a blank piece of paper into four parts.  Take notes on the video to answer the following questions: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What is a </a:t>
            </a:r>
            <a:r>
              <a:rPr lang="en">
                <a:solidFill>
                  <a:srgbClr val="FFFF00"/>
                </a:solidFill>
              </a:rPr>
              <a:t>basic definition</a:t>
            </a:r>
            <a:r>
              <a:rPr lang="en"/>
              <a:t> of energy?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What is </a:t>
            </a:r>
            <a:r>
              <a:rPr lang="en">
                <a:solidFill>
                  <a:srgbClr val="FFFF00"/>
                </a:solidFill>
              </a:rPr>
              <a:t>conservation</a:t>
            </a:r>
            <a:r>
              <a:rPr lang="en"/>
              <a:t> of energy?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What are some </a:t>
            </a:r>
            <a:r>
              <a:rPr lang="en">
                <a:solidFill>
                  <a:srgbClr val="FFFF00"/>
                </a:solidFill>
              </a:rPr>
              <a:t>forms of energy</a:t>
            </a:r>
            <a:r>
              <a:rPr lang="en"/>
              <a:t>?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What are some </a:t>
            </a:r>
            <a:r>
              <a:rPr lang="en">
                <a:solidFill>
                  <a:schemeClr val="accent6"/>
                </a:solidFill>
              </a:rPr>
              <a:t>examples of energy transformations</a:t>
            </a:r>
            <a:r>
              <a:rPr lang="en"/>
              <a:t>?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Bill Nye the Science Guy - Energy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Energy Stations</a:t>
            </a:r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With your partner, move through the energy stations and complete the graphic organizer as you “play” with the item in the station.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You will need to determine: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en"/>
              <a:t>The system of the item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en"/>
              <a:t>The energy form (source) as an input to the system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en"/>
              <a:t>The energy transformation as you play</a:t>
            </a:r>
          </a:p>
          <a:p>
            <a:pPr indent="-228600" lvl="0" marL="457200">
              <a:spcBef>
                <a:spcPts val="0"/>
              </a:spcBef>
              <a:buAutoNum type="arabicPeriod"/>
            </a:pPr>
            <a:r>
              <a:rPr lang="en"/>
              <a:t>The energy form after the transformation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Energy Example</a:t>
            </a:r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System: Rubber band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Energy before (source): Hand (system input) stretching the band transfers chemical energy (muscles) to kinetic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Transformation: Stretching the band creates potential (mechanical and gravitational) energy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Energy after: K</a:t>
            </a:r>
            <a:r>
              <a:rPr lang="en"/>
              <a:t>inetic (motion) causes the band to fly through the air toward the ground, and thermal (heat) energy causes the band to slow and stop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